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7" r:id="rId1"/>
  </p:sldMasterIdLst>
  <p:notesMasterIdLst>
    <p:notesMasterId r:id="rId3"/>
  </p:notesMasterIdLst>
  <p:sldIdLst>
    <p:sldId id="256" r:id="rId2"/>
  </p:sldIdLst>
  <p:sldSz cx="43891200" cy="32918400"/>
  <p:notesSz cx="6858000" cy="9144000"/>
  <p:defaultTextStyle>
    <a:defPPr>
      <a:defRPr lang="en-US"/>
    </a:defPPr>
    <a:lvl1pPr marL="0" algn="l" defTabSz="4383514" rtl="0" eaLnBrk="1" latinLnBrk="0" hangingPunct="1">
      <a:defRPr sz="8600" kern="1200">
        <a:solidFill>
          <a:schemeClr val="tx1"/>
        </a:solidFill>
        <a:latin typeface="+mn-lt"/>
        <a:ea typeface="+mn-ea"/>
        <a:cs typeface="+mn-cs"/>
      </a:defRPr>
    </a:lvl1pPr>
    <a:lvl2pPr marL="2191757" algn="l" defTabSz="4383514" rtl="0" eaLnBrk="1" latinLnBrk="0" hangingPunct="1">
      <a:defRPr sz="8600" kern="1200">
        <a:solidFill>
          <a:schemeClr val="tx1"/>
        </a:solidFill>
        <a:latin typeface="+mn-lt"/>
        <a:ea typeface="+mn-ea"/>
        <a:cs typeface="+mn-cs"/>
      </a:defRPr>
    </a:lvl2pPr>
    <a:lvl3pPr marL="4383514" algn="l" defTabSz="4383514" rtl="0" eaLnBrk="1" latinLnBrk="0" hangingPunct="1">
      <a:defRPr sz="8600" kern="1200">
        <a:solidFill>
          <a:schemeClr val="tx1"/>
        </a:solidFill>
        <a:latin typeface="+mn-lt"/>
        <a:ea typeface="+mn-ea"/>
        <a:cs typeface="+mn-cs"/>
      </a:defRPr>
    </a:lvl3pPr>
    <a:lvl4pPr marL="6575270" algn="l" defTabSz="4383514" rtl="0" eaLnBrk="1" latinLnBrk="0" hangingPunct="1">
      <a:defRPr sz="8600" kern="1200">
        <a:solidFill>
          <a:schemeClr val="tx1"/>
        </a:solidFill>
        <a:latin typeface="+mn-lt"/>
        <a:ea typeface="+mn-ea"/>
        <a:cs typeface="+mn-cs"/>
      </a:defRPr>
    </a:lvl4pPr>
    <a:lvl5pPr marL="8767018" algn="l" defTabSz="4383514" rtl="0" eaLnBrk="1" latinLnBrk="0" hangingPunct="1">
      <a:defRPr sz="8600" kern="1200">
        <a:solidFill>
          <a:schemeClr val="tx1"/>
        </a:solidFill>
        <a:latin typeface="+mn-lt"/>
        <a:ea typeface="+mn-ea"/>
        <a:cs typeface="+mn-cs"/>
      </a:defRPr>
    </a:lvl5pPr>
    <a:lvl6pPr marL="10958765" algn="l" defTabSz="4383514" rtl="0" eaLnBrk="1" latinLnBrk="0" hangingPunct="1">
      <a:defRPr sz="8600" kern="1200">
        <a:solidFill>
          <a:schemeClr val="tx1"/>
        </a:solidFill>
        <a:latin typeface="+mn-lt"/>
        <a:ea typeface="+mn-ea"/>
        <a:cs typeface="+mn-cs"/>
      </a:defRPr>
    </a:lvl6pPr>
    <a:lvl7pPr marL="13150507" algn="l" defTabSz="4383514" rtl="0" eaLnBrk="1" latinLnBrk="0" hangingPunct="1">
      <a:defRPr sz="8600" kern="1200">
        <a:solidFill>
          <a:schemeClr val="tx1"/>
        </a:solidFill>
        <a:latin typeface="+mn-lt"/>
        <a:ea typeface="+mn-ea"/>
        <a:cs typeface="+mn-cs"/>
      </a:defRPr>
    </a:lvl7pPr>
    <a:lvl8pPr marL="15342264" algn="l" defTabSz="4383514" rtl="0" eaLnBrk="1" latinLnBrk="0" hangingPunct="1">
      <a:defRPr sz="8600" kern="1200">
        <a:solidFill>
          <a:schemeClr val="tx1"/>
        </a:solidFill>
        <a:latin typeface="+mn-lt"/>
        <a:ea typeface="+mn-ea"/>
        <a:cs typeface="+mn-cs"/>
      </a:defRPr>
    </a:lvl8pPr>
    <a:lvl9pPr marL="17534016" algn="l" defTabSz="4383514"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48D"/>
    <a:srgbClr val="99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637" autoAdjust="0"/>
    <p:restoredTop sz="88068" autoAdjust="0"/>
  </p:normalViewPr>
  <p:slideViewPr>
    <p:cSldViewPr>
      <p:cViewPr>
        <p:scale>
          <a:sx n="23" d="100"/>
          <a:sy n="23" d="100"/>
        </p:scale>
        <p:origin x="-1320" y="-139"/>
      </p:cViewPr>
      <p:guideLst>
        <p:guide orient="horz" pos="10368"/>
        <p:guide pos="13824"/>
      </p:guideLst>
    </p:cSldViewPr>
  </p:slideViewPr>
  <p:notesTextViewPr>
    <p:cViewPr>
      <p:scale>
        <a:sx n="1" d="1"/>
        <a:sy n="1" d="1"/>
      </p:scale>
      <p:origin x="0" y="1848"/>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Owner\Desktop\Kirsten%20(Provost)%200404201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6350">
              <a:solidFill>
                <a:sysClr val="windowText" lastClr="000000"/>
              </a:solidFill>
            </a:ln>
          </c:spPr>
          <c:marker>
            <c:symbol val="diamond"/>
            <c:size val="7"/>
            <c:spPr>
              <a:solidFill>
                <a:schemeClr val="accent1"/>
              </a:solidFill>
              <a:ln>
                <a:solidFill>
                  <a:schemeClr val="accent1"/>
                </a:solidFill>
              </a:ln>
            </c:spPr>
          </c:marker>
          <c:xVal>
            <c:numRef>
              <c:f>'[Kirsten (Provost) 04042014.xlsx]Sheet1'!$B$12:$B$31</c:f>
              <c:numCache>
                <c:formatCode>General</c:formatCode>
                <c:ptCount val="20"/>
                <c:pt idx="0">
                  <c:v>0</c:v>
                </c:pt>
                <c:pt idx="1">
                  <c:v>0.5</c:v>
                </c:pt>
                <c:pt idx="2">
                  <c:v>1</c:v>
                </c:pt>
                <c:pt idx="3">
                  <c:v>2</c:v>
                </c:pt>
                <c:pt idx="4">
                  <c:v>3</c:v>
                </c:pt>
                <c:pt idx="5">
                  <c:v>3</c:v>
                </c:pt>
                <c:pt idx="6">
                  <c:v>3.5</c:v>
                </c:pt>
                <c:pt idx="7">
                  <c:v>4</c:v>
                </c:pt>
                <c:pt idx="8">
                  <c:v>5</c:v>
                </c:pt>
                <c:pt idx="9">
                  <c:v>6</c:v>
                </c:pt>
                <c:pt idx="10">
                  <c:v>6</c:v>
                </c:pt>
                <c:pt idx="11">
                  <c:v>6.5</c:v>
                </c:pt>
                <c:pt idx="12">
                  <c:v>7</c:v>
                </c:pt>
                <c:pt idx="13">
                  <c:v>8</c:v>
                </c:pt>
                <c:pt idx="14">
                  <c:v>9</c:v>
                </c:pt>
                <c:pt idx="15">
                  <c:v>9</c:v>
                </c:pt>
                <c:pt idx="16">
                  <c:v>9.5</c:v>
                </c:pt>
                <c:pt idx="17">
                  <c:v>10</c:v>
                </c:pt>
                <c:pt idx="18">
                  <c:v>11</c:v>
                </c:pt>
                <c:pt idx="19">
                  <c:v>12</c:v>
                </c:pt>
              </c:numCache>
            </c:numRef>
          </c:xVal>
          <c:yVal>
            <c:numRef>
              <c:f>'[Kirsten (Provost) 04042014.xlsx]Sheet1'!$C$12:$C$31</c:f>
              <c:numCache>
                <c:formatCode>General</c:formatCode>
                <c:ptCount val="20"/>
                <c:pt idx="0">
                  <c:v>170</c:v>
                </c:pt>
                <c:pt idx="1">
                  <c:v>95</c:v>
                </c:pt>
                <c:pt idx="2">
                  <c:v>55</c:v>
                </c:pt>
                <c:pt idx="3">
                  <c:v>50</c:v>
                </c:pt>
                <c:pt idx="4">
                  <c:v>50</c:v>
                </c:pt>
                <c:pt idx="5">
                  <c:v>110</c:v>
                </c:pt>
                <c:pt idx="6">
                  <c:v>80</c:v>
                </c:pt>
                <c:pt idx="7">
                  <c:v>55</c:v>
                </c:pt>
                <c:pt idx="8">
                  <c:v>50</c:v>
                </c:pt>
                <c:pt idx="9">
                  <c:v>50</c:v>
                </c:pt>
                <c:pt idx="10">
                  <c:v>155</c:v>
                </c:pt>
                <c:pt idx="11">
                  <c:v>100</c:v>
                </c:pt>
                <c:pt idx="12">
                  <c:v>60</c:v>
                </c:pt>
                <c:pt idx="13">
                  <c:v>50</c:v>
                </c:pt>
                <c:pt idx="14">
                  <c:v>50</c:v>
                </c:pt>
                <c:pt idx="15">
                  <c:v>140</c:v>
                </c:pt>
                <c:pt idx="16">
                  <c:v>60</c:v>
                </c:pt>
                <c:pt idx="17">
                  <c:v>55</c:v>
                </c:pt>
                <c:pt idx="18">
                  <c:v>50</c:v>
                </c:pt>
                <c:pt idx="19">
                  <c:v>50</c:v>
                </c:pt>
              </c:numCache>
            </c:numRef>
          </c:yVal>
          <c:smooth val="0"/>
        </c:ser>
        <c:dLbls>
          <c:showLegendKey val="0"/>
          <c:showVal val="0"/>
          <c:showCatName val="0"/>
          <c:showSerName val="0"/>
          <c:showPercent val="0"/>
          <c:showBubbleSize val="0"/>
        </c:dLbls>
        <c:axId val="80664192"/>
        <c:axId val="80664768"/>
      </c:scatterChart>
      <c:valAx>
        <c:axId val="80664192"/>
        <c:scaling>
          <c:orientation val="minMax"/>
        </c:scaling>
        <c:delete val="0"/>
        <c:axPos val="b"/>
        <c:title>
          <c:tx>
            <c:rich>
              <a:bodyPr/>
              <a:lstStyle/>
              <a:p>
                <a:pPr>
                  <a:defRPr/>
                </a:pPr>
                <a:r>
                  <a:rPr lang="en-US" sz="1400" dirty="0">
                    <a:latin typeface="Calibri"/>
                    <a:cs typeface="Calibri"/>
                  </a:rPr>
                  <a:t>Time (</a:t>
                </a:r>
                <a:r>
                  <a:rPr lang="en-US" sz="1400" dirty="0" err="1">
                    <a:latin typeface="Calibri"/>
                    <a:cs typeface="Calibri"/>
                  </a:rPr>
                  <a:t>hr</a:t>
                </a:r>
                <a:r>
                  <a:rPr lang="en-US" sz="1400" dirty="0">
                    <a:latin typeface="Calibri"/>
                    <a:cs typeface="Calibri"/>
                  </a:rPr>
                  <a:t>)</a:t>
                </a:r>
              </a:p>
            </c:rich>
          </c:tx>
          <c:layout/>
          <c:overlay val="0"/>
        </c:title>
        <c:numFmt formatCode="General" sourceLinked="0"/>
        <c:majorTickMark val="out"/>
        <c:minorTickMark val="none"/>
        <c:tickLblPos val="nextTo"/>
        <c:spPr>
          <a:ln>
            <a:solidFill>
              <a:sysClr val="windowText" lastClr="000000"/>
            </a:solidFill>
          </a:ln>
        </c:spPr>
        <c:crossAx val="80664768"/>
        <c:crosses val="autoZero"/>
        <c:crossBetween val="midCat"/>
        <c:majorUnit val="1"/>
      </c:valAx>
      <c:valAx>
        <c:axId val="80664768"/>
        <c:scaling>
          <c:orientation val="minMax"/>
          <c:max val="200"/>
        </c:scaling>
        <c:delete val="0"/>
        <c:axPos val="l"/>
        <c:title>
          <c:tx>
            <c:rich>
              <a:bodyPr rot="-5400000" vert="horz"/>
              <a:lstStyle/>
              <a:p>
                <a:pPr>
                  <a:defRPr/>
                </a:pPr>
                <a:r>
                  <a:rPr lang="en-US" sz="1400" dirty="0">
                    <a:latin typeface="Calibri"/>
                    <a:cs typeface="Calibri"/>
                  </a:rPr>
                  <a:t>Flux (L/m</a:t>
                </a:r>
                <a:r>
                  <a:rPr lang="en-US" sz="1400" baseline="30000" dirty="0">
                    <a:latin typeface="Calibri"/>
                    <a:cs typeface="Calibri"/>
                  </a:rPr>
                  <a:t>2</a:t>
                </a:r>
                <a:r>
                  <a:rPr lang="en-US" sz="1400" dirty="0">
                    <a:latin typeface="Calibri"/>
                    <a:cs typeface="Calibri"/>
                  </a:rPr>
                  <a:t>/</a:t>
                </a:r>
                <a:r>
                  <a:rPr lang="en-US" sz="1400" dirty="0" err="1">
                    <a:latin typeface="Calibri"/>
                    <a:cs typeface="Calibri"/>
                  </a:rPr>
                  <a:t>hr</a:t>
                </a:r>
                <a:r>
                  <a:rPr lang="en-US" sz="1400" dirty="0">
                    <a:latin typeface="Calibri"/>
                    <a:cs typeface="Calibri"/>
                  </a:rPr>
                  <a:t>)</a:t>
                </a:r>
              </a:p>
            </c:rich>
          </c:tx>
          <c:layout/>
          <c:overlay val="0"/>
        </c:title>
        <c:numFmt formatCode="General" sourceLinked="1"/>
        <c:majorTickMark val="out"/>
        <c:minorTickMark val="none"/>
        <c:tickLblPos val="nextTo"/>
        <c:spPr>
          <a:ln>
            <a:solidFill>
              <a:sysClr val="windowText" lastClr="000000"/>
            </a:solidFill>
          </a:ln>
        </c:spPr>
        <c:crossAx val="80664192"/>
        <c:crosses val="autoZero"/>
        <c:crossBetween val="midCat"/>
      </c:valAx>
      <c:spPr>
        <a:ln>
          <a:solidFill>
            <a:sysClr val="windowText" lastClr="000000"/>
          </a:solidFill>
        </a:ln>
      </c:spPr>
    </c:plotArea>
    <c:plotVisOnly val="1"/>
    <c:dispBlanksAs val="gap"/>
    <c:showDLblsOverMax val="0"/>
  </c:chart>
  <c:spPr>
    <a:ln>
      <a:solidFill>
        <a:sysClr val="windowText" lastClr="000000"/>
      </a:solidFill>
    </a:ln>
  </c:spPr>
  <c:txPr>
    <a:bodyPr/>
    <a:lstStyle/>
    <a:p>
      <a:pPr>
        <a:defRPr sz="1000">
          <a:latin typeface="Times New Roman" pitchFamily="18" charset="0"/>
          <a:cs typeface="Times New Roman"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New membrane</c:v>
          </c:tx>
          <c:spPr>
            <a:ln w="6350">
              <a:solidFill>
                <a:sysClr val="windowText" lastClr="000000"/>
              </a:solidFill>
            </a:ln>
          </c:spPr>
          <c:marker>
            <c:symbol val="diamond"/>
            <c:size val="7"/>
          </c:marker>
          <c:dLbls>
            <c:dLbl>
              <c:idx val="0"/>
              <c:layout>
                <c:manualLayout>
                  <c:x val="-8.3333333333333193E-3"/>
                  <c:y val="-4.6296296296296301E-2"/>
                </c:manualLayout>
              </c:layout>
              <c:showLegendKey val="0"/>
              <c:showVal val="1"/>
              <c:showCatName val="0"/>
              <c:showSerName val="0"/>
              <c:showPercent val="0"/>
              <c:showBubbleSize val="0"/>
            </c:dLbl>
            <c:dLbl>
              <c:idx val="1"/>
              <c:delete val="1"/>
            </c:dLbl>
            <c:dLbl>
              <c:idx val="2"/>
              <c:delete val="1"/>
            </c:dLbl>
            <c:showLegendKey val="0"/>
            <c:showVal val="1"/>
            <c:showCatName val="0"/>
            <c:showSerName val="0"/>
            <c:showPercent val="0"/>
            <c:showBubbleSize val="0"/>
            <c:showLeaderLines val="0"/>
          </c:dLbls>
          <c:xVal>
            <c:numRef>
              <c:f>Sheet1!$B$36:$B$39</c:f>
              <c:numCache>
                <c:formatCode>General</c:formatCode>
                <c:ptCount val="4"/>
                <c:pt idx="0">
                  <c:v>0</c:v>
                </c:pt>
                <c:pt idx="1">
                  <c:v>1</c:v>
                </c:pt>
                <c:pt idx="2">
                  <c:v>2</c:v>
                </c:pt>
                <c:pt idx="3">
                  <c:v>3</c:v>
                </c:pt>
              </c:numCache>
            </c:numRef>
          </c:xVal>
          <c:yVal>
            <c:numRef>
              <c:f>Sheet1!$C$36:$C$39</c:f>
              <c:numCache>
                <c:formatCode>General</c:formatCode>
                <c:ptCount val="4"/>
                <c:pt idx="0">
                  <c:v>5.8</c:v>
                </c:pt>
                <c:pt idx="1">
                  <c:v>5.4</c:v>
                </c:pt>
                <c:pt idx="2">
                  <c:v>5.2</c:v>
                </c:pt>
                <c:pt idx="3">
                  <c:v>5.2</c:v>
                </c:pt>
              </c:numCache>
            </c:numRef>
          </c:yVal>
          <c:smooth val="0"/>
        </c:ser>
        <c:ser>
          <c:idx val="1"/>
          <c:order val="1"/>
          <c:tx>
            <c:v>After backwashing</c:v>
          </c:tx>
          <c:spPr>
            <a:ln w="6350">
              <a:solidFill>
                <a:sysClr val="windowText" lastClr="000000"/>
              </a:solidFill>
            </a:ln>
          </c:spPr>
          <c:marker>
            <c:symbol val="square"/>
            <c:size val="7"/>
          </c:marker>
          <c:dLbls>
            <c:dLbl>
              <c:idx val="0"/>
              <c:delete val="1"/>
            </c:dLbl>
            <c:dLbl>
              <c:idx val="1"/>
              <c:delete val="1"/>
            </c:dLbl>
            <c:dLbl>
              <c:idx val="2"/>
              <c:delete val="1"/>
            </c:dLbl>
            <c:showLegendKey val="0"/>
            <c:showVal val="1"/>
            <c:showCatName val="0"/>
            <c:showSerName val="0"/>
            <c:showPercent val="0"/>
            <c:showBubbleSize val="0"/>
            <c:showLeaderLines val="0"/>
          </c:dLbls>
          <c:xVal>
            <c:numRef>
              <c:f>Sheet1!$B$40:$B$43</c:f>
              <c:numCache>
                <c:formatCode>General</c:formatCode>
                <c:ptCount val="4"/>
                <c:pt idx="0">
                  <c:v>0</c:v>
                </c:pt>
                <c:pt idx="1">
                  <c:v>1</c:v>
                </c:pt>
                <c:pt idx="2">
                  <c:v>2</c:v>
                </c:pt>
                <c:pt idx="3">
                  <c:v>3</c:v>
                </c:pt>
              </c:numCache>
            </c:numRef>
          </c:xVal>
          <c:yVal>
            <c:numRef>
              <c:f>Sheet1!$C$40:$C$43</c:f>
              <c:numCache>
                <c:formatCode>General</c:formatCode>
                <c:ptCount val="4"/>
                <c:pt idx="0">
                  <c:v>5.8</c:v>
                </c:pt>
                <c:pt idx="1">
                  <c:v>5.2</c:v>
                </c:pt>
                <c:pt idx="2">
                  <c:v>4.3</c:v>
                </c:pt>
                <c:pt idx="3">
                  <c:v>4.7</c:v>
                </c:pt>
              </c:numCache>
            </c:numRef>
          </c:yVal>
          <c:smooth val="0"/>
        </c:ser>
        <c:ser>
          <c:idx val="2"/>
          <c:order val="2"/>
          <c:tx>
            <c:v>After cleaning with surfactant</c:v>
          </c:tx>
          <c:spPr>
            <a:ln w="6350">
              <a:solidFill>
                <a:sysClr val="windowText" lastClr="000000"/>
              </a:solidFill>
            </a:ln>
          </c:spPr>
          <c:marker>
            <c:symbol val="triangle"/>
            <c:size val="7"/>
          </c:marker>
          <c:dLbls>
            <c:dLbl>
              <c:idx val="0"/>
              <c:delete val="1"/>
            </c:dLbl>
            <c:dLbl>
              <c:idx val="1"/>
              <c:delete val="1"/>
            </c:dLbl>
            <c:dLbl>
              <c:idx val="2"/>
              <c:delete val="1"/>
            </c:dLbl>
            <c:dLbl>
              <c:idx val="3"/>
              <c:layout>
                <c:manualLayout>
                  <c:x val="1.0185067526416E-16"/>
                  <c:y val="1.3888888888888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xVal>
            <c:numRef>
              <c:f>Sheet1!$B$44:$B$47</c:f>
              <c:numCache>
                <c:formatCode>General</c:formatCode>
                <c:ptCount val="4"/>
                <c:pt idx="0">
                  <c:v>0</c:v>
                </c:pt>
                <c:pt idx="1">
                  <c:v>1</c:v>
                </c:pt>
                <c:pt idx="2">
                  <c:v>2</c:v>
                </c:pt>
                <c:pt idx="3">
                  <c:v>3</c:v>
                </c:pt>
              </c:numCache>
            </c:numRef>
          </c:xVal>
          <c:yVal>
            <c:numRef>
              <c:f>Sheet1!$C$44:$C$47</c:f>
              <c:numCache>
                <c:formatCode>General</c:formatCode>
                <c:ptCount val="4"/>
                <c:pt idx="0">
                  <c:v>5.8</c:v>
                </c:pt>
                <c:pt idx="1">
                  <c:v>5.5</c:v>
                </c:pt>
                <c:pt idx="2">
                  <c:v>4.5</c:v>
                </c:pt>
                <c:pt idx="3">
                  <c:v>4.4000000000000004</c:v>
                </c:pt>
              </c:numCache>
            </c:numRef>
          </c:yVal>
          <c:smooth val="0"/>
        </c:ser>
        <c:ser>
          <c:idx val="3"/>
          <c:order val="3"/>
          <c:tx>
            <c:v>After cleaning with sodium hydroxide</c:v>
          </c:tx>
          <c:spPr>
            <a:ln w="6350">
              <a:solidFill>
                <a:sysClr val="windowText" lastClr="000000"/>
              </a:solidFill>
            </a:ln>
          </c:spPr>
          <c:marker>
            <c:symbol val="circle"/>
            <c:size val="7"/>
          </c:marker>
          <c:dLbls>
            <c:dLbl>
              <c:idx val="0"/>
              <c:delete val="1"/>
            </c:dLbl>
            <c:dLbl>
              <c:idx val="1"/>
              <c:delete val="1"/>
            </c:dLbl>
            <c:dLbl>
              <c:idx val="2"/>
              <c:delete val="1"/>
            </c:dLbl>
            <c:dLbl>
              <c:idx val="3"/>
              <c:layout>
                <c:manualLayout>
                  <c:x val="2.7777777777778902E-3"/>
                  <c:y val="5.09259259259259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xVal>
            <c:numRef>
              <c:f>Sheet1!$B$48:$B$51</c:f>
              <c:numCache>
                <c:formatCode>General</c:formatCode>
                <c:ptCount val="4"/>
                <c:pt idx="0">
                  <c:v>0</c:v>
                </c:pt>
                <c:pt idx="1">
                  <c:v>1</c:v>
                </c:pt>
                <c:pt idx="2">
                  <c:v>2</c:v>
                </c:pt>
                <c:pt idx="3">
                  <c:v>3</c:v>
                </c:pt>
              </c:numCache>
            </c:numRef>
          </c:xVal>
          <c:yVal>
            <c:numRef>
              <c:f>Sheet1!$C$48:$C$51</c:f>
              <c:numCache>
                <c:formatCode>General</c:formatCode>
                <c:ptCount val="4"/>
                <c:pt idx="0">
                  <c:v>5.8</c:v>
                </c:pt>
                <c:pt idx="1">
                  <c:v>5.3</c:v>
                </c:pt>
                <c:pt idx="2">
                  <c:v>4.5</c:v>
                </c:pt>
                <c:pt idx="3">
                  <c:v>4.3</c:v>
                </c:pt>
              </c:numCache>
            </c:numRef>
          </c:yVal>
          <c:smooth val="0"/>
        </c:ser>
        <c:dLbls>
          <c:showLegendKey val="0"/>
          <c:showVal val="0"/>
          <c:showCatName val="0"/>
          <c:showSerName val="0"/>
          <c:showPercent val="0"/>
          <c:showBubbleSize val="0"/>
        </c:dLbls>
        <c:axId val="80663040"/>
        <c:axId val="94413376"/>
      </c:scatterChart>
      <c:valAx>
        <c:axId val="80663040"/>
        <c:scaling>
          <c:orientation val="minMax"/>
        </c:scaling>
        <c:delete val="0"/>
        <c:axPos val="b"/>
        <c:title>
          <c:tx>
            <c:rich>
              <a:bodyPr/>
              <a:lstStyle/>
              <a:p>
                <a:pPr>
                  <a:defRPr/>
                </a:pPr>
                <a:r>
                  <a:rPr lang="en-US" sz="1400" dirty="0">
                    <a:latin typeface="Calibri"/>
                    <a:cs typeface="Calibri"/>
                  </a:rPr>
                  <a:t>Time (</a:t>
                </a:r>
                <a:r>
                  <a:rPr lang="en-US" sz="1400" dirty="0" err="1">
                    <a:latin typeface="Calibri"/>
                    <a:cs typeface="Calibri"/>
                  </a:rPr>
                  <a:t>hr</a:t>
                </a:r>
                <a:r>
                  <a:rPr lang="en-US" sz="1400" dirty="0">
                    <a:latin typeface="Calibri"/>
                    <a:cs typeface="Calibri"/>
                  </a:rPr>
                  <a:t>)</a:t>
                </a:r>
              </a:p>
            </c:rich>
          </c:tx>
          <c:layout/>
          <c:overlay val="0"/>
        </c:title>
        <c:numFmt formatCode="General" sourceLinked="1"/>
        <c:majorTickMark val="out"/>
        <c:minorTickMark val="none"/>
        <c:tickLblPos val="nextTo"/>
        <c:spPr>
          <a:ln>
            <a:solidFill>
              <a:sysClr val="windowText" lastClr="000000"/>
            </a:solidFill>
          </a:ln>
        </c:spPr>
        <c:crossAx val="94413376"/>
        <c:crosses val="autoZero"/>
        <c:crossBetween val="midCat"/>
        <c:majorUnit val="1"/>
      </c:valAx>
      <c:valAx>
        <c:axId val="94413376"/>
        <c:scaling>
          <c:orientation val="minMax"/>
        </c:scaling>
        <c:delete val="0"/>
        <c:axPos val="l"/>
        <c:title>
          <c:tx>
            <c:rich>
              <a:bodyPr rot="-5400000" vert="horz"/>
              <a:lstStyle/>
              <a:p>
                <a:pPr>
                  <a:defRPr/>
                </a:pPr>
                <a:r>
                  <a:rPr lang="en-US" sz="1400" dirty="0">
                    <a:latin typeface="Calibri"/>
                    <a:cs typeface="Calibri"/>
                  </a:rPr>
                  <a:t>TOC (mg/L)</a:t>
                </a:r>
              </a:p>
            </c:rich>
          </c:tx>
          <c:layout/>
          <c:overlay val="0"/>
        </c:title>
        <c:numFmt formatCode="General" sourceLinked="1"/>
        <c:majorTickMark val="out"/>
        <c:minorTickMark val="none"/>
        <c:tickLblPos val="nextTo"/>
        <c:spPr>
          <a:ln>
            <a:solidFill>
              <a:sysClr val="windowText" lastClr="000000"/>
            </a:solidFill>
          </a:ln>
        </c:spPr>
        <c:crossAx val="80663040"/>
        <c:crosses val="autoZero"/>
        <c:crossBetween val="midCat"/>
      </c:valAx>
      <c:spPr>
        <a:ln>
          <a:solidFill>
            <a:schemeClr val="tx1"/>
          </a:solidFill>
        </a:ln>
      </c:spPr>
    </c:plotArea>
    <c:legend>
      <c:legendPos val="r"/>
      <c:layout>
        <c:manualLayout>
          <c:xMode val="edge"/>
          <c:yMode val="edge"/>
          <c:x val="0.39086769874104699"/>
          <c:y val="0.53087197433654199"/>
          <c:w val="0.53691022732327998"/>
          <c:h val="0.234552347623214"/>
        </c:manualLayout>
      </c:layout>
      <c:overlay val="1"/>
      <c:spPr>
        <a:ln>
          <a:solidFill>
            <a:sysClr val="windowText" lastClr="000000"/>
          </a:solidFill>
        </a:ln>
      </c:spPr>
      <c:txPr>
        <a:bodyPr/>
        <a:lstStyle/>
        <a:p>
          <a:pPr>
            <a:defRPr sz="1200"/>
          </a:pPr>
          <a:endParaRPr lang="en-US"/>
        </a:p>
      </c:txPr>
    </c:legend>
    <c:plotVisOnly val="1"/>
    <c:dispBlanksAs val="gap"/>
    <c:showDLblsOverMax val="0"/>
  </c:chart>
  <c:spPr>
    <a:ln>
      <a:solidFill>
        <a:sysClr val="windowText" lastClr="000000"/>
      </a:solidFill>
    </a:ln>
  </c:spPr>
  <c:txPr>
    <a:bodyPr/>
    <a:lstStyle/>
    <a:p>
      <a:pPr>
        <a:defRPr sz="1000">
          <a:latin typeface="Times New Roman" pitchFamily="18" charset="0"/>
          <a:cs typeface="Times New Roman"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C7711-2209-43C5-BDC3-2202D2077579}" type="datetimeFigureOut">
              <a:rPr lang="en-US" smtClean="0"/>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EB397-F267-423D-8DA2-CBA90EF97D78}" type="slidenum">
              <a:rPr lang="en-US" smtClean="0"/>
              <a:t>‹#›</a:t>
            </a:fld>
            <a:endParaRPr lang="en-US"/>
          </a:p>
        </p:txBody>
      </p:sp>
    </p:spTree>
    <p:extLst>
      <p:ext uri="{BB962C8B-B14F-4D97-AF65-F5344CB8AC3E}">
        <p14:creationId xmlns:p14="http://schemas.microsoft.com/office/powerpoint/2010/main" val="762163047"/>
      </p:ext>
    </p:extLst>
  </p:cSld>
  <p:clrMap bg1="lt1" tx1="dk1" bg2="lt2" tx2="dk2" accent1="accent1" accent2="accent2" accent3="accent3" accent4="accent4" accent5="accent5" accent6="accent6" hlink="hlink" folHlink="folHlink"/>
  <p:notesStyle>
    <a:lvl1pPr marL="0" algn="l" defTabSz="913392" rtl="0" eaLnBrk="1" latinLnBrk="0" hangingPunct="1">
      <a:defRPr sz="1000" kern="1200">
        <a:solidFill>
          <a:schemeClr val="tx1"/>
        </a:solidFill>
        <a:latin typeface="+mn-lt"/>
        <a:ea typeface="+mn-ea"/>
        <a:cs typeface="+mn-cs"/>
      </a:defRPr>
    </a:lvl1pPr>
    <a:lvl2pPr marL="456696" algn="l" defTabSz="913392" rtl="0" eaLnBrk="1" latinLnBrk="0" hangingPunct="1">
      <a:defRPr sz="1000" kern="1200">
        <a:solidFill>
          <a:schemeClr val="tx1"/>
        </a:solidFill>
        <a:latin typeface="+mn-lt"/>
        <a:ea typeface="+mn-ea"/>
        <a:cs typeface="+mn-cs"/>
      </a:defRPr>
    </a:lvl2pPr>
    <a:lvl3pPr marL="913392" algn="l" defTabSz="913392" rtl="0" eaLnBrk="1" latinLnBrk="0" hangingPunct="1">
      <a:defRPr sz="1000" kern="1200">
        <a:solidFill>
          <a:schemeClr val="tx1"/>
        </a:solidFill>
        <a:latin typeface="+mn-lt"/>
        <a:ea typeface="+mn-ea"/>
        <a:cs typeface="+mn-cs"/>
      </a:defRPr>
    </a:lvl3pPr>
    <a:lvl4pPr marL="1370054" algn="l" defTabSz="913392" rtl="0" eaLnBrk="1" latinLnBrk="0" hangingPunct="1">
      <a:defRPr sz="1000" kern="1200">
        <a:solidFill>
          <a:schemeClr val="tx1"/>
        </a:solidFill>
        <a:latin typeface="+mn-lt"/>
        <a:ea typeface="+mn-ea"/>
        <a:cs typeface="+mn-cs"/>
      </a:defRPr>
    </a:lvl4pPr>
    <a:lvl5pPr marL="1826750" algn="l" defTabSz="913392" rtl="0" eaLnBrk="1" latinLnBrk="0" hangingPunct="1">
      <a:defRPr sz="1000" kern="1200">
        <a:solidFill>
          <a:schemeClr val="tx1"/>
        </a:solidFill>
        <a:latin typeface="+mn-lt"/>
        <a:ea typeface="+mn-ea"/>
        <a:cs typeface="+mn-cs"/>
      </a:defRPr>
    </a:lvl5pPr>
    <a:lvl6pPr marL="2283446" algn="l" defTabSz="913392" rtl="0" eaLnBrk="1" latinLnBrk="0" hangingPunct="1">
      <a:defRPr sz="1000" kern="1200">
        <a:solidFill>
          <a:schemeClr val="tx1"/>
        </a:solidFill>
        <a:latin typeface="+mn-lt"/>
        <a:ea typeface="+mn-ea"/>
        <a:cs typeface="+mn-cs"/>
      </a:defRPr>
    </a:lvl6pPr>
    <a:lvl7pPr marL="2740142" algn="l" defTabSz="913392" rtl="0" eaLnBrk="1" latinLnBrk="0" hangingPunct="1">
      <a:defRPr sz="1000" kern="1200">
        <a:solidFill>
          <a:schemeClr val="tx1"/>
        </a:solidFill>
        <a:latin typeface="+mn-lt"/>
        <a:ea typeface="+mn-ea"/>
        <a:cs typeface="+mn-cs"/>
      </a:defRPr>
    </a:lvl7pPr>
    <a:lvl8pPr marL="3196805" algn="l" defTabSz="913392" rtl="0" eaLnBrk="1" latinLnBrk="0" hangingPunct="1">
      <a:defRPr sz="1000" kern="1200">
        <a:solidFill>
          <a:schemeClr val="tx1"/>
        </a:solidFill>
        <a:latin typeface="+mn-lt"/>
        <a:ea typeface="+mn-ea"/>
        <a:cs typeface="+mn-cs"/>
      </a:defRPr>
    </a:lvl8pPr>
    <a:lvl9pPr marL="3653501" algn="l" defTabSz="91339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Wastewater treatment, water</a:t>
            </a:r>
            <a:r>
              <a:rPr lang="en-US" baseline="0" dirty="0" smtClean="0"/>
              <a:t> reclamation and reuse, water treatment, water purification</a:t>
            </a:r>
          </a:p>
          <a:p>
            <a:endParaRPr lang="en-US" baseline="0" dirty="0" smtClean="0"/>
          </a:p>
          <a:p>
            <a:r>
              <a:rPr lang="en-US" baseline="0" dirty="0" smtClean="0"/>
              <a:t>Membrane fouling, permeate flux decline, poor rejection or selectivity, large energy footprint</a:t>
            </a:r>
          </a:p>
          <a:p>
            <a:r>
              <a:rPr lang="en-US" baseline="0" dirty="0" smtClean="0"/>
              <a:t>Traditional polymeric membrane materials are hydrophobic and susceptible to fouling and low aqueous transport</a:t>
            </a:r>
          </a:p>
          <a:p>
            <a:endParaRPr lang="en-US" dirty="0" smtClean="0"/>
          </a:p>
          <a:p>
            <a:pPr marL="0" marR="0" indent="0" algn="l" defTabSz="913392" rtl="0" eaLnBrk="1" fontAlgn="auto" latinLnBrk="0" hangingPunct="1">
              <a:lnSpc>
                <a:spcPct val="100000"/>
              </a:lnSpc>
              <a:spcBef>
                <a:spcPts val="0"/>
              </a:spcBef>
              <a:spcAft>
                <a:spcPts val="0"/>
              </a:spcAft>
              <a:buClrTx/>
              <a:buSzTx/>
              <a:buFontTx/>
              <a:buNone/>
              <a:tabLst/>
              <a:defRPr/>
            </a:pPr>
            <a:r>
              <a:rPr lang="en-US" sz="1000" dirty="0" smtClean="0">
                <a:latin typeface="+mn-lt"/>
                <a:cs typeface="Calibri"/>
              </a:rPr>
              <a:t>The monomers used in the preparation of polyamide membrane were m-</a:t>
            </a:r>
            <a:r>
              <a:rPr lang="en-US" sz="1000" dirty="0" err="1" smtClean="0">
                <a:latin typeface="+mn-lt"/>
                <a:cs typeface="Calibri"/>
              </a:rPr>
              <a:t>phenylene</a:t>
            </a:r>
            <a:r>
              <a:rPr lang="en-US" sz="1000" dirty="0" smtClean="0">
                <a:latin typeface="+mn-lt"/>
                <a:cs typeface="Calibri"/>
              </a:rPr>
              <a:t> </a:t>
            </a:r>
            <a:r>
              <a:rPr lang="en-US" sz="1000" dirty="0" err="1" smtClean="0">
                <a:latin typeface="+mn-lt"/>
                <a:cs typeface="Calibri"/>
              </a:rPr>
              <a:t>diamine</a:t>
            </a:r>
            <a:r>
              <a:rPr lang="en-US" sz="1000" dirty="0" smtClean="0">
                <a:latin typeface="+mn-lt"/>
                <a:cs typeface="Calibri"/>
              </a:rPr>
              <a:t> (MPD) and 1,3,5-benzene </a:t>
            </a:r>
            <a:r>
              <a:rPr lang="en-US" sz="1000" dirty="0" err="1" smtClean="0">
                <a:latin typeface="+mn-lt"/>
                <a:cs typeface="Calibri"/>
              </a:rPr>
              <a:t>tricarbonyl</a:t>
            </a:r>
            <a:r>
              <a:rPr lang="en-US" sz="1000" dirty="0" smtClean="0">
                <a:latin typeface="+mn-lt"/>
                <a:cs typeface="Calibri"/>
              </a:rPr>
              <a:t> chloride or </a:t>
            </a:r>
            <a:r>
              <a:rPr lang="en-US" sz="1000" dirty="0" err="1" smtClean="0">
                <a:latin typeface="+mn-lt"/>
                <a:cs typeface="Calibri"/>
              </a:rPr>
              <a:t>trimesoyl</a:t>
            </a:r>
            <a:r>
              <a:rPr lang="en-US" sz="1000" dirty="0" smtClean="0">
                <a:latin typeface="+mn-lt"/>
                <a:cs typeface="Calibri"/>
              </a:rPr>
              <a:t> chloride (TMC).  Another set of membranes were cast using these monomers MPD and TMC, but with the addition of  camphor sulfonic acid (CSA) and </a:t>
            </a:r>
            <a:r>
              <a:rPr lang="en-US" sz="1000" dirty="0" err="1" smtClean="0">
                <a:latin typeface="+mn-lt"/>
                <a:cs typeface="Calibri"/>
              </a:rPr>
              <a:t>triethanol</a:t>
            </a:r>
            <a:r>
              <a:rPr lang="en-US" sz="1000" dirty="0" smtClean="0">
                <a:latin typeface="+mn-lt"/>
                <a:cs typeface="Calibri"/>
              </a:rPr>
              <a:t> amine (TEA) to make the material more </a:t>
            </a:r>
            <a:r>
              <a:rPr lang="en-US" sz="1000" dirty="0" err="1" smtClean="0">
                <a:latin typeface="+mn-lt"/>
                <a:cs typeface="Calibri"/>
              </a:rPr>
              <a:t>solvophilic</a:t>
            </a:r>
            <a:r>
              <a:rPr lang="en-US" sz="1000" dirty="0" smtClean="0">
                <a:latin typeface="+mn-lt"/>
                <a:cs typeface="Calibri"/>
              </a:rPr>
              <a:t>, and to observe their </a:t>
            </a:r>
            <a:r>
              <a:rPr lang="en-US" sz="1000" dirty="0" err="1" smtClean="0">
                <a:latin typeface="+mn-lt"/>
                <a:cs typeface="Calibri"/>
              </a:rPr>
              <a:t>hydrophilicity</a:t>
            </a:r>
            <a:r>
              <a:rPr lang="en-US" sz="1000" dirty="0" smtClean="0">
                <a:latin typeface="+mn-lt"/>
                <a:cs typeface="Calibri"/>
              </a:rPr>
              <a:t>, aqueous transport and rejection characteristics</a:t>
            </a:r>
          </a:p>
          <a:p>
            <a:endParaRPr lang="en-US" dirty="0" smtClean="0"/>
          </a:p>
          <a:p>
            <a:pPr marL="0" marR="0" indent="0" algn="l" defTabSz="913392" rtl="0" eaLnBrk="1" fontAlgn="auto" latinLnBrk="0" hangingPunct="1">
              <a:lnSpc>
                <a:spcPct val="100000"/>
              </a:lnSpc>
              <a:spcBef>
                <a:spcPts val="0"/>
              </a:spcBef>
              <a:spcAft>
                <a:spcPts val="0"/>
              </a:spcAft>
              <a:buClrTx/>
              <a:buSzTx/>
              <a:buFontTx/>
              <a:buNone/>
              <a:tabLst/>
              <a:defRPr/>
            </a:pPr>
            <a:r>
              <a:rPr lang="en-US" sz="1000" dirty="0" smtClean="0">
                <a:latin typeface="+mn-lt"/>
                <a:cs typeface="Calibri"/>
              </a:rPr>
              <a:t>The next item is to optimize the polyamide membranes using GO and other </a:t>
            </a:r>
            <a:r>
              <a:rPr lang="en-US" sz="1000" dirty="0" err="1" smtClean="0">
                <a:latin typeface="+mn-lt"/>
                <a:cs typeface="Calibri"/>
              </a:rPr>
              <a:t>graphene</a:t>
            </a:r>
            <a:r>
              <a:rPr lang="en-US" sz="1000" dirty="0" smtClean="0">
                <a:latin typeface="+mn-lt"/>
                <a:cs typeface="Calibri"/>
              </a:rPr>
              <a:t> derivatives at various proportions,  as outlined in the overall research plan.</a:t>
            </a:r>
          </a:p>
          <a:p>
            <a:endParaRPr lang="en-US" dirty="0" smtClean="0"/>
          </a:p>
          <a:p>
            <a:endParaRPr lang="en-US" dirty="0" smtClean="0"/>
          </a:p>
          <a:p>
            <a:pPr>
              <a:defRPr/>
            </a:pPr>
            <a:r>
              <a:rPr lang="en-US" sz="1400" dirty="0" smtClean="0">
                <a:latin typeface="Arial"/>
                <a:cs typeface="Arial"/>
              </a:rPr>
              <a:t>Acknowledgment</a:t>
            </a:r>
          </a:p>
          <a:p>
            <a:pPr>
              <a:defRPr/>
            </a:pPr>
            <a:endParaRPr lang="en-US" sz="1000" dirty="0" smtClean="0">
              <a:latin typeface="+mn-lt"/>
              <a:cs typeface="Calibri"/>
            </a:endParaRPr>
          </a:p>
          <a:p>
            <a:pPr>
              <a:defRPr/>
            </a:pPr>
            <a:r>
              <a:rPr lang="en-US" sz="1000" dirty="0" smtClean="0">
                <a:latin typeface="+mn-lt"/>
                <a:cs typeface="Calibri"/>
              </a:rPr>
              <a:t>We would like to thank the Provost Undergraduate Research Associates Program at the University of Southern California for providing the majority of funding for this project.</a:t>
            </a:r>
          </a:p>
          <a:p>
            <a:endParaRPr lang="en-US" dirty="0" smtClean="0"/>
          </a:p>
          <a:p>
            <a:r>
              <a:rPr lang="en-US" sz="1000" dirty="0" smtClean="0">
                <a:latin typeface="Calibri" charset="0"/>
              </a:rPr>
              <a:t>They can significantly reduce energy costs that constitute a substantial fraction of total operation costs. </a:t>
            </a:r>
          </a:p>
          <a:p>
            <a:endParaRPr lang="en-US" sz="1000" dirty="0" smtClean="0">
              <a:latin typeface="Calibri" charset="0"/>
            </a:endParaRPr>
          </a:p>
          <a:p>
            <a:pPr marL="0" marR="0" indent="0" algn="l" defTabSz="913392" rtl="0" eaLnBrk="1" fontAlgn="auto" latinLnBrk="0" hangingPunct="1">
              <a:lnSpc>
                <a:spcPct val="100000"/>
              </a:lnSpc>
              <a:spcBef>
                <a:spcPts val="0"/>
              </a:spcBef>
              <a:spcAft>
                <a:spcPts val="0"/>
              </a:spcAft>
              <a:buClrTx/>
              <a:buSzTx/>
              <a:buFontTx/>
              <a:buNone/>
              <a:tabLst/>
              <a:defRPr/>
            </a:pPr>
            <a:r>
              <a:rPr lang="en-US" sz="1000" dirty="0" smtClean="0">
                <a:latin typeface="Calibri" charset="0"/>
              </a:rPr>
              <a:t>The research involves the incorporation of </a:t>
            </a:r>
            <a:r>
              <a:rPr lang="en-US" sz="1000" dirty="0" err="1" smtClean="0">
                <a:latin typeface="Calibri" charset="0"/>
              </a:rPr>
              <a:t>nanomaterials</a:t>
            </a:r>
            <a:r>
              <a:rPr lang="en-US" sz="1000" dirty="0" smtClean="0">
                <a:latin typeface="Calibri" charset="0"/>
              </a:rPr>
              <a:t> into aromatic polyamide through interfacial polymerization of m-</a:t>
            </a:r>
            <a:r>
              <a:rPr lang="en-US" sz="1000" dirty="0" err="1" smtClean="0">
                <a:latin typeface="Calibri" charset="0"/>
              </a:rPr>
              <a:t>phenylenediamine</a:t>
            </a:r>
            <a:r>
              <a:rPr lang="en-US" sz="1000" dirty="0" smtClean="0">
                <a:latin typeface="Calibri" charset="0"/>
              </a:rPr>
              <a:t> (MPD) and </a:t>
            </a:r>
            <a:r>
              <a:rPr lang="en-US" sz="1000" dirty="0" err="1" smtClean="0">
                <a:latin typeface="Calibri" charset="0"/>
              </a:rPr>
              <a:t>trimesoyl</a:t>
            </a:r>
            <a:r>
              <a:rPr lang="en-US" sz="1000" smtClean="0">
                <a:latin typeface="Calibri" charset="0"/>
              </a:rPr>
              <a:t> chloride (TMC).</a:t>
            </a:r>
          </a:p>
          <a:p>
            <a:endParaRPr lang="en-US" dirty="0"/>
          </a:p>
        </p:txBody>
      </p:sp>
      <p:sp>
        <p:nvSpPr>
          <p:cNvPr id="4" name="Slide Number Placeholder 3"/>
          <p:cNvSpPr>
            <a:spLocks noGrp="1"/>
          </p:cNvSpPr>
          <p:nvPr>
            <p:ph type="sldNum" sz="quarter" idx="10"/>
          </p:nvPr>
        </p:nvSpPr>
        <p:spPr/>
        <p:txBody>
          <a:bodyPr/>
          <a:lstStyle/>
          <a:p>
            <a:fld id="{801EB397-F267-423D-8DA2-CBA90EF97D78}" type="slidenum">
              <a:rPr lang="en-US" smtClean="0"/>
              <a:t>1</a:t>
            </a:fld>
            <a:endParaRPr lang="en-US"/>
          </a:p>
        </p:txBody>
      </p:sp>
    </p:spTree>
    <p:extLst>
      <p:ext uri="{BB962C8B-B14F-4D97-AF65-F5344CB8AC3E}">
        <p14:creationId xmlns:p14="http://schemas.microsoft.com/office/powerpoint/2010/main" val="388148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8561216"/>
            <a:ext cx="43891200" cy="14357184"/>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2" name="Rectangle 11"/>
          <p:cNvSpPr/>
          <p:nvPr/>
        </p:nvSpPr>
        <p:spPr>
          <a:xfrm>
            <a:off x="0" y="0"/>
            <a:ext cx="43891200" cy="185612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13" name="Rectangle 12"/>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4" name="Oval 13"/>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Subtitle 2"/>
          <p:cNvSpPr>
            <a:spLocks noGrp="1"/>
          </p:cNvSpPr>
          <p:nvPr>
            <p:ph type="subTitle" idx="1"/>
          </p:nvPr>
        </p:nvSpPr>
        <p:spPr>
          <a:xfrm>
            <a:off x="7074216" y="24252219"/>
            <a:ext cx="27057648" cy="4234171"/>
          </a:xfrm>
        </p:spPr>
        <p:txBody>
          <a:bodyPr>
            <a:normAutofit/>
          </a:bodyPr>
          <a:lstStyle>
            <a:lvl1pPr marL="0" indent="0" algn="l">
              <a:buNone/>
              <a:defRPr sz="10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B54BA5-1668-4A74-88BD-A0DADC27D973}"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2" name="Title 1"/>
          <p:cNvSpPr>
            <a:spLocks noGrp="1"/>
          </p:cNvSpPr>
          <p:nvPr>
            <p:ph type="ctrTitle"/>
          </p:nvPr>
        </p:nvSpPr>
        <p:spPr>
          <a:xfrm>
            <a:off x="3924391" y="15034994"/>
            <a:ext cx="34441685" cy="8607202"/>
          </a:xfrm>
          <a:effectLst/>
        </p:spPr>
        <p:txBody>
          <a:bodyPr>
            <a:noAutofit/>
          </a:bodyPr>
          <a:lstStyle>
            <a:lvl1pPr marL="3072384" indent="-2194560" algn="l">
              <a:defRPr sz="259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0" y="3511291"/>
            <a:ext cx="30723840" cy="166786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54BA5-1668-4A74-88BD-A0DADC27D973}"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5A7BA-C5F2-4C29-95AA-F7CB3930EA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8038" y="1807284"/>
            <a:ext cx="9875520" cy="25144027"/>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955745" y="3511294"/>
            <a:ext cx="23180578" cy="234946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B54BA5-1668-4A74-88BD-A0DADC27D973}"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5A7BA-C5F2-4C29-95AA-F7CB3930EA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B54BA5-1668-4A74-88BD-A0DADC27D973}"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5A7BA-C5F2-4C29-95AA-F7CB3930EA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5486400" y="3511296"/>
            <a:ext cx="30723840" cy="1667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8561216"/>
            <a:ext cx="438912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Rectangle 7"/>
          <p:cNvSpPr/>
          <p:nvPr/>
        </p:nvSpPr>
        <p:spPr>
          <a:xfrm>
            <a:off x="0" y="0"/>
            <a:ext cx="438912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9" name="Rectangle 8"/>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0" name="Oval 9"/>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1"/>
          <p:cNvSpPr>
            <a:spLocks noGrp="1"/>
          </p:cNvSpPr>
          <p:nvPr>
            <p:ph type="title"/>
          </p:nvPr>
        </p:nvSpPr>
        <p:spPr>
          <a:xfrm>
            <a:off x="9759336" y="10428710"/>
            <a:ext cx="28639997" cy="11632061"/>
          </a:xfrm>
          <a:effectLst/>
        </p:spPr>
        <p:txBody>
          <a:bodyPr anchor="b"/>
          <a:lstStyle>
            <a:lvl1pPr algn="r">
              <a:defRPr sz="221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707703" y="22116053"/>
            <a:ext cx="28658371" cy="4010208"/>
          </a:xfrm>
        </p:spPr>
        <p:txBody>
          <a:bodyPr anchor="t"/>
          <a:lstStyle>
            <a:lvl1pPr marL="0" indent="0" algn="r">
              <a:buNone/>
              <a:defRPr sz="9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54BA5-1668-4A74-88BD-A0DADC27D973}"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5A7BA-C5F2-4C29-95AA-F7CB3930EA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B54BA5-1668-4A74-88BD-A0DADC27D973}"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5A7BA-C5F2-4C29-95AA-F7CB3930EA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5486395" y="3511291"/>
            <a:ext cx="16064179" cy="1667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22296730" y="3511296"/>
            <a:ext cx="16064179" cy="1667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0" y="3511296"/>
            <a:ext cx="16064179" cy="3070858"/>
          </a:xfrm>
        </p:spPr>
        <p:txBody>
          <a:bodyPr anchor="b">
            <a:noAutofit/>
          </a:bodyPr>
          <a:lstStyle>
            <a:lvl1pPr marL="0" indent="0" algn="ctr">
              <a:buNone/>
              <a:defRPr lang="en-US" sz="11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5550946" y="6721570"/>
            <a:ext cx="16064179" cy="13167360"/>
          </a:xfrm>
        </p:spPr>
        <p:txBody>
          <a:bodyPr>
            <a:normAutofit/>
          </a:bodyPr>
          <a:lstStyle>
            <a:lvl1pPr>
              <a:defRPr sz="8600"/>
            </a:lvl1pPr>
            <a:lvl2pPr>
              <a:defRPr sz="86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307050" y="3511296"/>
            <a:ext cx="16064179" cy="3070858"/>
          </a:xfrm>
        </p:spPr>
        <p:txBody>
          <a:bodyPr anchor="b">
            <a:noAutofit/>
          </a:bodyPr>
          <a:lstStyle>
            <a:lvl1pPr marL="0" indent="0" algn="ctr">
              <a:buNone/>
              <a:defRPr lang="en-US" sz="115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marL="0" lvl="0" indent="0" algn="ctr" defTabSz="4389120" rtl="0" eaLnBrk="1" latinLnBrk="0" hangingPunct="1">
              <a:spcBef>
                <a:spcPct val="20000"/>
              </a:spcBef>
              <a:spcAft>
                <a:spcPts val="144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22296120" y="6715354"/>
            <a:ext cx="16064179" cy="13167360"/>
          </a:xfrm>
        </p:spPr>
        <p:txBody>
          <a:bodyPr>
            <a:normAutofit/>
          </a:bodyPr>
          <a:lstStyle>
            <a:lvl1pPr>
              <a:defRPr sz="8600"/>
            </a:lvl1pPr>
            <a:lvl2pPr>
              <a:defRPr sz="86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B54BA5-1668-4A74-88BD-A0DADC27D973}" type="datetimeFigureOut">
              <a:rPr lang="en-US" smtClean="0"/>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5A7BA-C5F2-4C29-95AA-F7CB3930EA1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B54BA5-1668-4A74-88BD-A0DADC27D973}" type="datetimeFigureOut">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5A7BA-C5F2-4C29-95AA-F7CB3930EA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54BA5-1668-4A74-88BD-A0DADC27D973}" type="datetimeFigureOut">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5A7BA-C5F2-4C29-95AA-F7CB3930EA1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7658" y="10607043"/>
            <a:ext cx="17453208" cy="6040766"/>
          </a:xfrm>
          <a:effectLst/>
        </p:spPr>
        <p:txBody>
          <a:bodyPr anchor="b">
            <a:noAutofit/>
          </a:bodyPr>
          <a:lstStyle>
            <a:lvl1pPr marL="1097280" indent="-1097280" algn="l">
              <a:defRPr sz="134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048874" y="3511296"/>
            <a:ext cx="19282008" cy="23494704"/>
          </a:xfrm>
        </p:spPr>
        <p:txBody>
          <a:bodyPr anchor="ctr"/>
          <a:lstStyle>
            <a:lvl1pPr>
              <a:defRPr sz="10600"/>
            </a:lvl1pPr>
            <a:lvl2pPr>
              <a:defRPr sz="9600"/>
            </a:lvl2pPr>
            <a:lvl3pPr>
              <a:defRPr sz="8600"/>
            </a:lvl3pPr>
            <a:lvl4pPr>
              <a:defRPr sz="7700"/>
            </a:lvl4pPr>
            <a:lvl5pPr>
              <a:defRPr sz="67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63672" y="16789450"/>
            <a:ext cx="16265568" cy="10269686"/>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54BA5-1668-4A74-88BD-A0DADC27D973}"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8561216"/>
            <a:ext cx="438912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9" name="Rectangle 8"/>
          <p:cNvSpPr/>
          <p:nvPr/>
        </p:nvSpPr>
        <p:spPr>
          <a:xfrm>
            <a:off x="0" y="0"/>
            <a:ext cx="438912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10" name="Rectangle 9"/>
          <p:cNvSpPr/>
          <p:nvPr/>
        </p:nvSpPr>
        <p:spPr>
          <a:xfrm>
            <a:off x="0" y="12731093"/>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1" name="Oval 10"/>
          <p:cNvSpPr/>
          <p:nvPr/>
        </p:nvSpPr>
        <p:spPr>
          <a:xfrm>
            <a:off x="0" y="7680960"/>
            <a:ext cx="438912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3" name="Picture Placeholder 2"/>
          <p:cNvSpPr>
            <a:spLocks noGrp="1"/>
          </p:cNvSpPr>
          <p:nvPr>
            <p:ph type="pic" idx="1"/>
          </p:nvPr>
        </p:nvSpPr>
        <p:spPr>
          <a:xfrm>
            <a:off x="21480840" y="5486400"/>
            <a:ext cx="19751040" cy="1501346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6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213858" y="4850333"/>
            <a:ext cx="17731747" cy="10382496"/>
          </a:xfrm>
        </p:spPr>
        <p:txBody>
          <a:bodyPr anchor="b"/>
          <a:lstStyle>
            <a:lvl1pPr marL="877824" indent="-877824">
              <a:buFont typeface="Georgia" pitchFamily="18" charset="0"/>
              <a:buChar char="*"/>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54BA5-1668-4A74-88BD-A0DADC27D973}"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5A7BA-C5F2-4C29-95AA-F7CB3930EA15}" type="slidenum">
              <a:rPr lang="en-US" smtClean="0"/>
              <a:t>‹#›</a:t>
            </a:fld>
            <a:endParaRPr lang="en-US"/>
          </a:p>
        </p:txBody>
      </p:sp>
      <p:sp>
        <p:nvSpPr>
          <p:cNvPr id="2" name="Title 1"/>
          <p:cNvSpPr>
            <a:spLocks noGrp="1"/>
          </p:cNvSpPr>
          <p:nvPr>
            <p:ph type="title"/>
          </p:nvPr>
        </p:nvSpPr>
        <p:spPr>
          <a:xfrm>
            <a:off x="3490887" y="21429221"/>
            <a:ext cx="30640982" cy="5486400"/>
          </a:xfrm>
        </p:spPr>
        <p:txBody>
          <a:bodyPr anchor="b">
            <a:noAutofit/>
          </a:bodyPr>
          <a:lstStyle>
            <a:lvl1pPr algn="l">
              <a:defRPr sz="221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24505920"/>
            <a:ext cx="43891200" cy="84124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Rectangle 7"/>
          <p:cNvSpPr/>
          <p:nvPr/>
        </p:nvSpPr>
        <p:spPr>
          <a:xfrm>
            <a:off x="0" y="0"/>
            <a:ext cx="43891200" cy="24505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dirty="0"/>
          </a:p>
        </p:txBody>
      </p:sp>
      <p:sp>
        <p:nvSpPr>
          <p:cNvPr id="9" name="Rectangle 8"/>
          <p:cNvSpPr/>
          <p:nvPr/>
        </p:nvSpPr>
        <p:spPr>
          <a:xfrm>
            <a:off x="0" y="18087859"/>
            <a:ext cx="438912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10" name="Oval 9"/>
          <p:cNvSpPr/>
          <p:nvPr/>
        </p:nvSpPr>
        <p:spPr>
          <a:xfrm>
            <a:off x="0" y="7680960"/>
            <a:ext cx="43891200" cy="2450592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2" name="Title Placeholder 1"/>
          <p:cNvSpPr>
            <a:spLocks noGrp="1"/>
          </p:cNvSpPr>
          <p:nvPr>
            <p:ph type="title"/>
          </p:nvPr>
        </p:nvSpPr>
        <p:spPr>
          <a:xfrm>
            <a:off x="8607790" y="20986406"/>
            <a:ext cx="31260053" cy="5486400"/>
          </a:xfrm>
          <a:prstGeom prst="rect">
            <a:avLst/>
          </a:prstGeom>
          <a:effectLst/>
        </p:spPr>
        <p:txBody>
          <a:bodyPr vert="horz" lIns="438912" tIns="219456" rIns="438912" bIns="219456"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0" y="3514848"/>
            <a:ext cx="30723840" cy="16678656"/>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626560" y="29626562"/>
            <a:ext cx="12070080" cy="1752600"/>
          </a:xfrm>
          <a:prstGeom prst="rect">
            <a:avLst/>
          </a:prstGeom>
        </p:spPr>
        <p:txBody>
          <a:bodyPr vert="horz" lIns="438912" tIns="219456" rIns="438912" bIns="219456" rtlCol="0" anchor="ctr"/>
          <a:lstStyle>
            <a:lvl1pPr algn="r">
              <a:defRPr sz="5300" b="1">
                <a:solidFill>
                  <a:schemeClr val="tx1">
                    <a:lumMod val="50000"/>
                    <a:lumOff val="50000"/>
                  </a:schemeClr>
                </a:solidFill>
              </a:defRPr>
            </a:lvl1pPr>
          </a:lstStyle>
          <a:p>
            <a:fld id="{17B54BA5-1668-4A74-88BD-A0DADC27D973}" type="datetimeFigureOut">
              <a:rPr lang="en-US" smtClean="0"/>
              <a:t>6/6/2014</a:t>
            </a:fld>
            <a:endParaRPr lang="en-US"/>
          </a:p>
        </p:txBody>
      </p:sp>
      <p:sp>
        <p:nvSpPr>
          <p:cNvPr id="5" name="Footer Placeholder 4"/>
          <p:cNvSpPr>
            <a:spLocks noGrp="1"/>
          </p:cNvSpPr>
          <p:nvPr>
            <p:ph type="ftr" sz="quarter" idx="3"/>
          </p:nvPr>
        </p:nvSpPr>
        <p:spPr>
          <a:xfrm>
            <a:off x="2194558" y="29626562"/>
            <a:ext cx="16093445" cy="1752600"/>
          </a:xfrm>
          <a:prstGeom prst="rect">
            <a:avLst/>
          </a:prstGeom>
        </p:spPr>
        <p:txBody>
          <a:bodyPr vert="horz" lIns="438912" tIns="219456" rIns="438912" bIns="219456" rtlCol="0" anchor="ctr"/>
          <a:lstStyle>
            <a:lvl1pPr algn="l">
              <a:defRPr sz="53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8288000" y="29626562"/>
            <a:ext cx="8778240" cy="1752600"/>
          </a:xfrm>
          <a:prstGeom prst="rect">
            <a:avLst/>
          </a:prstGeom>
        </p:spPr>
        <p:txBody>
          <a:bodyPr vert="horz" lIns="438912" tIns="219456" rIns="438912" bIns="219456" rtlCol="0" anchor="ctr"/>
          <a:lstStyle>
            <a:lvl1pPr algn="ctr">
              <a:defRPr sz="5800" b="1">
                <a:solidFill>
                  <a:schemeClr val="tx1">
                    <a:lumMod val="50000"/>
                    <a:lumOff val="50000"/>
                  </a:schemeClr>
                </a:solidFill>
              </a:defRPr>
            </a:lvl1pPr>
          </a:lstStyle>
          <a:p>
            <a:fld id="{81B5A7BA-C5F2-4C29-95AA-F7CB3930EA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iming>
    <p:tnLst>
      <p:par>
        <p:cTn id="1" dur="indefinite" restart="never" nodeType="tmRoot"/>
      </p:par>
    </p:tnLst>
  </p:timing>
  <p:txStyles>
    <p:titleStyle>
      <a:lvl1pPr marL="1536192" indent="-1536192" algn="r" defTabSz="4389120" rtl="0" eaLnBrk="1" latinLnBrk="0" hangingPunct="1">
        <a:spcBef>
          <a:spcPct val="0"/>
        </a:spcBef>
        <a:buClr>
          <a:schemeClr val="accent6">
            <a:lumMod val="75000"/>
          </a:schemeClr>
        </a:buClr>
        <a:buSzPct val="128000"/>
        <a:buFont typeface="Georgia" pitchFamily="18" charset="0"/>
        <a:buChar char="*"/>
        <a:defRPr sz="221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728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10600" kern="1200">
          <a:solidFill>
            <a:schemeClr val="tx1">
              <a:lumMod val="75000"/>
              <a:lumOff val="25000"/>
            </a:schemeClr>
          </a:solidFill>
          <a:latin typeface="+mn-lt"/>
          <a:ea typeface="+mn-ea"/>
          <a:cs typeface="+mn-cs"/>
        </a:defRPr>
      </a:lvl1pPr>
      <a:lvl2pPr marL="2633472"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9600" kern="1200">
          <a:solidFill>
            <a:schemeClr val="tx1">
              <a:lumMod val="75000"/>
              <a:lumOff val="25000"/>
            </a:schemeClr>
          </a:solidFill>
          <a:latin typeface="+mn-lt"/>
          <a:ea typeface="+mn-ea"/>
          <a:cs typeface="+mn-cs"/>
        </a:defRPr>
      </a:lvl2pPr>
      <a:lvl3pPr marL="395020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8600" kern="1200">
          <a:solidFill>
            <a:schemeClr val="tx1">
              <a:lumMod val="75000"/>
              <a:lumOff val="25000"/>
            </a:schemeClr>
          </a:solidFill>
          <a:latin typeface="+mn-lt"/>
          <a:ea typeface="+mn-ea"/>
          <a:cs typeface="+mn-cs"/>
        </a:defRPr>
      </a:lvl3pPr>
      <a:lvl4pPr marL="5266944"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7700" kern="1200">
          <a:solidFill>
            <a:schemeClr val="tx1">
              <a:lumMod val="75000"/>
              <a:lumOff val="25000"/>
            </a:schemeClr>
          </a:solidFill>
          <a:latin typeface="+mn-lt"/>
          <a:ea typeface="+mn-ea"/>
          <a:cs typeface="+mn-cs"/>
        </a:defRPr>
      </a:lvl4pPr>
      <a:lvl5pPr marL="6671462"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5pPr>
      <a:lvl6pPr marL="798819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6pPr>
      <a:lvl7pPr marL="9436608"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7pPr>
      <a:lvl8pPr marL="1097280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8pPr>
      <a:lvl9pPr marL="12421210" indent="-877824" algn="l" defTabSz="4389120" rtl="0" eaLnBrk="1" latinLnBrk="0" hangingPunct="1">
        <a:spcBef>
          <a:spcPct val="20000"/>
        </a:spcBef>
        <a:spcAft>
          <a:spcPts val="1440"/>
        </a:spcAft>
        <a:buClr>
          <a:schemeClr val="accent6">
            <a:lumMod val="75000"/>
          </a:schemeClr>
        </a:buClr>
        <a:buSzPct val="130000"/>
        <a:buFont typeface="Georgia" pitchFamily="18" charset="0"/>
        <a:buChar char="*"/>
        <a:defRPr sz="670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png"/><Relationship Id="rId1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image" Target="../media/image8.emf"/><Relationship Id="rId17" Type="http://schemas.openxmlformats.org/officeDocument/2006/relationships/image" Target="../media/image11.jpeg"/><Relationship Id="rId2" Type="http://schemas.openxmlformats.org/officeDocument/2006/relationships/slideLayout" Target="../slideLayouts/slideLayout1.xml"/><Relationship Id="rId16" Type="http://schemas.openxmlformats.org/officeDocument/2006/relationships/image" Target="../media/image10.jpe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7.emf"/><Relationship Id="rId5" Type="http://schemas.openxmlformats.org/officeDocument/2006/relationships/image" Target="../media/image3.png"/><Relationship Id="rId15" Type="http://schemas.openxmlformats.org/officeDocument/2006/relationships/image" Target="../media/image1.wmf"/><Relationship Id="rId10" Type="http://schemas.openxmlformats.org/officeDocument/2006/relationships/image" Target="../media/image6.emf"/><Relationship Id="rId19"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chart" Target="../charts/chart2.xml"/><Relationship Id="rId1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28581"/>
            <a:ext cx="44272200" cy="6124619"/>
          </a:xfrm>
          <a:prstGeom prst="rect">
            <a:avLst/>
          </a:prstGeom>
          <a:noFill/>
        </p:spPr>
        <p:txBody>
          <a:bodyPr wrap="square" lIns="91325" tIns="45653" rIns="91325" bIns="45653" rtlCol="0">
            <a:spAutoFit/>
          </a:bodyPr>
          <a:lstStyle/>
          <a:p>
            <a:pPr algn="ctr"/>
            <a:r>
              <a:rPr lang="en-US" sz="4800" dirty="0">
                <a:solidFill>
                  <a:srgbClr val="C00000"/>
                </a:solidFill>
              </a:rPr>
              <a:t>University of Southern California, Undergraduate Symposium for Scholarly and Creative </a:t>
            </a:r>
            <a:r>
              <a:rPr lang="en-US" sz="4800">
                <a:solidFill>
                  <a:srgbClr val="C00000"/>
                </a:solidFill>
              </a:rPr>
              <a:t>Work</a:t>
            </a:r>
            <a:r>
              <a:rPr lang="en-US" sz="4800" smtClean="0">
                <a:solidFill>
                  <a:srgbClr val="C00000"/>
                </a:solidFill>
              </a:rPr>
              <a:t>, </a:t>
            </a:r>
            <a:r>
              <a:rPr lang="en-US" sz="4800" dirty="0" smtClean="0">
                <a:solidFill>
                  <a:srgbClr val="C00000"/>
                </a:solidFill>
              </a:rPr>
              <a:t>April </a:t>
            </a:r>
            <a:r>
              <a:rPr lang="en-US" sz="4800" smtClean="0">
                <a:solidFill>
                  <a:srgbClr val="C00000"/>
                </a:solidFill>
              </a:rPr>
              <a:t>14 </a:t>
            </a:r>
            <a:r>
              <a:rPr lang="en-US" sz="4800" smtClean="0">
                <a:solidFill>
                  <a:srgbClr val="C00000"/>
                </a:solidFill>
              </a:rPr>
              <a:t>-16</a:t>
            </a:r>
            <a:r>
              <a:rPr lang="en-US" sz="4800" dirty="0" smtClean="0">
                <a:solidFill>
                  <a:srgbClr val="C00000"/>
                </a:solidFill>
              </a:rPr>
              <a:t>, 2014</a:t>
            </a:r>
            <a:endParaRPr lang="en-US" sz="4800" dirty="0">
              <a:solidFill>
                <a:srgbClr val="C00000"/>
              </a:solidFill>
            </a:endParaRPr>
          </a:p>
          <a:p>
            <a:pPr algn="ctr"/>
            <a:endParaRPr lang="en-US" sz="1900" dirty="0">
              <a:solidFill>
                <a:srgbClr val="C00000"/>
              </a:solidFill>
            </a:endParaRPr>
          </a:p>
          <a:p>
            <a:pPr algn="ctr"/>
            <a:r>
              <a:rPr lang="en-US" sz="8000" dirty="0" smtClean="0">
                <a:latin typeface="Arial"/>
                <a:cs typeface="Arial"/>
              </a:rPr>
              <a:t>Novel Membranes Using Polymeric and </a:t>
            </a:r>
            <a:r>
              <a:rPr lang="en-US" sz="8000" dirty="0" err="1" smtClean="0">
                <a:latin typeface="Arial"/>
                <a:cs typeface="Arial"/>
              </a:rPr>
              <a:t>Nanomaterials</a:t>
            </a:r>
            <a:r>
              <a:rPr lang="en-US" sz="8000" dirty="0" smtClean="0">
                <a:latin typeface="Arial"/>
                <a:cs typeface="Arial"/>
              </a:rPr>
              <a:t> for Water Reclamation Applications</a:t>
            </a:r>
          </a:p>
          <a:p>
            <a:pPr algn="ctr"/>
            <a:r>
              <a:rPr lang="en-US" sz="5400" b="1" dirty="0" smtClean="0">
                <a:latin typeface="Arial"/>
                <a:cs typeface="Arial"/>
              </a:rPr>
              <a:t>Undergraduate Research Students:</a:t>
            </a:r>
            <a:r>
              <a:rPr lang="en-US" sz="5400" dirty="0" smtClean="0">
                <a:latin typeface="Arial"/>
                <a:cs typeface="Arial"/>
              </a:rPr>
              <a:t> Kirsten Rice </a:t>
            </a:r>
            <a:r>
              <a:rPr lang="en-US" sz="4500" dirty="0" smtClean="0">
                <a:latin typeface="Arial"/>
                <a:cs typeface="Arial"/>
              </a:rPr>
              <a:t>(Viterbi) </a:t>
            </a:r>
            <a:r>
              <a:rPr lang="en-US" sz="5400" dirty="0" smtClean="0">
                <a:latin typeface="Arial"/>
                <a:cs typeface="Arial"/>
              </a:rPr>
              <a:t>and Anthony Ross </a:t>
            </a:r>
            <a:r>
              <a:rPr lang="en-US" sz="5000" dirty="0" smtClean="0">
                <a:latin typeface="Arial"/>
                <a:cs typeface="Arial"/>
              </a:rPr>
              <a:t>(</a:t>
            </a:r>
            <a:r>
              <a:rPr lang="en-US" sz="5000" dirty="0" err="1" smtClean="0">
                <a:latin typeface="Arial"/>
                <a:cs typeface="Arial"/>
              </a:rPr>
              <a:t>Dornsife</a:t>
            </a:r>
            <a:r>
              <a:rPr lang="en-US" sz="5000" dirty="0" smtClean="0">
                <a:latin typeface="Arial"/>
                <a:cs typeface="Arial"/>
              </a:rPr>
              <a:t>)</a:t>
            </a:r>
          </a:p>
          <a:p>
            <a:pPr algn="ctr"/>
            <a:r>
              <a:rPr lang="en-US" sz="5800" dirty="0" smtClean="0">
                <a:latin typeface="Arial"/>
                <a:cs typeface="Arial"/>
              </a:rPr>
              <a:t> </a:t>
            </a:r>
            <a:r>
              <a:rPr lang="en-US" sz="4300" b="1" dirty="0" smtClean="0">
                <a:latin typeface="Arial"/>
                <a:cs typeface="Arial"/>
              </a:rPr>
              <a:t>Graduate Supervisors: </a:t>
            </a:r>
            <a:r>
              <a:rPr lang="en-US" sz="4300" dirty="0" err="1" smtClean="0">
                <a:latin typeface="Arial"/>
                <a:cs typeface="Arial"/>
              </a:rPr>
              <a:t>Woohoe</a:t>
            </a:r>
            <a:r>
              <a:rPr lang="en-US" sz="4300" dirty="0" smtClean="0">
                <a:latin typeface="Arial"/>
                <a:cs typeface="Arial"/>
              </a:rPr>
              <a:t> Kim </a:t>
            </a:r>
            <a:r>
              <a:rPr lang="en-US" sz="4000" dirty="0" smtClean="0">
                <a:latin typeface="Arial"/>
                <a:cs typeface="Arial"/>
              </a:rPr>
              <a:t>(Viterbi)</a:t>
            </a:r>
            <a:r>
              <a:rPr lang="en-US" sz="4300" dirty="0" smtClean="0">
                <a:latin typeface="Arial"/>
                <a:cs typeface="Arial"/>
              </a:rPr>
              <a:t>, </a:t>
            </a:r>
            <a:r>
              <a:rPr lang="en-US" sz="4300" dirty="0" err="1" smtClean="0">
                <a:latin typeface="Arial"/>
                <a:cs typeface="Arial"/>
              </a:rPr>
              <a:t>Merve</a:t>
            </a:r>
            <a:r>
              <a:rPr lang="en-US" sz="4300" dirty="0" smtClean="0">
                <a:latin typeface="Arial"/>
                <a:cs typeface="Arial"/>
              </a:rPr>
              <a:t> </a:t>
            </a:r>
            <a:r>
              <a:rPr lang="en-US" sz="4300" dirty="0" err="1" smtClean="0">
                <a:latin typeface="Arial"/>
                <a:cs typeface="Arial"/>
              </a:rPr>
              <a:t>Yurdacan</a:t>
            </a:r>
            <a:r>
              <a:rPr lang="en-US" sz="4300" dirty="0" smtClean="0">
                <a:latin typeface="Arial"/>
                <a:cs typeface="Arial"/>
              </a:rPr>
              <a:t> </a:t>
            </a:r>
            <a:r>
              <a:rPr lang="en-US" sz="4000" dirty="0" smtClean="0">
                <a:latin typeface="Arial"/>
                <a:cs typeface="Arial"/>
              </a:rPr>
              <a:t>(</a:t>
            </a:r>
            <a:r>
              <a:rPr lang="en-US" sz="4000" dirty="0" err="1" smtClean="0">
                <a:latin typeface="Arial"/>
                <a:cs typeface="Arial"/>
              </a:rPr>
              <a:t>Dornsife</a:t>
            </a:r>
            <a:r>
              <a:rPr lang="en-US" sz="4000" dirty="0" smtClean="0">
                <a:latin typeface="Arial"/>
                <a:cs typeface="Arial"/>
              </a:rPr>
              <a:t>)</a:t>
            </a:r>
            <a:endParaRPr lang="en-US" sz="4000" dirty="0">
              <a:latin typeface="Arial"/>
              <a:cs typeface="Arial"/>
            </a:endParaRPr>
          </a:p>
          <a:p>
            <a:pPr algn="ctr"/>
            <a:r>
              <a:rPr lang="en-US" sz="4300" b="1" dirty="0" smtClean="0">
                <a:latin typeface="Arial"/>
                <a:cs typeface="Arial"/>
              </a:rPr>
              <a:t>Faculty Advisors: </a:t>
            </a:r>
            <a:r>
              <a:rPr lang="en-US" sz="4300" dirty="0" smtClean="0">
                <a:latin typeface="Arial"/>
                <a:cs typeface="Arial"/>
              </a:rPr>
              <a:t>Professor </a:t>
            </a:r>
            <a:r>
              <a:rPr lang="en-US" sz="4300" dirty="0" err="1" smtClean="0">
                <a:latin typeface="Arial"/>
                <a:cs typeface="Arial"/>
              </a:rPr>
              <a:t>Massoud</a:t>
            </a:r>
            <a:r>
              <a:rPr lang="en-US" sz="4300" dirty="0" smtClean="0">
                <a:latin typeface="Arial"/>
                <a:cs typeface="Arial"/>
              </a:rPr>
              <a:t> (Mike) </a:t>
            </a:r>
            <a:r>
              <a:rPr lang="en-US" sz="4300" dirty="0" err="1" smtClean="0">
                <a:latin typeface="Arial"/>
                <a:cs typeface="Arial"/>
              </a:rPr>
              <a:t>Pirbazari</a:t>
            </a:r>
            <a:r>
              <a:rPr lang="en-US" sz="4300" dirty="0" smtClean="0">
                <a:latin typeface="Arial"/>
                <a:cs typeface="Arial"/>
              </a:rPr>
              <a:t>, Sonny </a:t>
            </a:r>
            <a:r>
              <a:rPr lang="en-US" sz="4300" dirty="0" err="1" smtClean="0">
                <a:latin typeface="Arial"/>
                <a:cs typeface="Arial"/>
              </a:rPr>
              <a:t>Astani</a:t>
            </a:r>
            <a:r>
              <a:rPr lang="en-US" sz="4300" dirty="0" smtClean="0">
                <a:latin typeface="Arial"/>
                <a:cs typeface="Arial"/>
              </a:rPr>
              <a:t> Department of Civil and Environmental Engineering</a:t>
            </a:r>
          </a:p>
          <a:p>
            <a:pPr algn="ctr"/>
            <a:r>
              <a:rPr lang="en-US" sz="4300" dirty="0" smtClean="0">
                <a:latin typeface="Arial"/>
                <a:cs typeface="Arial"/>
              </a:rPr>
              <a:t>Professor Theo E. </a:t>
            </a:r>
            <a:r>
              <a:rPr lang="en-US" sz="4300" dirty="0" err="1" smtClean="0">
                <a:latin typeface="Arial"/>
                <a:cs typeface="Arial"/>
              </a:rPr>
              <a:t>Hogen-Esch</a:t>
            </a:r>
            <a:r>
              <a:rPr lang="en-US" sz="4300" dirty="0" smtClean="0">
                <a:latin typeface="Arial"/>
                <a:cs typeface="Arial"/>
              </a:rPr>
              <a:t>, </a:t>
            </a:r>
            <a:r>
              <a:rPr lang="en-US" sz="4300" dirty="0" err="1" smtClean="0">
                <a:latin typeface="Arial"/>
                <a:cs typeface="Arial"/>
              </a:rPr>
              <a:t>Loker</a:t>
            </a:r>
            <a:r>
              <a:rPr lang="en-US" sz="4300" dirty="0" smtClean="0">
                <a:latin typeface="Arial"/>
                <a:cs typeface="Arial"/>
              </a:rPr>
              <a:t> Hydrocarbon Research Institute</a:t>
            </a:r>
          </a:p>
          <a:p>
            <a:pPr algn="ctr"/>
            <a:endParaRPr lang="en-US" sz="4300" dirty="0">
              <a:latin typeface="Arial"/>
              <a:cs typeface="Arial"/>
            </a:endParaRPr>
          </a:p>
        </p:txBody>
      </p:sp>
      <p:sp>
        <p:nvSpPr>
          <p:cNvPr id="334" name="Rectangle 333"/>
          <p:cNvSpPr/>
          <p:nvPr/>
        </p:nvSpPr>
        <p:spPr>
          <a:xfrm>
            <a:off x="12192000" y="24765000"/>
            <a:ext cx="19735800" cy="76962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sp>
        <p:nvSpPr>
          <p:cNvPr id="331" name="Rectangle 330"/>
          <p:cNvSpPr/>
          <p:nvPr/>
        </p:nvSpPr>
        <p:spPr>
          <a:xfrm>
            <a:off x="12115800" y="17830800"/>
            <a:ext cx="19735800" cy="65532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sp>
        <p:nvSpPr>
          <p:cNvPr id="122" name="Rectangle 121"/>
          <p:cNvSpPr/>
          <p:nvPr/>
        </p:nvSpPr>
        <p:spPr>
          <a:xfrm>
            <a:off x="304802" y="5334000"/>
            <a:ext cx="11429998" cy="103632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sp>
        <p:nvSpPr>
          <p:cNvPr id="4" name="TextBox 3"/>
          <p:cNvSpPr txBox="1"/>
          <p:nvPr/>
        </p:nvSpPr>
        <p:spPr>
          <a:xfrm>
            <a:off x="381000" y="5493053"/>
            <a:ext cx="11243612" cy="10356547"/>
          </a:xfrm>
          <a:prstGeom prst="rect">
            <a:avLst/>
          </a:prstGeom>
          <a:noFill/>
        </p:spPr>
        <p:txBody>
          <a:bodyPr wrap="square" lIns="91325" tIns="45653" rIns="91325" bIns="45653" rtlCol="0">
            <a:spAutoFit/>
          </a:bodyPr>
          <a:lstStyle/>
          <a:p>
            <a:r>
              <a:rPr lang="en-US" sz="4300" dirty="0" smtClean="0">
                <a:solidFill>
                  <a:sysClr val="windowText" lastClr="000000"/>
                </a:solidFill>
                <a:latin typeface="Arial"/>
                <a:cs typeface="Arial"/>
              </a:rPr>
              <a:t>Introduction and Background</a:t>
            </a:r>
          </a:p>
          <a:p>
            <a:endParaRPr lang="en-US" sz="1900" dirty="0">
              <a:solidFill>
                <a:sysClr val="windowText" lastClr="000000"/>
              </a:solidFill>
              <a:latin typeface="Arial"/>
              <a:cs typeface="Arial"/>
            </a:endParaRPr>
          </a:p>
          <a:p>
            <a:pPr marL="457200" indent="-457200">
              <a:buFont typeface="Arial"/>
              <a:buChar char="•"/>
            </a:pPr>
            <a:r>
              <a:rPr lang="en-US" sz="3200" dirty="0">
                <a:latin typeface="Calibri" charset="0"/>
              </a:rPr>
              <a:t>Improved membrane separations </a:t>
            </a:r>
            <a:r>
              <a:rPr lang="en-US" sz="3200" dirty="0" smtClean="0">
                <a:latin typeface="Calibri" charset="0"/>
              </a:rPr>
              <a:t>promise to </a:t>
            </a:r>
            <a:r>
              <a:rPr lang="en-US" sz="3200" dirty="0">
                <a:latin typeface="Calibri" charset="0"/>
              </a:rPr>
              <a:t>yield substantial environmental </a:t>
            </a:r>
            <a:r>
              <a:rPr lang="en-US" sz="3200" dirty="0" smtClean="0">
                <a:latin typeface="Calibri" charset="0"/>
              </a:rPr>
              <a:t>and </a:t>
            </a:r>
            <a:r>
              <a:rPr lang="en-US" sz="3200" dirty="0">
                <a:latin typeface="Calibri" charset="0"/>
              </a:rPr>
              <a:t>economic benefits that can enhance </a:t>
            </a:r>
            <a:r>
              <a:rPr lang="en-US" sz="3200" dirty="0" smtClean="0">
                <a:latin typeface="Calibri" charset="0"/>
              </a:rPr>
              <a:t>the global </a:t>
            </a:r>
            <a:r>
              <a:rPr lang="en-US" sz="3200" dirty="0">
                <a:latin typeface="Calibri" charset="0"/>
              </a:rPr>
              <a:t>competitiveness of the United </a:t>
            </a:r>
            <a:r>
              <a:rPr lang="en-US" sz="3200" dirty="0" smtClean="0">
                <a:latin typeface="Calibri" charset="0"/>
              </a:rPr>
              <a:t>States by significantly reducing </a:t>
            </a:r>
            <a:r>
              <a:rPr lang="en-US" sz="3200" dirty="0">
                <a:latin typeface="Calibri" charset="0"/>
              </a:rPr>
              <a:t>energy </a:t>
            </a:r>
            <a:r>
              <a:rPr lang="en-US" sz="3200" dirty="0" smtClean="0">
                <a:latin typeface="Calibri" charset="0"/>
              </a:rPr>
              <a:t>consumption, increasing industrial productivity</a:t>
            </a:r>
            <a:r>
              <a:rPr lang="en-US" sz="3200" dirty="0">
                <a:latin typeface="Calibri" charset="0"/>
              </a:rPr>
              <a:t>, decreasing waste generation, </a:t>
            </a:r>
            <a:r>
              <a:rPr lang="en-US" sz="3200" dirty="0" smtClean="0">
                <a:latin typeface="Calibri" charset="0"/>
              </a:rPr>
              <a:t>and addressing </a:t>
            </a:r>
            <a:r>
              <a:rPr lang="en-US" sz="3200" dirty="0">
                <a:latin typeface="Calibri" charset="0"/>
              </a:rPr>
              <a:t>water shortages. </a:t>
            </a:r>
          </a:p>
          <a:p>
            <a:pPr marL="457200" indent="-457200">
              <a:buFont typeface="Arial"/>
              <a:buChar char="•"/>
            </a:pPr>
            <a:endParaRPr lang="en-US" sz="3200" dirty="0">
              <a:latin typeface="Calibri" charset="0"/>
            </a:endParaRPr>
          </a:p>
          <a:p>
            <a:pPr marL="457200" indent="-457200">
              <a:buFont typeface="Arial"/>
              <a:buChar char="•"/>
            </a:pPr>
            <a:r>
              <a:rPr lang="en-US" sz="3200" dirty="0">
                <a:latin typeface="Calibri" charset="0"/>
              </a:rPr>
              <a:t>Environmental applications of membrane processes include water purification, wastewater treatment, and water reclamation and reuse.  </a:t>
            </a:r>
            <a:endParaRPr lang="en-US" sz="3200" dirty="0" smtClean="0">
              <a:latin typeface="Calibri" charset="0"/>
            </a:endParaRPr>
          </a:p>
          <a:p>
            <a:pPr marL="457200" indent="-457200">
              <a:buFont typeface="Arial"/>
              <a:buChar char="•"/>
            </a:pPr>
            <a:endParaRPr lang="en-US" sz="3200" dirty="0">
              <a:latin typeface="Calibri" charset="0"/>
            </a:endParaRPr>
          </a:p>
          <a:p>
            <a:pPr marL="457200" indent="-457200">
              <a:buFont typeface="Arial"/>
              <a:buChar char="•"/>
            </a:pPr>
            <a:r>
              <a:rPr lang="en-US" sz="3200" dirty="0">
                <a:latin typeface="Calibri" charset="0"/>
              </a:rPr>
              <a:t>Membrane technologies face scientific and technological challenges: membrane fouling and permeate flux decline, poor rejection or selectivity, and large energy footprints. </a:t>
            </a:r>
            <a:endParaRPr lang="en-US" sz="3200" dirty="0" smtClean="0">
              <a:latin typeface="Calibri" charset="0"/>
            </a:endParaRPr>
          </a:p>
          <a:p>
            <a:pPr marL="457200" indent="-457200">
              <a:buFont typeface="Arial"/>
              <a:buChar char="•"/>
            </a:pPr>
            <a:endParaRPr lang="en-US" sz="3200" dirty="0">
              <a:latin typeface="Calibri" charset="0"/>
            </a:endParaRPr>
          </a:p>
          <a:p>
            <a:pPr marL="457200" indent="-457200">
              <a:buFont typeface="Arial"/>
              <a:buChar char="•"/>
            </a:pPr>
            <a:r>
              <a:rPr lang="en-US" sz="3200" dirty="0">
                <a:latin typeface="Calibri" charset="0"/>
              </a:rPr>
              <a:t>T</a:t>
            </a:r>
            <a:r>
              <a:rPr lang="en-US" sz="3200" dirty="0" smtClean="0">
                <a:latin typeface="Calibri" charset="0"/>
              </a:rPr>
              <a:t>he </a:t>
            </a:r>
            <a:r>
              <a:rPr lang="en-US" sz="3200" dirty="0">
                <a:latin typeface="Calibri" charset="0"/>
              </a:rPr>
              <a:t>present research is directed at developing high-performance membranes for use in various applications including integrated membrane systems. </a:t>
            </a:r>
          </a:p>
          <a:p>
            <a:pPr marL="342523" indent="-342523">
              <a:buFont typeface="Arial" pitchFamily="34" charset="0"/>
              <a:buChar char="•"/>
            </a:pPr>
            <a:endParaRPr lang="en-US" sz="2900" dirty="0" smtClean="0">
              <a:solidFill>
                <a:sysClr val="windowText" lastClr="000000"/>
              </a:solidFill>
              <a:latin typeface="Arial"/>
              <a:cs typeface="Arial"/>
            </a:endParaRPr>
          </a:p>
        </p:txBody>
      </p:sp>
      <p:sp>
        <p:nvSpPr>
          <p:cNvPr id="124" name="Rectangle 123"/>
          <p:cNvSpPr/>
          <p:nvPr/>
        </p:nvSpPr>
        <p:spPr>
          <a:xfrm>
            <a:off x="32156400" y="5334001"/>
            <a:ext cx="11353800" cy="15392399"/>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a:p>
        </p:txBody>
      </p:sp>
      <p:sp>
        <p:nvSpPr>
          <p:cNvPr id="18" name="Rectangle 17"/>
          <p:cNvSpPr/>
          <p:nvPr/>
        </p:nvSpPr>
        <p:spPr>
          <a:xfrm>
            <a:off x="12115800" y="7391400"/>
            <a:ext cx="19735800" cy="102870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grpSp>
        <p:nvGrpSpPr>
          <p:cNvPr id="64" name="Group 63"/>
          <p:cNvGrpSpPr/>
          <p:nvPr/>
        </p:nvGrpSpPr>
        <p:grpSpPr>
          <a:xfrm>
            <a:off x="304800" y="15925800"/>
            <a:ext cx="11430000" cy="9372600"/>
            <a:chOff x="304800" y="16078200"/>
            <a:chExt cx="11430000" cy="9372600"/>
          </a:xfrm>
        </p:grpSpPr>
        <p:sp>
          <p:nvSpPr>
            <p:cNvPr id="123" name="Rectangle 122"/>
            <p:cNvSpPr/>
            <p:nvPr/>
          </p:nvSpPr>
          <p:spPr>
            <a:xfrm>
              <a:off x="304800" y="16078200"/>
              <a:ext cx="11430000" cy="93726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sp>
          <p:nvSpPr>
            <p:cNvPr id="6" name="TextBox 5"/>
            <p:cNvSpPr txBox="1"/>
            <p:nvPr/>
          </p:nvSpPr>
          <p:spPr>
            <a:xfrm>
              <a:off x="381000" y="16239726"/>
              <a:ext cx="11125200" cy="8525274"/>
            </a:xfrm>
            <a:prstGeom prst="rect">
              <a:avLst/>
            </a:prstGeom>
            <a:noFill/>
          </p:spPr>
          <p:txBody>
            <a:bodyPr wrap="square" lIns="91325" tIns="45653" rIns="91325" bIns="45653" rtlCol="0">
              <a:spAutoFit/>
            </a:bodyPr>
            <a:lstStyle/>
            <a:p>
              <a:r>
                <a:rPr lang="en-US" sz="4300" dirty="0" smtClean="0">
                  <a:latin typeface="Arial"/>
                  <a:cs typeface="Arial"/>
                </a:rPr>
                <a:t>Rationale and Objectives</a:t>
              </a:r>
            </a:p>
            <a:p>
              <a:endParaRPr lang="en-US" sz="2900" dirty="0">
                <a:latin typeface="Arial"/>
                <a:cs typeface="Arial"/>
              </a:endParaRPr>
            </a:p>
            <a:p>
              <a:pPr marL="457200" indent="-457200">
                <a:buFont typeface="Arial"/>
                <a:buChar char="•"/>
              </a:pPr>
              <a:r>
                <a:rPr lang="en-US" sz="2800" dirty="0">
                  <a:latin typeface="Calibri" charset="0"/>
                </a:rPr>
                <a:t>Among various </a:t>
              </a:r>
              <a:r>
                <a:rPr lang="en-US" sz="2800" dirty="0" smtClean="0">
                  <a:latin typeface="Calibri" charset="0"/>
                </a:rPr>
                <a:t>technologies, integrated </a:t>
              </a:r>
              <a:r>
                <a:rPr lang="en-US" sz="2800" dirty="0">
                  <a:latin typeface="Calibri" charset="0"/>
                </a:rPr>
                <a:t>systems such as membrane bioreactor process (MBR) processes have shown excellent potential for water reclamation, water reuse, groundwater recharge, and similar applications.  </a:t>
              </a:r>
              <a:endParaRPr lang="en-US" sz="2800" dirty="0" smtClean="0">
                <a:latin typeface="Calibri" charset="0"/>
              </a:endParaRPr>
            </a:p>
            <a:p>
              <a:pPr marL="457200" indent="-457200">
                <a:buFont typeface="Arial"/>
                <a:buChar char="•"/>
              </a:pPr>
              <a:endParaRPr lang="en-US" sz="2800" dirty="0">
                <a:latin typeface="Calibri" charset="0"/>
              </a:endParaRPr>
            </a:p>
            <a:p>
              <a:pPr marL="457200" indent="-457200">
                <a:buFont typeface="Arial"/>
                <a:buChar char="•"/>
              </a:pPr>
              <a:r>
                <a:rPr lang="en-US" sz="2800" dirty="0">
                  <a:latin typeface="Calibri" charset="0"/>
                </a:rPr>
                <a:t>Superior membranes with better aqueous transport and anti-fouling characteristics can make the technology more efficient and economical</a:t>
              </a:r>
              <a:r>
                <a:rPr lang="en-US" sz="2800" dirty="0" smtClean="0">
                  <a:latin typeface="Calibri" charset="0"/>
                </a:rPr>
                <a:t>.</a:t>
              </a:r>
            </a:p>
            <a:p>
              <a:r>
                <a:rPr lang="en-US" sz="2800" dirty="0" smtClean="0">
                  <a:latin typeface="Calibri" charset="0"/>
                </a:rPr>
                <a:t> </a:t>
              </a:r>
              <a:endParaRPr lang="en-US" sz="2800" dirty="0">
                <a:latin typeface="Calibri" charset="0"/>
              </a:endParaRPr>
            </a:p>
            <a:p>
              <a:pPr marL="457200" indent="-457200">
                <a:buFont typeface="Arial"/>
                <a:buChar char="•"/>
              </a:pPr>
              <a:r>
                <a:rPr lang="en-US" sz="2800" dirty="0">
                  <a:latin typeface="Calibri" charset="0"/>
                </a:rPr>
                <a:t>The present work focuses on a synthesis-guided strategy to develop a class of polymer composites through infusion of </a:t>
              </a:r>
              <a:r>
                <a:rPr lang="en-US" sz="2800" dirty="0" err="1">
                  <a:latin typeface="Calibri" charset="0"/>
                </a:rPr>
                <a:t>nano</a:t>
              </a:r>
              <a:r>
                <a:rPr lang="en-US" sz="2800" dirty="0">
                  <a:latin typeface="Calibri" charset="0"/>
                </a:rPr>
                <a:t>-objects such as </a:t>
              </a:r>
              <a:r>
                <a:rPr lang="en-US" sz="2800" dirty="0" err="1">
                  <a:latin typeface="Calibri" charset="0"/>
                </a:rPr>
                <a:t>graphene</a:t>
              </a:r>
              <a:r>
                <a:rPr lang="en-US" sz="2800" dirty="0">
                  <a:latin typeface="Calibri" charset="0"/>
                </a:rPr>
                <a:t> oxide (GO)</a:t>
              </a:r>
              <a:r>
                <a:rPr lang="en-US" sz="2800" dirty="0" smtClean="0">
                  <a:latin typeface="Calibri" charset="0"/>
                </a:rPr>
                <a:t>, and </a:t>
              </a:r>
              <a:r>
                <a:rPr lang="en-US" sz="2800" dirty="0" err="1">
                  <a:latin typeface="Calibri" charset="0"/>
                </a:rPr>
                <a:t>graphene</a:t>
              </a:r>
              <a:r>
                <a:rPr lang="en-US" sz="2800" dirty="0">
                  <a:latin typeface="Calibri" charset="0"/>
                </a:rPr>
                <a:t> </a:t>
              </a:r>
              <a:r>
                <a:rPr lang="en-US" sz="2800" dirty="0" smtClean="0">
                  <a:latin typeface="Calibri" charset="0"/>
                </a:rPr>
                <a:t>derivatives,  yielding </a:t>
              </a:r>
              <a:r>
                <a:rPr lang="en-US" sz="2800" dirty="0">
                  <a:latin typeface="Calibri" charset="0"/>
                </a:rPr>
                <a:t>superior permeate fluxes, fouling resistance and rejection properties, while retaining favorable mechanical characteristics. </a:t>
              </a:r>
            </a:p>
            <a:p>
              <a:pPr marL="457200" indent="-457200">
                <a:buFont typeface="Arial"/>
                <a:buChar char="•"/>
              </a:pPr>
              <a:endParaRPr lang="en-US" sz="2800" dirty="0" smtClean="0">
                <a:solidFill>
                  <a:srgbClr val="0000FF"/>
                </a:solidFill>
                <a:latin typeface="Calibri"/>
                <a:cs typeface="Calibri"/>
              </a:endParaRPr>
            </a:p>
            <a:p>
              <a:pPr marL="457200" indent="-457200">
                <a:buFont typeface="Arial"/>
                <a:buChar char="•"/>
              </a:pPr>
              <a:r>
                <a:rPr lang="en-US" sz="2800" dirty="0" smtClean="0">
                  <a:solidFill>
                    <a:srgbClr val="0000FF"/>
                  </a:solidFill>
                  <a:latin typeface="Calibri"/>
                  <a:cs typeface="Calibri"/>
                </a:rPr>
                <a:t>A major goal of this work is production of low</a:t>
              </a:r>
              <a:r>
                <a:rPr lang="en-US" sz="2800" dirty="0">
                  <a:solidFill>
                    <a:srgbClr val="0000FF"/>
                  </a:solidFill>
                  <a:latin typeface="Calibri"/>
                  <a:cs typeface="Calibri"/>
                </a:rPr>
                <a:t>-energy and low-cost  membrane technologies for water </a:t>
              </a:r>
              <a:r>
                <a:rPr lang="en-US" sz="2800" dirty="0" smtClean="0">
                  <a:solidFill>
                    <a:srgbClr val="0000FF"/>
                  </a:solidFill>
                  <a:latin typeface="Calibri"/>
                  <a:cs typeface="Calibri"/>
                </a:rPr>
                <a:t>treatment and </a:t>
              </a:r>
              <a:r>
                <a:rPr lang="en-US" sz="2800" dirty="0">
                  <a:solidFill>
                    <a:srgbClr val="0000FF"/>
                  </a:solidFill>
                  <a:latin typeface="Calibri"/>
                  <a:cs typeface="Calibri"/>
                </a:rPr>
                <a:t>water reclamation </a:t>
              </a:r>
              <a:r>
                <a:rPr lang="en-US" sz="2800" dirty="0" smtClean="0">
                  <a:solidFill>
                    <a:srgbClr val="0000FF"/>
                  </a:solidFill>
                  <a:latin typeface="Calibri"/>
                  <a:cs typeface="Calibri"/>
                </a:rPr>
                <a:t>to be used in </a:t>
              </a:r>
              <a:r>
                <a:rPr lang="en-US" sz="2800" dirty="0">
                  <a:solidFill>
                    <a:srgbClr val="0000FF"/>
                  </a:solidFill>
                  <a:latin typeface="Calibri"/>
                  <a:cs typeface="Calibri"/>
                </a:rPr>
                <a:t>developing </a:t>
              </a:r>
              <a:r>
                <a:rPr lang="en-US" sz="2800" dirty="0" smtClean="0">
                  <a:solidFill>
                    <a:srgbClr val="0000FF"/>
                  </a:solidFill>
                  <a:latin typeface="Calibri"/>
                  <a:cs typeface="Calibri"/>
                </a:rPr>
                <a:t>countries.</a:t>
              </a:r>
              <a:r>
                <a:rPr lang="en-US" sz="2800" dirty="0" smtClean="0">
                  <a:solidFill>
                    <a:srgbClr val="0000FF"/>
                  </a:solidFill>
                  <a:latin typeface="Calibri" charset="0"/>
                </a:rPr>
                <a:t> </a:t>
              </a:r>
              <a:endParaRPr lang="en-US" sz="2800" dirty="0">
                <a:solidFill>
                  <a:srgbClr val="0000FF"/>
                </a:solidFill>
                <a:latin typeface="Calibri" charset="0"/>
              </a:endParaRPr>
            </a:p>
          </p:txBody>
        </p:sp>
      </p:grpSp>
      <p:sp>
        <p:nvSpPr>
          <p:cNvPr id="118" name="TextBox 117"/>
          <p:cNvSpPr txBox="1"/>
          <p:nvPr/>
        </p:nvSpPr>
        <p:spPr>
          <a:xfrm>
            <a:off x="12268200" y="6858000"/>
            <a:ext cx="14173200" cy="1415637"/>
          </a:xfrm>
          <a:prstGeom prst="rect">
            <a:avLst/>
          </a:prstGeom>
          <a:noFill/>
        </p:spPr>
        <p:txBody>
          <a:bodyPr wrap="square" lIns="91325" tIns="45653" rIns="91325" bIns="45653" rtlCol="0">
            <a:spAutoFit/>
          </a:bodyPr>
          <a:lstStyle/>
          <a:p>
            <a:endParaRPr lang="en-US" sz="4300" dirty="0"/>
          </a:p>
          <a:p>
            <a:r>
              <a:rPr lang="en-US" sz="4300" dirty="0" smtClean="0">
                <a:latin typeface="Arial"/>
                <a:cs typeface="Arial"/>
              </a:rPr>
              <a:t>Polymer and Nano-Material Development Schemes</a:t>
            </a:r>
            <a:endParaRPr lang="en-US" sz="4300" dirty="0">
              <a:latin typeface="Arial"/>
              <a:cs typeface="Arial"/>
            </a:endParaRPr>
          </a:p>
        </p:txBody>
      </p:sp>
      <p:grpSp>
        <p:nvGrpSpPr>
          <p:cNvPr id="262" name="Group 261"/>
          <p:cNvGrpSpPr/>
          <p:nvPr/>
        </p:nvGrpSpPr>
        <p:grpSpPr>
          <a:xfrm>
            <a:off x="32156400" y="21031203"/>
            <a:ext cx="11353800" cy="8153397"/>
            <a:chOff x="19512115" y="20306600"/>
            <a:chExt cx="11353800" cy="18856625"/>
          </a:xfrm>
        </p:grpSpPr>
        <p:sp>
          <p:nvSpPr>
            <p:cNvPr id="126" name="Rectangle 125"/>
            <p:cNvSpPr/>
            <p:nvPr/>
          </p:nvSpPr>
          <p:spPr>
            <a:xfrm>
              <a:off x="19512115" y="20306600"/>
              <a:ext cx="11277600" cy="1797547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7" name="TextBox 116"/>
            <p:cNvSpPr txBox="1"/>
            <p:nvPr/>
          </p:nvSpPr>
          <p:spPr>
            <a:xfrm>
              <a:off x="19735800" y="21261379"/>
              <a:ext cx="11130115" cy="17901846"/>
            </a:xfrm>
            <a:prstGeom prst="rect">
              <a:avLst/>
            </a:prstGeom>
            <a:noFill/>
          </p:spPr>
          <p:txBody>
            <a:bodyPr wrap="square" lIns="91426" tIns="45710" rIns="91426" bIns="45710" rtlCol="0">
              <a:spAutoFit/>
            </a:bodyPr>
            <a:lstStyle/>
            <a:p>
              <a:r>
                <a:rPr lang="en-US" sz="4300" dirty="0">
                  <a:latin typeface="Arial"/>
                  <a:cs typeface="Arial"/>
                </a:rPr>
                <a:t>Future </a:t>
              </a:r>
              <a:r>
                <a:rPr lang="en-US" sz="4300" dirty="0" smtClean="0">
                  <a:latin typeface="Arial"/>
                  <a:cs typeface="Arial"/>
                </a:rPr>
                <a:t>Work</a:t>
              </a:r>
              <a:endParaRPr lang="en-US" sz="2900" dirty="0">
                <a:latin typeface="Arial"/>
                <a:cs typeface="Arial"/>
              </a:endParaRPr>
            </a:p>
            <a:p>
              <a:pPr marL="457200" indent="-457200">
                <a:buFont typeface="Arial"/>
                <a:buChar char="•"/>
                <a:defRPr/>
              </a:pPr>
              <a:endParaRPr lang="en-US" sz="2800" dirty="0" smtClean="0">
                <a:latin typeface="Calibri"/>
                <a:cs typeface="Calibri"/>
              </a:endParaRPr>
            </a:p>
            <a:p>
              <a:pPr marL="457200" indent="-457200">
                <a:buFont typeface="Arial"/>
                <a:buChar char="•"/>
                <a:defRPr/>
              </a:pPr>
              <a:r>
                <a:rPr lang="en-US" sz="2800" dirty="0" smtClean="0">
                  <a:latin typeface="Calibri"/>
                  <a:cs typeface="Calibri"/>
                </a:rPr>
                <a:t>The  </a:t>
              </a:r>
              <a:r>
                <a:rPr lang="en-US" sz="2800" dirty="0">
                  <a:latin typeface="Calibri"/>
                  <a:cs typeface="Calibri"/>
                </a:rPr>
                <a:t>membrane filtration tests  with membrane autopsy and surface characterization studies can be used for development of fouling resistant membranes.</a:t>
              </a:r>
              <a:br>
                <a:rPr lang="en-US" sz="2800" dirty="0">
                  <a:latin typeface="Calibri"/>
                  <a:cs typeface="Calibri"/>
                </a:rPr>
              </a:br>
              <a:endParaRPr lang="en-US" sz="2800" dirty="0">
                <a:latin typeface="Calibri"/>
                <a:cs typeface="Calibri"/>
              </a:endParaRPr>
            </a:p>
            <a:p>
              <a:pPr marL="457200" indent="-457200">
                <a:buFont typeface="Arial"/>
                <a:buChar char="•"/>
                <a:defRPr/>
              </a:pPr>
              <a:r>
                <a:rPr lang="en-US" sz="2800" dirty="0">
                  <a:latin typeface="Calibri"/>
                  <a:cs typeface="Calibri"/>
                </a:rPr>
                <a:t>The content of </a:t>
              </a:r>
              <a:r>
                <a:rPr lang="en-US" sz="2800" dirty="0" err="1">
                  <a:latin typeface="Calibri"/>
                  <a:cs typeface="Calibri"/>
                </a:rPr>
                <a:t>nano</a:t>
              </a:r>
              <a:r>
                <a:rPr lang="en-US" sz="2800" dirty="0">
                  <a:latin typeface="Calibri"/>
                  <a:cs typeface="Calibri"/>
                </a:rPr>
                <a:t>-materials like GO in the polymer (polyamide) matrices will be optimized to further drastically improve membrane performance.</a:t>
              </a:r>
              <a:br>
                <a:rPr lang="en-US" sz="2800" dirty="0">
                  <a:latin typeface="Calibri"/>
                  <a:cs typeface="Calibri"/>
                </a:rPr>
              </a:br>
              <a:endParaRPr lang="en-US" sz="2800" dirty="0">
                <a:latin typeface="Calibri"/>
                <a:cs typeface="Calibri"/>
              </a:endParaRPr>
            </a:p>
            <a:p>
              <a:pPr marL="457200" indent="-457200">
                <a:buFont typeface="Arial"/>
                <a:buChar char="•"/>
                <a:defRPr/>
              </a:pPr>
              <a:r>
                <a:rPr lang="en-US" sz="2800" dirty="0" smtClean="0">
                  <a:latin typeface="Calibri"/>
                  <a:cs typeface="Calibri"/>
                </a:rPr>
                <a:t>One </a:t>
              </a:r>
              <a:r>
                <a:rPr lang="en-US" sz="2800" dirty="0">
                  <a:latin typeface="Calibri"/>
                  <a:cs typeface="Calibri"/>
                </a:rPr>
                <a:t>of the ultimate goals of developing the next generation </a:t>
              </a:r>
              <a:r>
                <a:rPr lang="en-US" sz="2800" dirty="0" err="1">
                  <a:latin typeface="Calibri"/>
                  <a:cs typeface="Calibri"/>
                </a:rPr>
                <a:t>nano</a:t>
              </a:r>
              <a:r>
                <a:rPr lang="en-US" sz="2800" dirty="0">
                  <a:latin typeface="Calibri"/>
                  <a:cs typeface="Calibri"/>
                </a:rPr>
                <a:t>-material and polymer composite membranes is to provide low-energy and low-cost  membrane technologies for water treatment, water reclamation and similar applications in developing countries</a:t>
              </a:r>
              <a:r>
                <a:rPr lang="en-US" sz="2800" dirty="0" smtClean="0">
                  <a:latin typeface="Calibri"/>
                  <a:cs typeface="Calibri"/>
                </a:rPr>
                <a:t>.</a:t>
              </a:r>
            </a:p>
            <a:p>
              <a:pPr>
                <a:defRPr/>
              </a:pPr>
              <a:endParaRPr lang="en-US" sz="2800" dirty="0">
                <a:latin typeface="Calibri"/>
                <a:cs typeface="Calibri"/>
              </a:endParaRPr>
            </a:p>
            <a:p>
              <a:pPr>
                <a:defRPr/>
              </a:pPr>
              <a:endParaRPr lang="en-US" sz="2800" dirty="0">
                <a:latin typeface="Calibri"/>
                <a:cs typeface="Calibri"/>
              </a:endParaRPr>
            </a:p>
            <a:p>
              <a:pPr marL="342523" indent="-342523">
                <a:buFont typeface="Arial" pitchFamily="34" charset="0"/>
                <a:buChar char="•"/>
              </a:pPr>
              <a:endParaRPr lang="en-US" sz="3400" dirty="0">
                <a:latin typeface="Arial"/>
                <a:cs typeface="Arial"/>
              </a:endParaRPr>
            </a:p>
          </p:txBody>
        </p:sp>
      </p:grpSp>
      <p:pic>
        <p:nvPicPr>
          <p:cNvPr id="218" name="Picture 14" descr="http://1.bp.blogspot.com/_337GUHQH0FY/Ry_CLtSF1RI/AAAAAAAAAYw/4JnoT9cAt-o/s320/USC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39737"/>
            <a:ext cx="762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 descr="University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38200" y="457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8" descr="C:\Files\JEES\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10750" y="5943600"/>
            <a:ext cx="28570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9" descr="C:\Files\JEES\downl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5200" y="5943600"/>
            <a:ext cx="27622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2308800" y="5472491"/>
            <a:ext cx="10972800" cy="15634909"/>
          </a:xfrm>
          <a:prstGeom prst="rect">
            <a:avLst/>
          </a:prstGeom>
          <a:noFill/>
        </p:spPr>
        <p:txBody>
          <a:bodyPr wrap="square" lIns="91325" tIns="45653" rIns="91325" bIns="45653" rtlCol="0">
            <a:spAutoFit/>
          </a:bodyPr>
          <a:lstStyle/>
          <a:p>
            <a:r>
              <a:rPr lang="en-US" sz="4300" dirty="0" smtClean="0">
                <a:latin typeface="Arial"/>
                <a:cs typeface="Arial"/>
              </a:rPr>
              <a:t>Summary and Discussion</a:t>
            </a:r>
          </a:p>
          <a:p>
            <a:endParaRPr lang="en-US" sz="4300" dirty="0">
              <a:latin typeface="Arial"/>
              <a:cs typeface="Arial"/>
            </a:endParaRPr>
          </a:p>
          <a:p>
            <a:pPr marL="457200" indent="-457200">
              <a:buFont typeface="Arial"/>
              <a:buChar char="•"/>
            </a:pPr>
            <a:r>
              <a:rPr lang="en-US" sz="2800" dirty="0">
                <a:latin typeface="Calibri"/>
                <a:cs typeface="Calibri"/>
              </a:rPr>
              <a:t>The initial work involved the development of polymer synthesis protocols with appropriate reaction schemes, free-radical processes, syntheses conditions such as reaction times, curing procedures, and quantitatively controlled incorporation of </a:t>
            </a:r>
            <a:r>
              <a:rPr lang="en-US" sz="2800" dirty="0" err="1">
                <a:latin typeface="Calibri"/>
                <a:cs typeface="Calibri"/>
              </a:rPr>
              <a:t>graphene</a:t>
            </a:r>
            <a:r>
              <a:rPr lang="en-US" sz="2800" dirty="0">
                <a:latin typeface="Calibri"/>
                <a:cs typeface="Calibri"/>
              </a:rPr>
              <a:t> oxide (GO) into the polymers. Superior membranes were manufactured by adjusting these conditions. </a:t>
            </a:r>
            <a:endParaRPr lang="en-US" sz="2800" dirty="0" smtClean="0">
              <a:latin typeface="Calibri"/>
              <a:cs typeface="Calibri"/>
            </a:endParaRPr>
          </a:p>
          <a:p>
            <a:pPr marL="457200" indent="-457200">
              <a:buFont typeface="Arial"/>
              <a:buChar char="•"/>
            </a:pPr>
            <a:endParaRPr lang="en-US" sz="2800" dirty="0">
              <a:latin typeface="Calibri"/>
              <a:cs typeface="Calibri"/>
            </a:endParaRPr>
          </a:p>
          <a:p>
            <a:pPr marL="457200" indent="-457200">
              <a:buFont typeface="Arial"/>
              <a:buChar char="•"/>
            </a:pPr>
            <a:r>
              <a:rPr lang="en-US" sz="2800" dirty="0">
                <a:latin typeface="Calibri"/>
                <a:cs typeface="Calibri"/>
              </a:rPr>
              <a:t>The membranes were prepared by interfacial polymerization by sequential addition of  MPD and TMC on a commercial polyether </a:t>
            </a:r>
            <a:r>
              <a:rPr lang="en-US" sz="2800" dirty="0" err="1">
                <a:latin typeface="Calibri"/>
                <a:cs typeface="Calibri"/>
              </a:rPr>
              <a:t>sulfone</a:t>
            </a:r>
            <a:r>
              <a:rPr lang="en-US" sz="2800" dirty="0">
                <a:latin typeface="Calibri"/>
                <a:cs typeface="Calibri"/>
              </a:rPr>
              <a:t> (PES) ultrafiltration membrane base with a nominal pore size of 0.08 micron and molecular weight cutoff off (MWCO) of 10,000 Daltons.  This is one of the best commercially available ultrafiltration membranes for water reclamation and related applications.  </a:t>
            </a:r>
            <a:endParaRPr lang="en-US" sz="2800" dirty="0" smtClean="0">
              <a:latin typeface="Calibri"/>
              <a:cs typeface="Calibri"/>
            </a:endParaRPr>
          </a:p>
          <a:p>
            <a:pPr marL="457200" indent="-457200">
              <a:buFont typeface="Arial"/>
              <a:buChar char="•"/>
            </a:pPr>
            <a:endParaRPr lang="en-US" sz="2800" dirty="0" smtClean="0">
              <a:latin typeface="Calibri"/>
              <a:cs typeface="Calibri"/>
            </a:endParaRPr>
          </a:p>
          <a:p>
            <a:pPr marL="285750" indent="-285750">
              <a:buFont typeface="Arial" charset="0"/>
              <a:buChar char="•"/>
            </a:pPr>
            <a:r>
              <a:rPr lang="en-US" sz="2800" dirty="0">
                <a:latin typeface="Calibri"/>
                <a:cs typeface="Calibri"/>
              </a:rPr>
              <a:t>The presence of GO in the polymer matrix improved not only the steady-state permeate flux (membranes #1 and #2) but also did not compromise with TOC rejection (slightly higher TOC rejection of 32.6% versus 30.9%).  </a:t>
            </a:r>
            <a:endParaRPr lang="en-US" sz="2800" dirty="0" smtClean="0">
              <a:latin typeface="Calibri"/>
              <a:cs typeface="Calibri"/>
            </a:endParaRPr>
          </a:p>
          <a:p>
            <a:pPr marL="285750" indent="-285750">
              <a:buFont typeface="Arial" charset="0"/>
              <a:buChar char="•"/>
            </a:pPr>
            <a:endParaRPr lang="en-US" sz="2800" dirty="0">
              <a:latin typeface="Calibri"/>
              <a:cs typeface="Calibri"/>
            </a:endParaRPr>
          </a:p>
          <a:p>
            <a:pPr marL="285750" indent="-285750">
              <a:buFont typeface="Arial" charset="0"/>
              <a:buChar char="•"/>
            </a:pPr>
            <a:r>
              <a:rPr lang="en-US" sz="2800" dirty="0">
                <a:latin typeface="Calibri"/>
                <a:cs typeface="Calibri"/>
              </a:rPr>
              <a:t>Qualitatively similar results were observed when PAC was added to the feed to probe the role of GO, if any, regarding membrane fouling.  Thus, the permeate fluxes and TOC rejections (after steady state was reached after 3 hours) were higher for membrane #2* as compared to #1* (presence of GO, see table).    </a:t>
            </a:r>
            <a:endParaRPr lang="en-US" sz="2800" dirty="0" smtClean="0">
              <a:latin typeface="Calibri"/>
              <a:cs typeface="Calibri"/>
            </a:endParaRPr>
          </a:p>
          <a:p>
            <a:pPr marL="285750" indent="-285750">
              <a:buFont typeface="Arial" charset="0"/>
              <a:buChar char="•"/>
            </a:pPr>
            <a:endParaRPr lang="en-US" sz="2800" dirty="0">
              <a:latin typeface="Calibri"/>
              <a:cs typeface="Calibri"/>
            </a:endParaRPr>
          </a:p>
          <a:p>
            <a:pPr marL="285750" indent="-285750">
              <a:buFont typeface="Arial" charset="0"/>
              <a:buChar char="•"/>
            </a:pPr>
            <a:r>
              <a:rPr lang="en-US" sz="2800" dirty="0">
                <a:latin typeface="Calibri"/>
                <a:cs typeface="Calibri"/>
              </a:rPr>
              <a:t>The use of CSA and TEA during the polymerization (membrane #3) yielded a flux of 37 L/m</a:t>
            </a:r>
            <a:r>
              <a:rPr lang="en-US" sz="2800" baseline="30000" dirty="0">
                <a:latin typeface="Calibri"/>
                <a:cs typeface="Calibri"/>
              </a:rPr>
              <a:t>2</a:t>
            </a:r>
            <a:r>
              <a:rPr lang="en-US" sz="2800" dirty="0">
                <a:latin typeface="Calibri"/>
                <a:cs typeface="Calibri"/>
              </a:rPr>
              <a:t>/h at 2 and 3 hours, but gave lower TOC rejection of 18.6%.   </a:t>
            </a:r>
            <a:endParaRPr lang="en-US" sz="2800" dirty="0" smtClean="0">
              <a:latin typeface="Calibri"/>
              <a:cs typeface="Calibri"/>
            </a:endParaRPr>
          </a:p>
          <a:p>
            <a:pPr marL="285750" indent="-285750">
              <a:buFont typeface="Arial" charset="0"/>
              <a:buChar char="•"/>
            </a:pPr>
            <a:endParaRPr lang="en-US" sz="2800" dirty="0">
              <a:latin typeface="Calibri"/>
              <a:cs typeface="Calibri"/>
            </a:endParaRPr>
          </a:p>
          <a:p>
            <a:pPr marL="285750" indent="-285750">
              <a:buFont typeface="Arial" charset="0"/>
              <a:buChar char="•"/>
            </a:pPr>
            <a:r>
              <a:rPr lang="en-US" sz="2800" dirty="0">
                <a:latin typeface="Calibri"/>
                <a:cs typeface="Calibri"/>
              </a:rPr>
              <a:t>It is important to observe the GO content on aqueous transport and organic rejection to optimize membrane performance. </a:t>
            </a:r>
            <a:endParaRPr lang="en-US" sz="2800" dirty="0" smtClean="0">
              <a:latin typeface="Calibri"/>
              <a:cs typeface="Calibri"/>
            </a:endParaRPr>
          </a:p>
          <a:p>
            <a:pPr marL="285750" indent="-285750">
              <a:buFont typeface="Arial" charset="0"/>
              <a:buChar char="•"/>
            </a:pPr>
            <a:endParaRPr lang="en-US" sz="2800" dirty="0">
              <a:latin typeface="Calibri"/>
              <a:cs typeface="Calibri"/>
            </a:endParaRPr>
          </a:p>
          <a:p>
            <a:pPr marL="457200" indent="-457200">
              <a:buFont typeface="Arial"/>
              <a:buChar char="•"/>
            </a:pPr>
            <a:endParaRPr lang="en-US" sz="2800" dirty="0">
              <a:latin typeface="Calibri"/>
              <a:cs typeface="Calibri"/>
            </a:endParaRPr>
          </a:p>
        </p:txBody>
      </p:sp>
      <p:grpSp>
        <p:nvGrpSpPr>
          <p:cNvPr id="274" name="Group 6"/>
          <p:cNvGrpSpPr>
            <a:grpSpLocks/>
          </p:cNvGrpSpPr>
          <p:nvPr/>
        </p:nvGrpSpPr>
        <p:grpSpPr bwMode="auto">
          <a:xfrm>
            <a:off x="21945600" y="25146001"/>
            <a:ext cx="5562600" cy="3352800"/>
            <a:chOff x="-63500" y="1"/>
            <a:chExt cx="4635500" cy="2732955"/>
          </a:xfrm>
        </p:grpSpPr>
        <p:graphicFrame>
          <p:nvGraphicFramePr>
            <p:cNvPr id="275" name="Chart 274"/>
            <p:cNvGraphicFramePr/>
            <p:nvPr>
              <p:extLst>
                <p:ext uri="{D42A27DB-BD31-4B8C-83A1-F6EECF244321}">
                  <p14:modId xmlns:p14="http://schemas.microsoft.com/office/powerpoint/2010/main" val="1086054437"/>
                </p:ext>
              </p:extLst>
            </p:nvPr>
          </p:nvGraphicFramePr>
          <p:xfrm>
            <a:off x="-63500" y="1"/>
            <a:ext cx="4635500" cy="2732955"/>
          </p:xfrm>
          <a:graphic>
            <a:graphicData uri="http://schemas.openxmlformats.org/drawingml/2006/chart">
              <c:chart xmlns:c="http://schemas.openxmlformats.org/drawingml/2006/chart" xmlns:r="http://schemas.openxmlformats.org/officeDocument/2006/relationships" r:id="rId8"/>
            </a:graphicData>
          </a:graphic>
        </p:graphicFrame>
        <p:sp>
          <p:nvSpPr>
            <p:cNvPr id="276" name="TextBox 7"/>
            <p:cNvSpPr txBox="1"/>
            <p:nvPr/>
          </p:nvSpPr>
          <p:spPr>
            <a:xfrm>
              <a:off x="1200823" y="1942911"/>
              <a:ext cx="646353" cy="190122"/>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dirty="0">
                  <a:latin typeface="Times New Roman" pitchFamily="18" charset="0"/>
                  <a:cs typeface="Times New Roman" pitchFamily="18" charset="0"/>
                </a:rPr>
                <a:t>DI water</a:t>
              </a:r>
            </a:p>
          </p:txBody>
        </p:sp>
        <p:cxnSp>
          <p:nvCxnSpPr>
            <p:cNvPr id="277" name="Straight Arrow Connector 276"/>
            <p:cNvCxnSpPr>
              <a:stCxn id="281" idx="2"/>
            </p:cNvCxnSpPr>
            <p:nvPr/>
          </p:nvCxnSpPr>
          <p:spPr>
            <a:xfrm flipH="1">
              <a:off x="2390558" y="428608"/>
              <a:ext cx="95052" cy="12341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82" idx="2"/>
            </p:cNvCxnSpPr>
            <p:nvPr/>
          </p:nvCxnSpPr>
          <p:spPr>
            <a:xfrm flipH="1">
              <a:off x="3228599" y="428608"/>
              <a:ext cx="220204" cy="27684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280" idx="2"/>
            </p:cNvCxnSpPr>
            <p:nvPr/>
          </p:nvCxnSpPr>
          <p:spPr>
            <a:xfrm flipH="1">
              <a:off x="1504990" y="733803"/>
              <a:ext cx="19010" cy="24682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0" name="TextBox 17"/>
            <p:cNvSpPr txBox="1"/>
            <p:nvPr/>
          </p:nvSpPr>
          <p:spPr>
            <a:xfrm>
              <a:off x="1132703" y="513662"/>
              <a:ext cx="782595" cy="220141"/>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dirty="0">
                  <a:latin typeface="Times New Roman" pitchFamily="18" charset="0"/>
                  <a:cs typeface="Times New Roman" pitchFamily="18" charset="0"/>
                </a:rPr>
                <a:t>65% recovery</a:t>
              </a:r>
            </a:p>
          </p:txBody>
        </p:sp>
        <p:sp>
          <p:nvSpPr>
            <p:cNvPr id="281" name="TextBox 18"/>
            <p:cNvSpPr txBox="1"/>
            <p:nvPr/>
          </p:nvSpPr>
          <p:spPr>
            <a:xfrm>
              <a:off x="2095897" y="210135"/>
              <a:ext cx="781010" cy="218474"/>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dirty="0">
                  <a:latin typeface="Times New Roman" pitchFamily="18" charset="0"/>
                  <a:cs typeface="Times New Roman" pitchFamily="18" charset="0"/>
                </a:rPr>
                <a:t>91% recovery</a:t>
              </a:r>
            </a:p>
          </p:txBody>
        </p:sp>
        <p:sp>
          <p:nvSpPr>
            <p:cNvPr id="282" name="TextBox 19"/>
            <p:cNvSpPr txBox="1"/>
            <p:nvPr/>
          </p:nvSpPr>
          <p:spPr>
            <a:xfrm>
              <a:off x="3057505" y="210135"/>
              <a:ext cx="781011" cy="218474"/>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dirty="0">
                  <a:latin typeface="Times New Roman" pitchFamily="18" charset="0"/>
                  <a:cs typeface="Times New Roman" pitchFamily="18" charset="0"/>
                </a:rPr>
                <a:t>82% recovery</a:t>
              </a:r>
            </a:p>
          </p:txBody>
        </p:sp>
        <p:cxnSp>
          <p:nvCxnSpPr>
            <p:cNvPr id="283" name="Straight Arrow Connector 282"/>
            <p:cNvCxnSpPr>
              <a:stCxn id="276" idx="0"/>
            </p:cNvCxnSpPr>
            <p:nvPr/>
          </p:nvCxnSpPr>
          <p:spPr>
            <a:xfrm flipH="1" flipV="1">
              <a:off x="1495484" y="1752790"/>
              <a:ext cx="28516" cy="19012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9"/>
            <p:cNvSpPr txBox="1"/>
            <p:nvPr/>
          </p:nvSpPr>
          <p:spPr>
            <a:xfrm>
              <a:off x="2076886" y="1942911"/>
              <a:ext cx="800020" cy="190122"/>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dirty="0">
                  <a:latin typeface="Times New Roman" pitchFamily="18" charset="0"/>
                  <a:cs typeface="Times New Roman" pitchFamily="18" charset="0"/>
                </a:rPr>
                <a:t>Surfactant A</a:t>
              </a:r>
            </a:p>
          </p:txBody>
        </p:sp>
        <p:cxnSp>
          <p:nvCxnSpPr>
            <p:cNvPr id="285" name="Straight Arrow Connector 284"/>
            <p:cNvCxnSpPr>
              <a:stCxn id="284" idx="0"/>
            </p:cNvCxnSpPr>
            <p:nvPr/>
          </p:nvCxnSpPr>
          <p:spPr>
            <a:xfrm flipH="1" flipV="1">
              <a:off x="2390558" y="1762796"/>
              <a:ext cx="85547" cy="18011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 name="TextBox 36"/>
            <p:cNvSpPr txBox="1"/>
            <p:nvPr/>
          </p:nvSpPr>
          <p:spPr>
            <a:xfrm>
              <a:off x="3067010" y="1932905"/>
              <a:ext cx="467339" cy="171776"/>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dirty="0" err="1">
                  <a:latin typeface="Times New Roman" pitchFamily="18" charset="0"/>
                  <a:cs typeface="Times New Roman" pitchFamily="18" charset="0"/>
                </a:rPr>
                <a:t>NaOH</a:t>
              </a:r>
              <a:endParaRPr lang="en-US" sz="1000" dirty="0">
                <a:latin typeface="Times New Roman" pitchFamily="18" charset="0"/>
                <a:cs typeface="Times New Roman" pitchFamily="18" charset="0"/>
              </a:endParaRPr>
            </a:p>
          </p:txBody>
        </p:sp>
        <p:cxnSp>
          <p:nvCxnSpPr>
            <p:cNvPr id="287" name="Straight Arrow Connector 286"/>
            <p:cNvCxnSpPr>
              <a:stCxn id="286" idx="0"/>
            </p:cNvCxnSpPr>
            <p:nvPr/>
          </p:nvCxnSpPr>
          <p:spPr>
            <a:xfrm flipH="1" flipV="1">
              <a:off x="3257114" y="1752790"/>
              <a:ext cx="42774" cy="18011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88" name="Chart 287"/>
          <p:cNvGraphicFramePr/>
          <p:nvPr>
            <p:extLst>
              <p:ext uri="{D42A27DB-BD31-4B8C-83A1-F6EECF244321}">
                <p14:modId xmlns:p14="http://schemas.microsoft.com/office/powerpoint/2010/main" val="317621244"/>
              </p:ext>
            </p:extLst>
          </p:nvPr>
        </p:nvGraphicFramePr>
        <p:xfrm>
          <a:off x="21945600" y="28775024"/>
          <a:ext cx="5562600" cy="3305176"/>
        </p:xfrm>
        <a:graphic>
          <a:graphicData uri="http://schemas.openxmlformats.org/drawingml/2006/chart">
            <c:chart xmlns:c="http://schemas.openxmlformats.org/drawingml/2006/chart" xmlns:r="http://schemas.openxmlformats.org/officeDocument/2006/relationships" r:id="rId9"/>
          </a:graphicData>
        </a:graphic>
      </p:graphicFrame>
      <p:sp>
        <p:nvSpPr>
          <p:cNvPr id="289" name="Rectangle 1"/>
          <p:cNvSpPr>
            <a:spLocks noChangeArrowheads="1"/>
          </p:cNvSpPr>
          <p:nvPr/>
        </p:nvSpPr>
        <p:spPr bwMode="auto">
          <a:xfrm>
            <a:off x="27670124" y="25673050"/>
            <a:ext cx="3495675" cy="1569660"/>
          </a:xfrm>
          <a:prstGeom prst="rect">
            <a:avLst/>
          </a:prstGeom>
          <a:solidFill>
            <a:srgbClr val="95D48D"/>
          </a:solidFill>
          <a:ln w="6350">
            <a:solidFill>
              <a:schemeClr val="tx1"/>
            </a:solidFill>
            <a:miter lim="800000"/>
            <a:headEnd/>
            <a:tailEnd/>
          </a:ln>
        </p:spPr>
        <p:txBody>
          <a:bodyPr wrap="square">
            <a:spAutoFit/>
          </a:bodyPr>
          <a:lstStyle/>
          <a:p>
            <a:r>
              <a:rPr lang="en-US" sz="1600" dirty="0">
                <a:latin typeface="Calibri"/>
                <a:cs typeface="Calibri"/>
              </a:rPr>
              <a:t>Figure 3. Permeate flux and TOC after membrane cleaning using deionized distilled (DI) water, surfactant Triton X-100 at 5 mg/L (surfactant A) , and dilute sodium hydroxide (1 </a:t>
            </a:r>
            <a:r>
              <a:rPr lang="en-US" sz="1600" dirty="0" err="1">
                <a:latin typeface="Calibri"/>
                <a:cs typeface="Calibri"/>
              </a:rPr>
              <a:t>mM</a:t>
            </a:r>
            <a:r>
              <a:rPr lang="en-US" sz="1600" dirty="0">
                <a:latin typeface="Calibri"/>
                <a:cs typeface="Calibri"/>
              </a:rPr>
              <a:t>); the </a:t>
            </a:r>
            <a:r>
              <a:rPr lang="en-US" sz="1600" dirty="0" smtClean="0">
                <a:latin typeface="Calibri"/>
                <a:cs typeface="Calibri"/>
              </a:rPr>
              <a:t>cleaning run is for 1 hour.</a:t>
            </a:r>
            <a:endParaRPr lang="en-US" sz="1600" dirty="0">
              <a:latin typeface="Calibri"/>
              <a:cs typeface="Calibri"/>
            </a:endParaRPr>
          </a:p>
        </p:txBody>
      </p:sp>
      <p:sp>
        <p:nvSpPr>
          <p:cNvPr id="290" name="Rectangle 23"/>
          <p:cNvSpPr>
            <a:spLocks noChangeArrowheads="1"/>
          </p:cNvSpPr>
          <p:nvPr/>
        </p:nvSpPr>
        <p:spPr bwMode="auto">
          <a:xfrm>
            <a:off x="27660600" y="27377916"/>
            <a:ext cx="3505200" cy="375487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sz="1700" dirty="0">
                <a:latin typeface="Calibri"/>
                <a:cs typeface="Calibri"/>
              </a:rPr>
              <a:t>The results show that </a:t>
            </a:r>
            <a:r>
              <a:rPr lang="en-US" sz="1700" dirty="0" err="1">
                <a:latin typeface="Calibri"/>
                <a:cs typeface="Calibri"/>
              </a:rPr>
              <a:t>Trition</a:t>
            </a:r>
            <a:r>
              <a:rPr lang="en-US" sz="1700" dirty="0">
                <a:latin typeface="Calibri"/>
                <a:cs typeface="Calibri"/>
              </a:rPr>
              <a:t> X-100 surfactant yielded a permeate flux recovery of 91%, much higher than the 82% flux recovery observed after caustic cleaning using sodium hydroxide.  The use of DI water yielded a low flux recovery of 61%.  The TOC after surfactant cleaning was as low as that observed after caustic cleaning.  The higher rejection after cleaning reflects the favorable change in membrane surface properties to separate out more natural organic matter (as TOC).</a:t>
            </a:r>
          </a:p>
        </p:txBody>
      </p:sp>
      <p:grpSp>
        <p:nvGrpSpPr>
          <p:cNvPr id="291" name="Canvas 130"/>
          <p:cNvGrpSpPr>
            <a:grpSpLocks/>
          </p:cNvGrpSpPr>
          <p:nvPr/>
        </p:nvGrpSpPr>
        <p:grpSpPr bwMode="auto">
          <a:xfrm>
            <a:off x="12877800" y="19050000"/>
            <a:ext cx="8305800" cy="4249749"/>
            <a:chOff x="72996" y="71425"/>
            <a:chExt cx="5366769" cy="2319160"/>
          </a:xfrm>
        </p:grpSpPr>
        <p:sp>
          <p:nvSpPr>
            <p:cNvPr id="292" name="Rectangle 9" descr="5%"/>
            <p:cNvSpPr>
              <a:spLocks noChangeArrowheads="1"/>
            </p:cNvSpPr>
            <p:nvPr/>
          </p:nvSpPr>
          <p:spPr bwMode="auto">
            <a:xfrm>
              <a:off x="2305049" y="71425"/>
              <a:ext cx="3134716" cy="1395425"/>
            </a:xfrm>
            <a:prstGeom prst="rect">
              <a:avLst/>
            </a:prstGeom>
            <a:pattFill prst="pct5">
              <a:fgClr>
                <a:srgbClr val="FFFFFF"/>
              </a:fgClr>
              <a:bgClr>
                <a:srgbClr val="FFFFFF"/>
              </a:bgClr>
            </a:pattFill>
            <a:ln w="9525">
              <a:solidFill>
                <a:srgbClr val="000000"/>
              </a:solidFill>
              <a:miter lim="800000"/>
              <a:headEnd/>
              <a:tailEnd/>
            </a:ln>
          </p:spPr>
          <p:txBody>
            <a:bodyPr/>
            <a:lstStyle/>
            <a:p>
              <a:endParaRPr lang="en-US"/>
            </a:p>
          </p:txBody>
        </p:sp>
        <p:cxnSp>
          <p:nvCxnSpPr>
            <p:cNvPr id="293" name="AutoShape 18"/>
            <p:cNvCxnSpPr>
              <a:cxnSpLocks noChangeShapeType="1"/>
            </p:cNvCxnSpPr>
            <p:nvPr/>
          </p:nvCxnSpPr>
          <p:spPr bwMode="auto">
            <a:xfrm flipH="1" flipV="1">
              <a:off x="2737177" y="1018151"/>
              <a:ext cx="5715" cy="2012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4" name="AutoShape 19"/>
            <p:cNvCxnSpPr>
              <a:cxnSpLocks noChangeShapeType="1"/>
            </p:cNvCxnSpPr>
            <p:nvPr/>
          </p:nvCxnSpPr>
          <p:spPr bwMode="auto">
            <a:xfrm>
              <a:off x="3713332" y="1471246"/>
              <a:ext cx="5351" cy="295755"/>
            </a:xfrm>
            <a:prstGeom prst="straightConnector1">
              <a:avLst/>
            </a:prstGeom>
            <a:noFill/>
            <a:ln w="9525">
              <a:solidFill>
                <a:srgbClr val="000000"/>
              </a:solidFill>
              <a:prstDash val="dashDot"/>
              <a:round/>
              <a:headEnd/>
              <a:tailEnd type="triangle" w="med" len="med"/>
            </a:ln>
            <a:extLst>
              <a:ext uri="{909E8E84-426E-40DD-AFC4-6F175D3DCCD1}">
                <a14:hiddenFill xmlns:a14="http://schemas.microsoft.com/office/drawing/2010/main">
                  <a:noFill/>
                </a14:hiddenFill>
              </a:ext>
            </a:extLst>
          </p:spPr>
        </p:cxnSp>
        <p:cxnSp>
          <p:nvCxnSpPr>
            <p:cNvPr id="295" name="AutoShape 21"/>
            <p:cNvCxnSpPr>
              <a:cxnSpLocks noChangeShapeType="1"/>
            </p:cNvCxnSpPr>
            <p:nvPr/>
          </p:nvCxnSpPr>
          <p:spPr bwMode="auto">
            <a:xfrm>
              <a:off x="1760191" y="1328543"/>
              <a:ext cx="430848"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96" name="Group 13"/>
            <p:cNvGrpSpPr>
              <a:grpSpLocks/>
            </p:cNvGrpSpPr>
            <p:nvPr/>
          </p:nvGrpSpPr>
          <p:grpSpPr bwMode="auto">
            <a:xfrm>
              <a:off x="82865" y="1150990"/>
              <a:ext cx="1857977" cy="706385"/>
              <a:chOff x="3005" y="8270"/>
              <a:chExt cx="1978" cy="775"/>
            </a:xfrm>
          </p:grpSpPr>
          <p:sp>
            <p:nvSpPr>
              <p:cNvPr id="307" name="Rectangle 27" descr="5%"/>
              <p:cNvSpPr>
                <a:spLocks noChangeArrowheads="1"/>
              </p:cNvSpPr>
              <p:nvPr/>
            </p:nvSpPr>
            <p:spPr bwMode="auto">
              <a:xfrm>
                <a:off x="3005" y="8270"/>
                <a:ext cx="1978" cy="775"/>
              </a:xfrm>
              <a:prstGeom prst="rect">
                <a:avLst/>
              </a:prstGeom>
              <a:pattFill prst="pct5">
                <a:fgClr>
                  <a:srgbClr val="FFFFFF"/>
                </a:fgClr>
                <a:bgClr>
                  <a:srgbClr val="FFFFFF"/>
                </a:bgClr>
              </a:pattFill>
              <a:ln w="9525">
                <a:solidFill>
                  <a:srgbClr val="000000"/>
                </a:solidFill>
                <a:miter lim="800000"/>
                <a:headEnd/>
                <a:tailEnd/>
              </a:ln>
            </p:spPr>
            <p:txBody>
              <a:bodyPr/>
              <a:lstStyle/>
              <a:p>
                <a:endParaRPr lang="en-US"/>
              </a:p>
            </p:txBody>
          </p:sp>
          <p:sp>
            <p:nvSpPr>
              <p:cNvPr id="308" name="Text Box 24"/>
              <p:cNvSpPr txBox="1">
                <a:spLocks noChangeArrowheads="1"/>
              </p:cNvSpPr>
              <p:nvPr/>
            </p:nvSpPr>
            <p:spPr bwMode="auto">
              <a:xfrm>
                <a:off x="3099" y="8363"/>
                <a:ext cx="1694" cy="497"/>
              </a:xfrm>
              <a:prstGeom prst="rect">
                <a:avLst/>
              </a:prstGeom>
              <a:solidFill>
                <a:srgbClr val="FFFFFF"/>
              </a:solidFill>
              <a:ln w="635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ts val="1000"/>
                  </a:lnSpc>
                </a:pPr>
                <a:r>
                  <a:rPr lang="en-US" sz="1700" b="1" dirty="0">
                    <a:solidFill>
                      <a:srgbClr val="000000"/>
                    </a:solidFill>
                    <a:latin typeface="Calibri"/>
                    <a:ea typeface="Batang" charset="0"/>
                    <a:cs typeface="Calibri"/>
                  </a:rPr>
                  <a:t>Polymer membranes </a:t>
                </a:r>
                <a:r>
                  <a:rPr lang="en-US" sz="1700" b="1" dirty="0" smtClean="0">
                    <a:solidFill>
                      <a:srgbClr val="000000"/>
                    </a:solidFill>
                    <a:latin typeface="Calibri"/>
                    <a:ea typeface="Batang" charset="0"/>
                    <a:cs typeface="Calibri"/>
                  </a:rPr>
                  <a:t>with</a:t>
                </a:r>
              </a:p>
              <a:p>
                <a:pPr algn="ctr" eaLnBrk="1" hangingPunct="1">
                  <a:lnSpc>
                    <a:spcPts val="1000"/>
                  </a:lnSpc>
                </a:pPr>
                <a:endParaRPr lang="en-US" sz="1700" b="1" dirty="0">
                  <a:solidFill>
                    <a:srgbClr val="000000"/>
                  </a:solidFill>
                  <a:latin typeface="Calibri"/>
                  <a:ea typeface="Batang" charset="0"/>
                  <a:cs typeface="Calibri"/>
                </a:endParaRPr>
              </a:p>
              <a:p>
                <a:pPr algn="ctr" eaLnBrk="1" hangingPunct="1">
                  <a:lnSpc>
                    <a:spcPts val="1000"/>
                  </a:lnSpc>
                </a:pPr>
                <a:r>
                  <a:rPr lang="en-US" sz="1700" b="1" dirty="0" smtClean="0">
                    <a:solidFill>
                      <a:srgbClr val="000000"/>
                    </a:solidFill>
                    <a:latin typeface="Calibri"/>
                    <a:ea typeface="Batang" charset="0"/>
                    <a:cs typeface="Calibri"/>
                  </a:rPr>
                  <a:t> </a:t>
                </a:r>
                <a:r>
                  <a:rPr lang="en-US" sz="1700" b="1" dirty="0">
                    <a:solidFill>
                      <a:srgbClr val="000000"/>
                    </a:solidFill>
                    <a:latin typeface="Calibri"/>
                    <a:ea typeface="Batang" charset="0"/>
                    <a:cs typeface="Calibri"/>
                  </a:rPr>
                  <a:t>different types of </a:t>
                </a:r>
                <a:endParaRPr lang="en-US" sz="1700" b="1" dirty="0" smtClean="0">
                  <a:solidFill>
                    <a:srgbClr val="000000"/>
                  </a:solidFill>
                  <a:latin typeface="Calibri"/>
                  <a:ea typeface="Batang" charset="0"/>
                  <a:cs typeface="Calibri"/>
                </a:endParaRPr>
              </a:p>
              <a:p>
                <a:pPr algn="ctr" eaLnBrk="1" hangingPunct="1">
                  <a:lnSpc>
                    <a:spcPts val="1000"/>
                  </a:lnSpc>
                </a:pPr>
                <a:endParaRPr lang="en-US" sz="1700" b="1" dirty="0">
                  <a:solidFill>
                    <a:srgbClr val="000000"/>
                  </a:solidFill>
                  <a:latin typeface="Calibri"/>
                  <a:ea typeface="Batang" charset="0"/>
                  <a:cs typeface="Calibri"/>
                </a:endParaRPr>
              </a:p>
              <a:p>
                <a:pPr algn="ctr" eaLnBrk="1" hangingPunct="1">
                  <a:lnSpc>
                    <a:spcPts val="1000"/>
                  </a:lnSpc>
                </a:pPr>
                <a:r>
                  <a:rPr lang="en-US" sz="1700" b="1" dirty="0" err="1" smtClean="0">
                    <a:solidFill>
                      <a:srgbClr val="000000"/>
                    </a:solidFill>
                    <a:latin typeface="Calibri"/>
                    <a:ea typeface="Batang" charset="0"/>
                    <a:cs typeface="Calibri"/>
                  </a:rPr>
                  <a:t>nanomaterials</a:t>
                </a:r>
                <a:r>
                  <a:rPr lang="en-US" sz="1700" b="1" dirty="0" smtClean="0">
                    <a:solidFill>
                      <a:srgbClr val="000000"/>
                    </a:solidFill>
                    <a:latin typeface="Calibri"/>
                    <a:ea typeface="Batang" charset="0"/>
                    <a:cs typeface="Calibri"/>
                  </a:rPr>
                  <a:t> </a:t>
                </a:r>
                <a:r>
                  <a:rPr lang="en-US" sz="1700" b="1" dirty="0">
                    <a:solidFill>
                      <a:srgbClr val="000000"/>
                    </a:solidFill>
                    <a:latin typeface="Calibri"/>
                    <a:ea typeface="Batang" charset="0"/>
                    <a:cs typeface="Calibri"/>
                  </a:rPr>
                  <a:t>at </a:t>
                </a:r>
                <a:r>
                  <a:rPr lang="en-US" sz="1700" b="1" dirty="0" smtClean="0">
                    <a:solidFill>
                      <a:srgbClr val="000000"/>
                    </a:solidFill>
                    <a:latin typeface="Calibri"/>
                    <a:ea typeface="Batang" charset="0"/>
                    <a:cs typeface="Calibri"/>
                  </a:rPr>
                  <a:t>various</a:t>
                </a:r>
              </a:p>
              <a:p>
                <a:pPr algn="ctr" eaLnBrk="1" hangingPunct="1">
                  <a:lnSpc>
                    <a:spcPts val="1000"/>
                  </a:lnSpc>
                </a:pPr>
                <a:endParaRPr lang="en-US" sz="1700" b="1" dirty="0">
                  <a:solidFill>
                    <a:srgbClr val="000000"/>
                  </a:solidFill>
                  <a:latin typeface="Calibri"/>
                  <a:ea typeface="Batang" charset="0"/>
                  <a:cs typeface="Calibri"/>
                </a:endParaRPr>
              </a:p>
              <a:p>
                <a:pPr algn="ctr" eaLnBrk="1" hangingPunct="1">
                  <a:lnSpc>
                    <a:spcPts val="1000"/>
                  </a:lnSpc>
                </a:pPr>
                <a:r>
                  <a:rPr lang="en-US" sz="1700" b="1" dirty="0" smtClean="0">
                    <a:solidFill>
                      <a:srgbClr val="000000"/>
                    </a:solidFill>
                    <a:latin typeface="Calibri"/>
                    <a:ea typeface="Batang" charset="0"/>
                    <a:cs typeface="Calibri"/>
                  </a:rPr>
                  <a:t> </a:t>
                </a:r>
                <a:r>
                  <a:rPr lang="en-US" sz="1700" b="1" dirty="0">
                    <a:solidFill>
                      <a:srgbClr val="000000"/>
                    </a:solidFill>
                    <a:latin typeface="Calibri"/>
                    <a:ea typeface="Batang" charset="0"/>
                    <a:cs typeface="Calibri"/>
                  </a:rPr>
                  <a:t>concentrations</a:t>
                </a:r>
                <a:endParaRPr lang="en-US" sz="1700" dirty="0">
                  <a:solidFill>
                    <a:srgbClr val="000000"/>
                  </a:solidFill>
                  <a:latin typeface="Calibri"/>
                  <a:ea typeface="Batang" charset="0"/>
                  <a:cs typeface="Calibri"/>
                </a:endParaRPr>
              </a:p>
            </p:txBody>
          </p:sp>
        </p:grpSp>
        <p:grpSp>
          <p:nvGrpSpPr>
            <p:cNvPr id="297" name="Group 17"/>
            <p:cNvGrpSpPr>
              <a:grpSpLocks/>
            </p:cNvGrpSpPr>
            <p:nvPr/>
          </p:nvGrpSpPr>
          <p:grpSpPr bwMode="auto">
            <a:xfrm>
              <a:off x="2305049" y="1776526"/>
              <a:ext cx="2943225" cy="614059"/>
              <a:chOff x="4828" y="11977"/>
              <a:chExt cx="3867" cy="1476"/>
            </a:xfrm>
          </p:grpSpPr>
          <p:sp>
            <p:nvSpPr>
              <p:cNvPr id="305" name="Rectangle 25" descr="5%"/>
              <p:cNvSpPr>
                <a:spLocks noChangeArrowheads="1"/>
              </p:cNvSpPr>
              <p:nvPr/>
            </p:nvSpPr>
            <p:spPr bwMode="auto">
              <a:xfrm>
                <a:off x="4828" y="11977"/>
                <a:ext cx="3867" cy="1476"/>
              </a:xfrm>
              <a:prstGeom prst="rect">
                <a:avLst/>
              </a:prstGeom>
              <a:pattFill prst="pct5">
                <a:fgClr>
                  <a:srgbClr val="FFFFFF"/>
                </a:fgClr>
                <a:bgClr>
                  <a:srgbClr val="FFFFFF"/>
                </a:bgClr>
              </a:pattFill>
              <a:ln w="9525">
                <a:solidFill>
                  <a:srgbClr val="000000"/>
                </a:solidFill>
                <a:prstDash val="lgDashDot"/>
                <a:miter lim="800000"/>
                <a:headEnd/>
                <a:tailEnd/>
              </a:ln>
            </p:spPr>
            <p:txBody>
              <a:bodyPr/>
              <a:lstStyle/>
              <a:p>
                <a:endParaRPr lang="en-US"/>
              </a:p>
            </p:txBody>
          </p:sp>
          <p:sp>
            <p:nvSpPr>
              <p:cNvPr id="306" name="Text Box 30"/>
              <p:cNvSpPr txBox="1">
                <a:spLocks noChangeArrowheads="1"/>
              </p:cNvSpPr>
              <p:nvPr/>
            </p:nvSpPr>
            <p:spPr bwMode="auto">
              <a:xfrm>
                <a:off x="5009" y="12084"/>
                <a:ext cx="3470" cy="1209"/>
              </a:xfrm>
              <a:prstGeom prst="rect">
                <a:avLst/>
              </a:prstGeom>
              <a:solidFill>
                <a:srgbClr val="FFFFFF"/>
              </a:solidFill>
              <a:ln w="9525">
                <a:solidFill>
                  <a:srgbClr val="FFFFFF"/>
                </a:solidFill>
                <a:prstDash val="lgDashDot"/>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800" b="1" dirty="0">
                    <a:solidFill>
                      <a:srgbClr val="000000"/>
                    </a:solidFill>
                    <a:latin typeface="Calibri"/>
                    <a:ea typeface="Batang" charset="0"/>
                    <a:cs typeface="Calibri"/>
                  </a:rPr>
                  <a:t>Future work </a:t>
                </a:r>
                <a:endParaRPr lang="en-US" sz="1800" dirty="0">
                  <a:solidFill>
                    <a:srgbClr val="000000"/>
                  </a:solidFill>
                  <a:latin typeface="Calibri"/>
                  <a:ea typeface="Batang" charset="0"/>
                  <a:cs typeface="Calibri"/>
                </a:endParaRPr>
              </a:p>
              <a:p>
                <a:pPr algn="ctr" eaLnBrk="1" hangingPunct="1"/>
                <a:r>
                  <a:rPr lang="en-US" sz="1800" b="1" dirty="0">
                    <a:solidFill>
                      <a:srgbClr val="000000"/>
                    </a:solidFill>
                    <a:latin typeface="Calibri"/>
                    <a:ea typeface="Batang" charset="0"/>
                    <a:cs typeface="Calibri"/>
                  </a:rPr>
                  <a:t> </a:t>
                </a:r>
                <a:r>
                  <a:rPr lang="en-US" sz="1800" dirty="0">
                    <a:solidFill>
                      <a:srgbClr val="000000"/>
                    </a:solidFill>
                    <a:latin typeface="Calibri"/>
                    <a:ea typeface="Batang" charset="0"/>
                    <a:cs typeface="Calibri"/>
                  </a:rPr>
                  <a:t>Development of hollow-fiber membranes for integrated membrane systems</a:t>
                </a:r>
              </a:p>
            </p:txBody>
          </p:sp>
        </p:grpSp>
        <p:grpSp>
          <p:nvGrpSpPr>
            <p:cNvPr id="299" name="Group 19"/>
            <p:cNvGrpSpPr>
              <a:grpSpLocks/>
            </p:cNvGrpSpPr>
            <p:nvPr/>
          </p:nvGrpSpPr>
          <p:grpSpPr bwMode="auto">
            <a:xfrm>
              <a:off x="72996" y="138173"/>
              <a:ext cx="1687195" cy="764687"/>
              <a:chOff x="0" y="166"/>
              <a:chExt cx="2040" cy="1112"/>
            </a:xfrm>
          </p:grpSpPr>
          <p:sp>
            <p:nvSpPr>
              <p:cNvPr id="303" name="Rectangle 23" descr="5%"/>
              <p:cNvSpPr>
                <a:spLocks noChangeArrowheads="1"/>
              </p:cNvSpPr>
              <p:nvPr/>
            </p:nvSpPr>
            <p:spPr bwMode="auto">
              <a:xfrm>
                <a:off x="0" y="166"/>
                <a:ext cx="2040" cy="1112"/>
              </a:xfrm>
              <a:prstGeom prst="rect">
                <a:avLst/>
              </a:prstGeom>
              <a:pattFill prst="pct5">
                <a:fgClr>
                  <a:srgbClr val="FFFFFF"/>
                </a:fgClr>
                <a:bgClr>
                  <a:srgbClr val="FFFFFF"/>
                </a:bgClr>
              </a:pattFill>
              <a:ln w="9525">
                <a:solidFill>
                  <a:srgbClr val="000000"/>
                </a:solidFill>
                <a:miter lim="800000"/>
                <a:headEnd/>
                <a:tailEnd/>
              </a:ln>
            </p:spPr>
            <p:txBody>
              <a:bodyPr/>
              <a:lstStyle/>
              <a:p>
                <a:r>
                  <a:rPr lang="en-US" sz="1200">
                    <a:solidFill>
                      <a:srgbClr val="000000"/>
                    </a:solidFill>
                    <a:latin typeface="Times New Roman" charset="0"/>
                    <a:cs typeface="Times New Roman" charset="0"/>
                  </a:rPr>
                  <a:t> </a:t>
                </a:r>
                <a:endParaRPr lang="en-US" sz="1200">
                  <a:solidFill>
                    <a:srgbClr val="000000"/>
                  </a:solidFill>
                  <a:latin typeface="Times New Roman" charset="0"/>
                  <a:ea typeface="Batang" charset="0"/>
                  <a:cs typeface="Batang" charset="0"/>
                </a:endParaRPr>
              </a:p>
            </p:txBody>
          </p:sp>
          <p:sp>
            <p:nvSpPr>
              <p:cNvPr id="304" name="Text Box 24"/>
              <p:cNvSpPr txBox="1">
                <a:spLocks noChangeArrowheads="1"/>
              </p:cNvSpPr>
              <p:nvPr/>
            </p:nvSpPr>
            <p:spPr bwMode="auto">
              <a:xfrm>
                <a:off x="58" y="250"/>
                <a:ext cx="1901" cy="807"/>
              </a:xfrm>
              <a:prstGeom prst="rect">
                <a:avLst/>
              </a:prstGeom>
              <a:solidFill>
                <a:srgbClr val="FFFFFF"/>
              </a:solidFill>
              <a:ln w="635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ts val="1000"/>
                  </a:lnSpc>
                  <a:spcAft>
                    <a:spcPts val="1000"/>
                  </a:spcAft>
                </a:pPr>
                <a:endParaRPr lang="en-US" sz="1800" b="1" dirty="0">
                  <a:latin typeface="Calibri"/>
                  <a:cs typeface="Calibri"/>
                </a:endParaRPr>
              </a:p>
              <a:p>
                <a:pPr algn="ctr" eaLnBrk="1" hangingPunct="1">
                  <a:lnSpc>
                    <a:spcPts val="1000"/>
                  </a:lnSpc>
                  <a:spcAft>
                    <a:spcPts val="1000"/>
                  </a:spcAft>
                </a:pPr>
                <a:r>
                  <a:rPr lang="en-US" sz="1700" b="1" dirty="0">
                    <a:latin typeface="Calibri"/>
                    <a:cs typeface="Calibri"/>
                  </a:rPr>
                  <a:t>Polymer types based </a:t>
                </a:r>
                <a:r>
                  <a:rPr lang="en-US" sz="1700" b="1" dirty="0" smtClean="0">
                    <a:latin typeface="Calibri"/>
                    <a:cs typeface="Calibri"/>
                  </a:rPr>
                  <a:t>on</a:t>
                </a:r>
              </a:p>
              <a:p>
                <a:pPr algn="ctr" eaLnBrk="1" hangingPunct="1">
                  <a:lnSpc>
                    <a:spcPts val="1000"/>
                  </a:lnSpc>
                  <a:spcAft>
                    <a:spcPts val="1000"/>
                  </a:spcAft>
                </a:pPr>
                <a:r>
                  <a:rPr lang="en-US" sz="1700" b="1" dirty="0" smtClean="0">
                    <a:latin typeface="Calibri"/>
                    <a:cs typeface="Calibri"/>
                  </a:rPr>
                  <a:t> </a:t>
                </a:r>
                <a:r>
                  <a:rPr lang="en-US" sz="1700" b="1" dirty="0">
                    <a:latin typeface="Calibri"/>
                    <a:cs typeface="Calibri"/>
                  </a:rPr>
                  <a:t>various formulation </a:t>
                </a:r>
                <a:r>
                  <a:rPr lang="en-US" sz="1700" b="1" dirty="0" smtClean="0">
                    <a:latin typeface="Calibri"/>
                    <a:cs typeface="Calibri"/>
                  </a:rPr>
                  <a:t>schemes</a:t>
                </a:r>
              </a:p>
              <a:p>
                <a:pPr algn="ctr" eaLnBrk="1" hangingPunct="1">
                  <a:lnSpc>
                    <a:spcPts val="1000"/>
                  </a:lnSpc>
                  <a:spcAft>
                    <a:spcPts val="1000"/>
                  </a:spcAft>
                </a:pPr>
                <a:r>
                  <a:rPr lang="en-US" sz="1700" b="1" dirty="0" smtClean="0">
                    <a:latin typeface="Calibri"/>
                    <a:cs typeface="Calibri"/>
                  </a:rPr>
                  <a:t> </a:t>
                </a:r>
                <a:r>
                  <a:rPr lang="en-US" sz="1700" b="1" dirty="0">
                    <a:latin typeface="Calibri"/>
                    <a:cs typeface="Calibri"/>
                  </a:rPr>
                  <a:t>and annealing processes</a:t>
                </a:r>
                <a:endParaRPr lang="en-US" sz="1700" dirty="0">
                  <a:latin typeface="Calibri"/>
                  <a:ea typeface="Batang" charset="0"/>
                  <a:cs typeface="Calibri"/>
                </a:endParaRPr>
              </a:p>
            </p:txBody>
          </p:sp>
        </p:grpSp>
        <p:cxnSp>
          <p:nvCxnSpPr>
            <p:cNvPr id="300" name="AutoShape 21"/>
            <p:cNvCxnSpPr>
              <a:cxnSpLocks noChangeShapeType="1"/>
            </p:cNvCxnSpPr>
            <p:nvPr/>
          </p:nvCxnSpPr>
          <p:spPr bwMode="auto">
            <a:xfrm>
              <a:off x="1743370" y="606745"/>
              <a:ext cx="430849"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1" name="AutoShape 19"/>
            <p:cNvCxnSpPr>
              <a:cxnSpLocks noChangeShapeType="1"/>
              <a:stCxn id="303" idx="2"/>
            </p:cNvCxnSpPr>
            <p:nvPr/>
          </p:nvCxnSpPr>
          <p:spPr bwMode="auto">
            <a:xfrm>
              <a:off x="916593" y="902859"/>
              <a:ext cx="6151" cy="2509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2" name="Text Box 9"/>
            <p:cNvSpPr txBox="1">
              <a:spLocks noChangeArrowheads="1"/>
            </p:cNvSpPr>
            <p:nvPr/>
          </p:nvSpPr>
          <p:spPr bwMode="auto">
            <a:xfrm>
              <a:off x="2372512" y="167127"/>
              <a:ext cx="2989473" cy="1230354"/>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dirty="0">
                  <a:solidFill>
                    <a:srgbClr val="000000"/>
                  </a:solidFill>
                  <a:latin typeface="Calibri"/>
                  <a:ea typeface="Batang" charset="0"/>
                  <a:cs typeface="Calibri"/>
                </a:rPr>
                <a:t>Membrane optimization of material composition:</a:t>
              </a:r>
              <a:endParaRPr lang="en-US" sz="1600" dirty="0">
                <a:solidFill>
                  <a:srgbClr val="000000"/>
                </a:solidFill>
                <a:latin typeface="Calibri"/>
                <a:ea typeface="Batang" charset="0"/>
                <a:cs typeface="Calibri"/>
              </a:endParaRPr>
            </a:p>
            <a:p>
              <a:pPr eaLnBrk="1" hangingPunct="1">
                <a:buFont typeface="Symbol" charset="0"/>
                <a:buChar char=""/>
              </a:pPr>
              <a:r>
                <a:rPr lang="en-US" sz="1600" dirty="0">
                  <a:solidFill>
                    <a:srgbClr val="000000"/>
                  </a:solidFill>
                  <a:latin typeface="Calibri"/>
                  <a:ea typeface="Batang" charset="0"/>
                  <a:cs typeface="Calibri"/>
                </a:rPr>
                <a:t>Mechanical integrity tests</a:t>
              </a:r>
            </a:p>
            <a:p>
              <a:pPr eaLnBrk="1" hangingPunct="1">
                <a:buFont typeface="Symbol" charset="0"/>
                <a:buChar char=""/>
              </a:pPr>
              <a:r>
                <a:rPr lang="en-US" sz="1600" dirty="0">
                  <a:solidFill>
                    <a:srgbClr val="000000"/>
                  </a:solidFill>
                  <a:latin typeface="Calibri"/>
                  <a:ea typeface="Batang" charset="0"/>
                  <a:cs typeface="Calibri"/>
                </a:rPr>
                <a:t>Chemical tolerance tests</a:t>
              </a:r>
            </a:p>
            <a:p>
              <a:pPr eaLnBrk="1" hangingPunct="1">
                <a:buFont typeface="Symbol" charset="0"/>
                <a:buChar char=""/>
              </a:pPr>
              <a:r>
                <a:rPr lang="en-US" sz="1600" dirty="0">
                  <a:solidFill>
                    <a:srgbClr val="000000"/>
                  </a:solidFill>
                  <a:latin typeface="Calibri"/>
                  <a:ea typeface="Batang" charset="0"/>
                  <a:cs typeface="Calibri"/>
                </a:rPr>
                <a:t>Membrane tests for permeate flux and rejection</a:t>
              </a:r>
            </a:p>
            <a:p>
              <a:pPr eaLnBrk="1" hangingPunct="1">
                <a:buFont typeface="Symbol" charset="0"/>
                <a:buChar char=""/>
              </a:pPr>
              <a:r>
                <a:rPr lang="en-US" sz="1600" dirty="0">
                  <a:solidFill>
                    <a:srgbClr val="000000"/>
                  </a:solidFill>
                  <a:latin typeface="Calibri"/>
                  <a:ea typeface="Batang" charset="0"/>
                  <a:cs typeface="Calibri"/>
                </a:rPr>
                <a:t>Membrane cleaning tests for flux recovery</a:t>
              </a:r>
            </a:p>
            <a:p>
              <a:pPr eaLnBrk="1" hangingPunct="1">
                <a:buFont typeface="Symbol" charset="0"/>
                <a:buChar char=""/>
              </a:pPr>
              <a:r>
                <a:rPr lang="en-US" sz="1600" dirty="0">
                  <a:solidFill>
                    <a:srgbClr val="000000"/>
                  </a:solidFill>
                  <a:latin typeface="Calibri"/>
                  <a:ea typeface="Batang" charset="0"/>
                  <a:cs typeface="Calibri"/>
                </a:rPr>
                <a:t>Membrane autopsy studies using spectroscopy, microscopy, and bio-molecular techniques</a:t>
              </a:r>
            </a:p>
          </p:txBody>
        </p:sp>
      </p:grpSp>
      <p:pic>
        <p:nvPicPr>
          <p:cNvPr id="309"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38362" y="8610600"/>
            <a:ext cx="533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233035" y="8686800"/>
            <a:ext cx="652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Rectangle 111"/>
          <p:cNvSpPr>
            <a:spLocks noChangeArrowheads="1"/>
          </p:cNvSpPr>
          <p:nvPr/>
        </p:nvSpPr>
        <p:spPr bwMode="auto">
          <a:xfrm>
            <a:off x="14043025" y="12192000"/>
            <a:ext cx="6924675" cy="338137"/>
          </a:xfrm>
          <a:prstGeom prst="rect">
            <a:avLst/>
          </a:prstGeom>
          <a:solidFill>
            <a:srgbClr val="07E4E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a:t>Scheme-1.  Synthesis of Polyamide  Copolymers for membrane fabrication</a:t>
            </a:r>
            <a:endParaRPr lang="en-US" sz="1600" dirty="0">
              <a:latin typeface="Times New Roman" charset="0"/>
              <a:ea typeface="PMingLiU" charset="0"/>
              <a:cs typeface="PMingLiU" charset="0"/>
            </a:endParaRPr>
          </a:p>
        </p:txBody>
      </p:sp>
      <p:sp>
        <p:nvSpPr>
          <p:cNvPr id="312" name="Rectangle 111"/>
          <p:cNvSpPr>
            <a:spLocks noChangeArrowheads="1"/>
          </p:cNvSpPr>
          <p:nvPr/>
        </p:nvSpPr>
        <p:spPr bwMode="auto">
          <a:xfrm>
            <a:off x="23182235" y="10058400"/>
            <a:ext cx="662940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a:t>Scheme-2.</a:t>
            </a:r>
            <a:r>
              <a:rPr lang="en-US" sz="1600" b="1" dirty="0"/>
              <a:t> </a:t>
            </a:r>
            <a:r>
              <a:rPr lang="en-US" sz="1600" dirty="0"/>
              <a:t>Partially </a:t>
            </a:r>
            <a:r>
              <a:rPr lang="en-US" sz="1600" dirty="0" err="1"/>
              <a:t>sulfonated</a:t>
            </a:r>
            <a:r>
              <a:rPr lang="en-US" sz="1600" dirty="0"/>
              <a:t> polyamides for membrane applications</a:t>
            </a:r>
            <a:endParaRPr lang="en-US" sz="1600" dirty="0">
              <a:latin typeface="Times New Roman" charset="0"/>
              <a:ea typeface="PMingLiU" charset="0"/>
              <a:cs typeface="PMingLiU" charset="0"/>
            </a:endParaRPr>
          </a:p>
        </p:txBody>
      </p:sp>
      <p:pic>
        <p:nvPicPr>
          <p:cNvPr id="313" name="Picture 5"/>
          <p:cNvPicPr>
            <a:picLocks noChangeAspect="1" noChangeArrowheads="1"/>
          </p:cNvPicPr>
          <p:nvPr/>
        </p:nvPicPr>
        <p:blipFill>
          <a:blip r:embed="rId12">
            <a:extLst>
              <a:ext uri="{28A0092B-C50C-407E-A947-70E740481C1C}">
                <a14:useLocalDpi xmlns:a14="http://schemas.microsoft.com/office/drawing/2010/main" val="0"/>
              </a:ext>
            </a:extLst>
          </a:blip>
          <a:srcRect b="13310"/>
          <a:stretch>
            <a:fillRect/>
          </a:stretch>
        </p:blipFill>
        <p:spPr bwMode="auto">
          <a:xfrm>
            <a:off x="22021800" y="10744200"/>
            <a:ext cx="8950271"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 name="Rectangle 1"/>
          <p:cNvSpPr>
            <a:spLocks noChangeArrowheads="1"/>
          </p:cNvSpPr>
          <p:nvPr/>
        </p:nvSpPr>
        <p:spPr bwMode="auto">
          <a:xfrm>
            <a:off x="23593398" y="16840200"/>
            <a:ext cx="5807075" cy="3381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Scheme</a:t>
            </a:r>
            <a:r>
              <a:rPr lang="en-US" sz="1600" dirty="0" smtClean="0"/>
              <a:t>-4. </a:t>
            </a:r>
            <a:r>
              <a:rPr lang="en-US" sz="1600" dirty="0"/>
              <a:t>Synthesis of </a:t>
            </a:r>
            <a:r>
              <a:rPr lang="en-US" sz="1600" dirty="0" err="1"/>
              <a:t>graphene</a:t>
            </a:r>
            <a:r>
              <a:rPr lang="en-US" sz="1600" dirty="0"/>
              <a:t> oxide-modified polyamides</a:t>
            </a:r>
          </a:p>
        </p:txBody>
      </p:sp>
      <p:pic>
        <p:nvPicPr>
          <p:cNvPr id="31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771562" y="13487400"/>
            <a:ext cx="746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 name="Rectangle 1"/>
          <p:cNvSpPr>
            <a:spLocks noChangeArrowheads="1"/>
          </p:cNvSpPr>
          <p:nvPr/>
        </p:nvSpPr>
        <p:spPr bwMode="auto">
          <a:xfrm>
            <a:off x="13335000" y="16154400"/>
            <a:ext cx="8340725" cy="338554"/>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Scheme</a:t>
            </a:r>
            <a:r>
              <a:rPr lang="en-US" sz="1600" dirty="0" smtClean="0"/>
              <a:t>-3. </a:t>
            </a:r>
            <a:r>
              <a:rPr lang="en-US" sz="1600" dirty="0"/>
              <a:t>Chemical modification of </a:t>
            </a:r>
            <a:r>
              <a:rPr lang="en-US" sz="1600" dirty="0" err="1"/>
              <a:t>graphene</a:t>
            </a:r>
            <a:r>
              <a:rPr lang="en-US" sz="1600" dirty="0"/>
              <a:t> oxide for infusion into polymeric matrices</a:t>
            </a:r>
          </a:p>
        </p:txBody>
      </p:sp>
      <p:sp>
        <p:nvSpPr>
          <p:cNvPr id="319" name="TextBox 318"/>
          <p:cNvSpPr txBox="1"/>
          <p:nvPr/>
        </p:nvSpPr>
        <p:spPr>
          <a:xfrm>
            <a:off x="12268200" y="17253363"/>
            <a:ext cx="14173200" cy="1415637"/>
          </a:xfrm>
          <a:prstGeom prst="rect">
            <a:avLst/>
          </a:prstGeom>
          <a:noFill/>
        </p:spPr>
        <p:txBody>
          <a:bodyPr wrap="square" lIns="91325" tIns="45653" rIns="91325" bIns="45653" rtlCol="0">
            <a:spAutoFit/>
          </a:bodyPr>
          <a:lstStyle/>
          <a:p>
            <a:endParaRPr lang="en-US" sz="4300" dirty="0"/>
          </a:p>
          <a:p>
            <a:r>
              <a:rPr lang="en-US" sz="4300" dirty="0" smtClean="0">
                <a:latin typeface="Arial"/>
                <a:cs typeface="Arial"/>
              </a:rPr>
              <a:t>Experimental Methodologies and Analytical Techniques</a:t>
            </a:r>
            <a:endParaRPr lang="en-US" sz="4300" dirty="0">
              <a:latin typeface="Arial"/>
              <a:cs typeface="Arial"/>
            </a:endParaRPr>
          </a:p>
        </p:txBody>
      </p:sp>
      <p:graphicFrame>
        <p:nvGraphicFramePr>
          <p:cNvPr id="323" name="Object 4"/>
          <p:cNvGraphicFramePr>
            <a:graphicFrameLocks noChangeAspect="1"/>
          </p:cNvGraphicFramePr>
          <p:nvPr>
            <p:extLst>
              <p:ext uri="{D42A27DB-BD31-4B8C-83A1-F6EECF244321}">
                <p14:modId xmlns:p14="http://schemas.microsoft.com/office/powerpoint/2010/main" val="1107241110"/>
              </p:ext>
            </p:extLst>
          </p:nvPr>
        </p:nvGraphicFramePr>
        <p:xfrm>
          <a:off x="21564600" y="19126200"/>
          <a:ext cx="5486400" cy="3476625"/>
        </p:xfrm>
        <a:graphic>
          <a:graphicData uri="http://schemas.openxmlformats.org/presentationml/2006/ole">
            <mc:AlternateContent xmlns:mc="http://schemas.openxmlformats.org/markup-compatibility/2006">
              <mc:Choice xmlns:v="urn:schemas-microsoft-com:vml" Requires="v">
                <p:oleObj spid="_x0000_s1044" r:id="rId14" imgW="5667375" imgH="3590925" progId="MSDraw.Drawing.8.2">
                  <p:embed/>
                </p:oleObj>
              </mc:Choice>
              <mc:Fallback>
                <p:oleObj r:id="rId14" imgW="5667375" imgH="3590925" progId="MSDraw.Drawing.8.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64600" y="19126200"/>
                        <a:ext cx="5486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5" name="Content Placeholder 5"/>
          <p:cNvSpPr txBox="1">
            <a:spLocks/>
          </p:cNvSpPr>
          <p:nvPr/>
        </p:nvSpPr>
        <p:spPr bwMode="auto">
          <a:xfrm>
            <a:off x="27279600" y="19431000"/>
            <a:ext cx="4191000" cy="1981200"/>
          </a:xfrm>
          <a:prstGeom prst="rect">
            <a:avLst/>
          </a:prstGeom>
          <a:noFill/>
          <a:ln w="9525">
            <a:solidFill>
              <a:schemeClr val="tx1">
                <a:lumMod val="85000"/>
                <a:lumOff val="15000"/>
              </a:schemeClr>
            </a:solidFill>
            <a:miter lim="800000"/>
            <a:headEnd/>
            <a:tailEnd/>
          </a:ln>
        </p:spPr>
        <p:txBody>
          <a:bodyPr/>
          <a:lstStyle/>
          <a:p>
            <a:pPr marL="342900" indent="-342900" eaLnBrk="0" hangingPunct="0">
              <a:spcBef>
                <a:spcPct val="20000"/>
              </a:spcBef>
              <a:defRPr/>
            </a:pPr>
            <a:r>
              <a:rPr lang="en-US" sz="1600" u="sng" dirty="0">
                <a:latin typeface="Times New Roman" pitchFamily="18" charset="0"/>
                <a:ea typeface="+mn-ea"/>
                <a:cs typeface="Times New Roman" pitchFamily="18" charset="0"/>
              </a:rPr>
              <a:t>Membrane characterization tests </a:t>
            </a:r>
          </a:p>
          <a:p>
            <a:pPr marL="182880" indent="-182880" eaLnBrk="0" hangingPunct="0">
              <a:spcBef>
                <a:spcPct val="20000"/>
              </a:spcBef>
              <a:buFont typeface="Arial" pitchFamily="34" charset="0"/>
              <a:buChar char="•"/>
              <a:defRPr/>
            </a:pPr>
            <a:r>
              <a:rPr lang="en-US" sz="1400" b="1" dirty="0">
                <a:latin typeface="Times New Roman" pitchFamily="18" charset="0"/>
                <a:ea typeface="+mn-ea"/>
                <a:cs typeface="Times New Roman" pitchFamily="18" charset="0"/>
              </a:rPr>
              <a:t>Atomic force microscopy (AFM)</a:t>
            </a:r>
          </a:p>
          <a:p>
            <a:pPr marL="182880" indent="-182880" eaLnBrk="0" hangingPunct="0">
              <a:spcBef>
                <a:spcPct val="20000"/>
              </a:spcBef>
              <a:buFont typeface="Arial" pitchFamily="34" charset="0"/>
              <a:buChar char="•"/>
              <a:defRPr/>
            </a:pPr>
            <a:r>
              <a:rPr lang="en-US" sz="1400" b="1" dirty="0">
                <a:latin typeface="Times New Roman" pitchFamily="18" charset="0"/>
                <a:ea typeface="+mn-ea"/>
                <a:cs typeface="Times New Roman" pitchFamily="18" charset="0"/>
              </a:rPr>
              <a:t> Scanning electron microscopy (SEM)</a:t>
            </a:r>
          </a:p>
          <a:p>
            <a:pPr marL="182880" indent="-182880" eaLnBrk="0" hangingPunct="0">
              <a:spcBef>
                <a:spcPct val="20000"/>
              </a:spcBef>
              <a:buFont typeface="Arial" pitchFamily="34" charset="0"/>
              <a:buChar char="•"/>
              <a:defRPr/>
            </a:pPr>
            <a:r>
              <a:rPr lang="en-US" sz="1400" b="1" dirty="0">
                <a:latin typeface="Times New Roman" pitchFamily="18" charset="0"/>
                <a:ea typeface="+mn-ea"/>
                <a:cs typeface="Times New Roman" pitchFamily="18" charset="0"/>
              </a:rPr>
              <a:t>Fourier transform infra-red (FTIR) spectroscopy </a:t>
            </a:r>
          </a:p>
          <a:p>
            <a:pPr marL="182880" indent="-182880" eaLnBrk="0" hangingPunct="0">
              <a:spcBef>
                <a:spcPct val="20000"/>
              </a:spcBef>
              <a:buFont typeface="Arial" pitchFamily="34" charset="0"/>
              <a:buChar char="•"/>
              <a:defRPr/>
            </a:pPr>
            <a:r>
              <a:rPr lang="en-US" sz="1400" b="1" dirty="0">
                <a:latin typeface="Times New Roman" pitchFamily="18" charset="0"/>
                <a:ea typeface="+mn-ea"/>
                <a:cs typeface="Times New Roman" pitchFamily="18" charset="0"/>
              </a:rPr>
              <a:t>X-ray photoelectron spectroscopy (XPS)</a:t>
            </a:r>
          </a:p>
          <a:p>
            <a:pPr marL="182880" indent="-182880" eaLnBrk="0" hangingPunct="0">
              <a:spcBef>
                <a:spcPct val="20000"/>
              </a:spcBef>
              <a:buFont typeface="Arial" pitchFamily="34" charset="0"/>
              <a:buChar char="•"/>
              <a:defRPr/>
            </a:pPr>
            <a:r>
              <a:rPr lang="en-US" sz="1400" b="1" dirty="0">
                <a:latin typeface="Times New Roman" pitchFamily="18" charset="0"/>
                <a:ea typeface="+mn-ea"/>
                <a:cs typeface="Times New Roman" pitchFamily="18" charset="0"/>
              </a:rPr>
              <a:t>Confocal laser scanning microscopy (CLSM)</a:t>
            </a:r>
          </a:p>
          <a:p>
            <a:pPr marL="342900" indent="-342900" eaLnBrk="0" hangingPunct="0">
              <a:spcBef>
                <a:spcPct val="20000"/>
              </a:spcBef>
              <a:buFont typeface="Arial" pitchFamily="34" charset="0"/>
              <a:buChar char="•"/>
              <a:defRPr/>
            </a:pPr>
            <a:endParaRPr lang="en-US" sz="1400" b="1" u="sng" dirty="0">
              <a:latin typeface="+mn-lt"/>
              <a:ea typeface="+mn-ea"/>
              <a:cs typeface="+mn-cs"/>
            </a:endParaRPr>
          </a:p>
        </p:txBody>
      </p:sp>
      <p:graphicFrame>
        <p:nvGraphicFramePr>
          <p:cNvPr id="326" name="Table 325"/>
          <p:cNvGraphicFramePr>
            <a:graphicFrameLocks noGrp="1"/>
          </p:cNvGraphicFramePr>
          <p:nvPr>
            <p:extLst>
              <p:ext uri="{D42A27DB-BD31-4B8C-83A1-F6EECF244321}">
                <p14:modId xmlns:p14="http://schemas.microsoft.com/office/powerpoint/2010/main" val="230485505"/>
              </p:ext>
            </p:extLst>
          </p:nvPr>
        </p:nvGraphicFramePr>
        <p:xfrm>
          <a:off x="13134975" y="26276300"/>
          <a:ext cx="6372226" cy="2679704"/>
        </p:xfrm>
        <a:graphic>
          <a:graphicData uri="http://schemas.openxmlformats.org/drawingml/2006/table">
            <a:tbl>
              <a:tblPr firstRow="1" firstCol="1" bandRow="1">
                <a:tableStyleId>{5C22544A-7EE6-4342-B048-85BDC9FD1C3A}</a:tableStyleId>
              </a:tblPr>
              <a:tblGrid>
                <a:gridCol w="1739752"/>
                <a:gridCol w="783957"/>
                <a:gridCol w="641421"/>
                <a:gridCol w="712688"/>
                <a:gridCol w="712688"/>
                <a:gridCol w="783957"/>
                <a:gridCol w="997763"/>
              </a:tblGrid>
              <a:tr h="334963">
                <a:tc>
                  <a:txBody>
                    <a:bodyPr/>
                    <a:lstStyle/>
                    <a:p>
                      <a:pPr marL="0" marR="0" algn="ctr">
                        <a:spcBef>
                          <a:spcPts val="0"/>
                        </a:spcBef>
                        <a:spcAft>
                          <a:spcPts val="0"/>
                        </a:spcAft>
                      </a:pPr>
                      <a:r>
                        <a:rPr lang="en-US" sz="1400" dirty="0">
                          <a:effectLst/>
                          <a:latin typeface="Calibri"/>
                          <a:cs typeface="Calibri"/>
                        </a:rPr>
                        <a:t>Membrane</a:t>
                      </a:r>
                      <a:endParaRPr lang="en-US" sz="1400" dirty="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#1</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#2</a:t>
                      </a:r>
                      <a:r>
                        <a:rPr lang="en-US" sz="1400" baseline="30000">
                          <a:effectLst/>
                          <a:latin typeface="Calibri"/>
                          <a:cs typeface="Calibri"/>
                        </a:rPr>
                        <a:t>+</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#1*</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#2*</a:t>
                      </a:r>
                      <a:r>
                        <a:rPr lang="en-US" sz="1400" baseline="30000">
                          <a:effectLst/>
                          <a:latin typeface="Calibri"/>
                          <a:cs typeface="Calibri"/>
                        </a:rPr>
                        <a:t> +</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#3</a:t>
                      </a:r>
                      <a:r>
                        <a:rPr lang="en-US" sz="1400" baseline="30000">
                          <a:effectLst/>
                          <a:latin typeface="Calibri"/>
                          <a:cs typeface="Calibri"/>
                        </a:rPr>
                        <a:t> ++</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UF control</a:t>
                      </a:r>
                      <a:endParaRPr lang="en-US" sz="1400">
                        <a:solidFill>
                          <a:srgbClr val="000000"/>
                        </a:solidFill>
                        <a:effectLst/>
                        <a:latin typeface="Calibri"/>
                        <a:ea typeface="Batang"/>
                        <a:cs typeface="Calibri"/>
                      </a:endParaRPr>
                    </a:p>
                  </a:txBody>
                  <a:tcPr marL="68580" marR="68580" marT="0" marB="0" anchor="ctr"/>
                </a:tc>
              </a:tr>
              <a:tr h="334963">
                <a:tc>
                  <a:txBody>
                    <a:bodyPr/>
                    <a:lstStyle/>
                    <a:p>
                      <a:pPr marL="0" marR="0" algn="ctr">
                        <a:spcBef>
                          <a:spcPts val="0"/>
                        </a:spcBef>
                        <a:spcAft>
                          <a:spcPts val="0"/>
                        </a:spcAft>
                      </a:pPr>
                      <a:r>
                        <a:rPr lang="en-US" sz="1400">
                          <a:effectLst/>
                          <a:latin typeface="Calibri"/>
                          <a:cs typeface="Calibri"/>
                        </a:rPr>
                        <a:t>Time (h)</a:t>
                      </a:r>
                      <a:endParaRPr lang="en-US" sz="1400">
                        <a:solidFill>
                          <a:srgbClr val="000000"/>
                        </a:solidFill>
                        <a:effectLst/>
                        <a:latin typeface="Calibri"/>
                        <a:ea typeface="Batang"/>
                        <a:cs typeface="Calibri"/>
                      </a:endParaRPr>
                    </a:p>
                  </a:txBody>
                  <a:tcPr marL="68580" marR="68580" marT="0" marB="0"/>
                </a:tc>
                <a:tc gridSpan="6">
                  <a:txBody>
                    <a:bodyPr/>
                    <a:lstStyle/>
                    <a:p>
                      <a:pPr marL="0" marR="0" algn="ctr">
                        <a:spcBef>
                          <a:spcPts val="0"/>
                        </a:spcBef>
                        <a:spcAft>
                          <a:spcPts val="0"/>
                        </a:spcAft>
                      </a:pPr>
                      <a:r>
                        <a:rPr lang="en-US" sz="1400" dirty="0">
                          <a:effectLst/>
                          <a:latin typeface="Calibri"/>
                          <a:cs typeface="Calibri"/>
                        </a:rPr>
                        <a:t>Permeate flux (L/m</a:t>
                      </a:r>
                      <a:r>
                        <a:rPr lang="en-US" sz="1400" baseline="30000" dirty="0">
                          <a:effectLst/>
                          <a:latin typeface="Calibri"/>
                          <a:cs typeface="Calibri"/>
                        </a:rPr>
                        <a:t>2</a:t>
                      </a:r>
                      <a:r>
                        <a:rPr lang="en-US" sz="1400" dirty="0">
                          <a:effectLst/>
                          <a:latin typeface="Calibri"/>
                          <a:cs typeface="Calibri"/>
                        </a:rPr>
                        <a:t>/h)</a:t>
                      </a:r>
                      <a:endParaRPr lang="en-US" sz="1400" dirty="0">
                        <a:solidFill>
                          <a:srgbClr val="000000"/>
                        </a:solidFill>
                        <a:effectLst/>
                        <a:latin typeface="Calibri"/>
                        <a:ea typeface="Batang"/>
                        <a:cs typeface="Calibri"/>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63">
                <a:tc>
                  <a:txBody>
                    <a:bodyPr/>
                    <a:lstStyle/>
                    <a:p>
                      <a:pPr marL="0" marR="0" algn="ctr">
                        <a:spcBef>
                          <a:spcPts val="0"/>
                        </a:spcBef>
                        <a:spcAft>
                          <a:spcPts val="0"/>
                        </a:spcAft>
                      </a:pPr>
                      <a:r>
                        <a:rPr lang="en-US" sz="1400" dirty="0">
                          <a:effectLst/>
                          <a:latin typeface="Calibri"/>
                          <a:cs typeface="Calibri"/>
                        </a:rPr>
                        <a:t>0</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265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275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200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210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137.5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100</a:t>
                      </a:r>
                      <a:endParaRPr lang="en-US" sz="1400" dirty="0">
                        <a:solidFill>
                          <a:srgbClr val="000000"/>
                        </a:solidFill>
                        <a:effectLst/>
                        <a:latin typeface="Calibri"/>
                        <a:ea typeface="Batang"/>
                        <a:cs typeface="Calibri"/>
                      </a:endParaRPr>
                    </a:p>
                  </a:txBody>
                  <a:tcPr marL="68580" marR="68580" marT="0" marB="0"/>
                </a:tc>
              </a:tr>
              <a:tr h="334963">
                <a:tc>
                  <a:txBody>
                    <a:bodyPr/>
                    <a:lstStyle/>
                    <a:p>
                      <a:pPr marL="0" marR="0" algn="ctr">
                        <a:spcBef>
                          <a:spcPts val="0"/>
                        </a:spcBef>
                        <a:spcAft>
                          <a:spcPts val="0"/>
                        </a:spcAft>
                      </a:pPr>
                      <a:r>
                        <a:rPr lang="en-US" sz="1400">
                          <a:effectLst/>
                          <a:latin typeface="Calibri"/>
                          <a:cs typeface="Calibri"/>
                        </a:rPr>
                        <a:t>0.5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150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140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125</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155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125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70</a:t>
                      </a:r>
                      <a:endParaRPr lang="en-US" sz="1400">
                        <a:solidFill>
                          <a:srgbClr val="000000"/>
                        </a:solidFill>
                        <a:effectLst/>
                        <a:latin typeface="Calibri"/>
                        <a:ea typeface="Batang"/>
                        <a:cs typeface="Calibri"/>
                      </a:endParaRPr>
                    </a:p>
                  </a:txBody>
                  <a:tcPr marL="68580" marR="68580" marT="0" marB="0"/>
                </a:tc>
              </a:tr>
              <a:tr h="334963">
                <a:tc>
                  <a:txBody>
                    <a:bodyPr/>
                    <a:lstStyle/>
                    <a:p>
                      <a:pPr marL="0" marR="0" algn="ctr">
                        <a:spcBef>
                          <a:spcPts val="0"/>
                        </a:spcBef>
                        <a:spcAft>
                          <a:spcPts val="0"/>
                        </a:spcAft>
                      </a:pPr>
                      <a:r>
                        <a:rPr lang="en-US" sz="1400">
                          <a:effectLst/>
                          <a:latin typeface="Calibri"/>
                          <a:cs typeface="Calibri"/>
                        </a:rPr>
                        <a:t>1</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50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50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75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90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69</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40</a:t>
                      </a:r>
                      <a:endParaRPr lang="en-US" sz="1400">
                        <a:solidFill>
                          <a:srgbClr val="000000"/>
                        </a:solidFill>
                        <a:effectLst/>
                        <a:latin typeface="Calibri"/>
                        <a:ea typeface="Batang"/>
                        <a:cs typeface="Calibri"/>
                      </a:endParaRPr>
                    </a:p>
                  </a:txBody>
                  <a:tcPr marL="68580" marR="68580" marT="0" marB="0"/>
                </a:tc>
              </a:tr>
              <a:tr h="334963">
                <a:tc>
                  <a:txBody>
                    <a:bodyPr/>
                    <a:lstStyle/>
                    <a:p>
                      <a:pPr marL="0" marR="0" algn="ctr">
                        <a:spcBef>
                          <a:spcPts val="0"/>
                        </a:spcBef>
                        <a:spcAft>
                          <a:spcPts val="0"/>
                        </a:spcAft>
                      </a:pPr>
                      <a:r>
                        <a:rPr lang="en-US" sz="1400">
                          <a:effectLst/>
                          <a:latin typeface="Calibri"/>
                          <a:cs typeface="Calibri"/>
                        </a:rPr>
                        <a:t>2</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18</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40</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45</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65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37</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40</a:t>
                      </a:r>
                      <a:endParaRPr lang="en-US" sz="1400">
                        <a:solidFill>
                          <a:srgbClr val="000000"/>
                        </a:solidFill>
                        <a:effectLst/>
                        <a:latin typeface="Calibri"/>
                        <a:ea typeface="Batang"/>
                        <a:cs typeface="Calibri"/>
                      </a:endParaRPr>
                    </a:p>
                  </a:txBody>
                  <a:tcPr marL="68580" marR="68580" marT="0" marB="0"/>
                </a:tc>
              </a:tr>
              <a:tr h="334963">
                <a:tc>
                  <a:txBody>
                    <a:bodyPr/>
                    <a:lstStyle/>
                    <a:p>
                      <a:pPr marL="0" marR="0" algn="ctr">
                        <a:spcBef>
                          <a:spcPts val="0"/>
                        </a:spcBef>
                        <a:spcAft>
                          <a:spcPts val="0"/>
                        </a:spcAft>
                      </a:pPr>
                      <a:r>
                        <a:rPr lang="en-US" sz="1400" dirty="0">
                          <a:effectLst/>
                          <a:latin typeface="Calibri"/>
                          <a:cs typeface="Calibri"/>
                        </a:rPr>
                        <a:t>3</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10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40</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45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65</a:t>
                      </a:r>
                      <a:endParaRPr lang="en-US" sz="140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37</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dirty="0">
                          <a:effectLst/>
                          <a:latin typeface="Calibri"/>
                          <a:cs typeface="Calibri"/>
                        </a:rPr>
                        <a:t>30</a:t>
                      </a:r>
                      <a:endParaRPr lang="en-US" sz="1400" dirty="0">
                        <a:solidFill>
                          <a:srgbClr val="000000"/>
                        </a:solidFill>
                        <a:effectLst/>
                        <a:latin typeface="Calibri"/>
                        <a:ea typeface="Batang"/>
                        <a:cs typeface="Calibri"/>
                      </a:endParaRPr>
                    </a:p>
                  </a:txBody>
                  <a:tcPr marL="68580" marR="68580" marT="0" marB="0"/>
                </a:tc>
              </a:tr>
              <a:tr h="334963">
                <a:tc>
                  <a:txBody>
                    <a:bodyPr/>
                    <a:lstStyle/>
                    <a:p>
                      <a:pPr marL="0" marR="0" algn="ctr">
                        <a:spcBef>
                          <a:spcPts val="0"/>
                        </a:spcBef>
                        <a:spcAft>
                          <a:spcPts val="0"/>
                        </a:spcAft>
                      </a:pPr>
                      <a:r>
                        <a:rPr lang="en-US" sz="1400" dirty="0">
                          <a:effectLst/>
                          <a:latin typeface="Calibri"/>
                          <a:cs typeface="Calibri"/>
                        </a:rPr>
                        <a:t>TOC  rejection ( %)</a:t>
                      </a:r>
                      <a:endParaRPr lang="en-US" sz="1400" dirty="0">
                        <a:solidFill>
                          <a:srgbClr val="000000"/>
                        </a:solidFill>
                        <a:effectLst/>
                        <a:latin typeface="Calibri"/>
                        <a:ea typeface="Batang"/>
                        <a:cs typeface="Calibri"/>
                      </a:endParaRPr>
                    </a:p>
                  </a:txBody>
                  <a:tcPr marL="68580" marR="68580" marT="0" marB="0"/>
                </a:tc>
                <a:tc>
                  <a:txBody>
                    <a:bodyPr/>
                    <a:lstStyle/>
                    <a:p>
                      <a:pPr marL="0" marR="0" algn="ctr">
                        <a:spcBef>
                          <a:spcPts val="0"/>
                        </a:spcBef>
                        <a:spcAft>
                          <a:spcPts val="0"/>
                        </a:spcAft>
                      </a:pPr>
                      <a:r>
                        <a:rPr lang="en-US" sz="1400">
                          <a:effectLst/>
                          <a:latin typeface="Calibri"/>
                          <a:cs typeface="Calibri"/>
                        </a:rPr>
                        <a:t>30.9</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32.6</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dirty="0">
                          <a:effectLst/>
                          <a:latin typeface="Calibri"/>
                          <a:cs typeface="Calibri"/>
                        </a:rPr>
                        <a:t>44.4</a:t>
                      </a:r>
                      <a:endParaRPr lang="en-US" sz="1400" dirty="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55.9</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a:effectLst/>
                          <a:latin typeface="Calibri"/>
                          <a:cs typeface="Calibri"/>
                        </a:rPr>
                        <a:t>18.6</a:t>
                      </a:r>
                      <a:endParaRPr lang="en-US" sz="1400">
                        <a:solidFill>
                          <a:srgbClr val="000000"/>
                        </a:solidFill>
                        <a:effectLst/>
                        <a:latin typeface="Calibri"/>
                        <a:ea typeface="Batang"/>
                        <a:cs typeface="Calibri"/>
                      </a:endParaRPr>
                    </a:p>
                  </a:txBody>
                  <a:tcPr marL="68580" marR="68580" marT="0" marB="0" anchor="ctr"/>
                </a:tc>
                <a:tc>
                  <a:txBody>
                    <a:bodyPr/>
                    <a:lstStyle/>
                    <a:p>
                      <a:pPr marL="0" marR="0" algn="ctr">
                        <a:spcBef>
                          <a:spcPts val="0"/>
                        </a:spcBef>
                        <a:spcAft>
                          <a:spcPts val="0"/>
                        </a:spcAft>
                      </a:pPr>
                      <a:r>
                        <a:rPr lang="en-US" sz="1400" dirty="0">
                          <a:effectLst/>
                          <a:latin typeface="Calibri"/>
                          <a:cs typeface="Calibri"/>
                        </a:rPr>
                        <a:t>3.6</a:t>
                      </a:r>
                      <a:endParaRPr lang="en-US" sz="1400" dirty="0">
                        <a:solidFill>
                          <a:srgbClr val="000000"/>
                        </a:solidFill>
                        <a:effectLst/>
                        <a:latin typeface="Calibri"/>
                        <a:ea typeface="Batang"/>
                        <a:cs typeface="Calibri"/>
                      </a:endParaRPr>
                    </a:p>
                  </a:txBody>
                  <a:tcPr marL="68580" marR="68580" marT="0" marB="0" anchor="ctr"/>
                </a:tc>
              </a:tr>
            </a:tbl>
          </a:graphicData>
        </a:graphic>
      </p:graphicFrame>
      <p:sp>
        <p:nvSpPr>
          <p:cNvPr id="327" name="Rectangle 3"/>
          <p:cNvSpPr>
            <a:spLocks noChangeArrowheads="1"/>
          </p:cNvSpPr>
          <p:nvPr/>
        </p:nvSpPr>
        <p:spPr bwMode="auto">
          <a:xfrm>
            <a:off x="12763500" y="29601855"/>
            <a:ext cx="7924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pPr>
            <a:r>
              <a:rPr lang="en-US" sz="1600" dirty="0">
                <a:latin typeface="Calibri"/>
                <a:cs typeface="Calibri"/>
              </a:rPr>
              <a:t>Membranes designated as  # 1 and  # 2 were all synthesized  by interfacial polymerization (for ~ 1 minute) using MPD and TMC, and cured at room temperature of 60</a:t>
            </a:r>
            <a:r>
              <a:rPr lang="en-US" sz="1600" baseline="30000" dirty="0">
                <a:latin typeface="Calibri"/>
                <a:cs typeface="Calibri"/>
              </a:rPr>
              <a:t>o</a:t>
            </a:r>
            <a:r>
              <a:rPr lang="en-US" sz="1600" dirty="0">
                <a:latin typeface="Calibri"/>
                <a:cs typeface="Calibri"/>
              </a:rPr>
              <a:t>C for 10 minutes, except for the presence of GO for membrane #2.    </a:t>
            </a:r>
          </a:p>
          <a:p>
            <a:pPr marL="285750" indent="-285750">
              <a:buFont typeface="Arial" charset="0"/>
              <a:buChar char="•"/>
            </a:pPr>
            <a:r>
              <a:rPr lang="en-US" sz="1600" dirty="0">
                <a:latin typeface="Calibri"/>
                <a:cs typeface="Calibri"/>
              </a:rPr>
              <a:t>Membrane #3 was synthesized by a similar procedure using MPD and TMC followed by CSA and TEA.  </a:t>
            </a:r>
          </a:p>
          <a:p>
            <a:pPr marL="285750" indent="-285750">
              <a:buFont typeface="Arial" charset="0"/>
              <a:buChar char="•"/>
            </a:pPr>
            <a:r>
              <a:rPr lang="en-US" sz="1600" dirty="0">
                <a:latin typeface="Calibri"/>
                <a:cs typeface="Calibri"/>
              </a:rPr>
              <a:t>Membranes # 1* and #2* were replicates of membranes #1 and #2, and were tested with 40 mg/L of powder activated carbon (PAC) added to the feed. </a:t>
            </a:r>
          </a:p>
          <a:p>
            <a:pPr marL="285750" indent="-285750">
              <a:buFont typeface="Arial" charset="0"/>
              <a:buChar char="•"/>
            </a:pPr>
            <a:r>
              <a:rPr lang="en-US" sz="1600" dirty="0">
                <a:latin typeface="Calibri"/>
                <a:cs typeface="Calibri"/>
              </a:rPr>
              <a:t>The purpose of these tests was to assess the performances of the membranes (#1 and #2) in the presence of powder activated carbon (PAC) regarding permeate flux and TOC rejection.  </a:t>
            </a:r>
          </a:p>
        </p:txBody>
      </p:sp>
      <p:sp>
        <p:nvSpPr>
          <p:cNvPr id="328" name="Rectangle 5"/>
          <p:cNvSpPr>
            <a:spLocks noChangeArrowheads="1"/>
          </p:cNvSpPr>
          <p:nvPr/>
        </p:nvSpPr>
        <p:spPr bwMode="auto">
          <a:xfrm>
            <a:off x="13106400" y="2895600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aseline="30000" dirty="0"/>
              <a:t>+</a:t>
            </a:r>
            <a:r>
              <a:rPr lang="en-US" sz="1200" dirty="0"/>
              <a:t>Membrane is infused with </a:t>
            </a:r>
            <a:r>
              <a:rPr lang="en-US" sz="1200" dirty="0" err="1"/>
              <a:t>graphene</a:t>
            </a:r>
            <a:r>
              <a:rPr lang="en-US" sz="1200" dirty="0"/>
              <a:t> oxide (GO)  </a:t>
            </a:r>
          </a:p>
          <a:p>
            <a:r>
              <a:rPr lang="en-US" sz="1200" dirty="0"/>
              <a:t>*Powder activated carbon (PAC)  was used in the feed at 40 mg/L</a:t>
            </a:r>
          </a:p>
        </p:txBody>
      </p:sp>
      <p:sp>
        <p:nvSpPr>
          <p:cNvPr id="329" name="Rectangle 1"/>
          <p:cNvSpPr>
            <a:spLocks noChangeArrowheads="1"/>
          </p:cNvSpPr>
          <p:nvPr/>
        </p:nvSpPr>
        <p:spPr bwMode="auto">
          <a:xfrm>
            <a:off x="12877800" y="25603200"/>
            <a:ext cx="7010400" cy="58477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600" dirty="0">
                <a:latin typeface="Calibri"/>
                <a:cs typeface="Calibri"/>
              </a:rPr>
              <a:t>Table 1.  Comparison of performances of different membranes  with reference to </a:t>
            </a:r>
          </a:p>
          <a:p>
            <a:r>
              <a:rPr lang="en-US" sz="1600" dirty="0" smtClean="0">
                <a:latin typeface="Calibri"/>
                <a:cs typeface="Calibri"/>
              </a:rPr>
              <a:t>permeate </a:t>
            </a:r>
            <a:r>
              <a:rPr lang="en-US" sz="1600" dirty="0">
                <a:latin typeface="Calibri"/>
                <a:cs typeface="Calibri"/>
              </a:rPr>
              <a:t>fluxes and TOC rejection</a:t>
            </a:r>
          </a:p>
        </p:txBody>
      </p:sp>
      <p:sp>
        <p:nvSpPr>
          <p:cNvPr id="332" name="Rectangle 111"/>
          <p:cNvSpPr>
            <a:spLocks noChangeArrowheads="1"/>
          </p:cNvSpPr>
          <p:nvPr/>
        </p:nvSpPr>
        <p:spPr bwMode="auto">
          <a:xfrm>
            <a:off x="13563600" y="23622001"/>
            <a:ext cx="6248400" cy="338554"/>
          </a:xfrm>
          <a:prstGeom prst="rect">
            <a:avLst/>
          </a:prstGeom>
          <a:solidFill>
            <a:srgbClr val="07E4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600" dirty="0" smtClean="0">
                <a:latin typeface="Calibri"/>
                <a:ea typeface="PMingLiU" charset="0"/>
                <a:cs typeface="Calibri"/>
              </a:rPr>
              <a:t>Figure 1. Overall research plan for membrane performance optimization</a:t>
            </a:r>
            <a:endParaRPr lang="en-US" sz="1600" dirty="0">
              <a:latin typeface="Calibri"/>
              <a:ea typeface="PMingLiU" charset="0"/>
              <a:cs typeface="Calibri"/>
            </a:endParaRPr>
          </a:p>
        </p:txBody>
      </p:sp>
      <p:sp>
        <p:nvSpPr>
          <p:cNvPr id="333" name="Rectangle 111"/>
          <p:cNvSpPr>
            <a:spLocks noChangeArrowheads="1"/>
          </p:cNvSpPr>
          <p:nvPr/>
        </p:nvSpPr>
        <p:spPr bwMode="auto">
          <a:xfrm>
            <a:off x="22936200" y="22707600"/>
            <a:ext cx="7239000"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600" dirty="0" smtClean="0">
                <a:latin typeface="Calibri"/>
                <a:cs typeface="Calibri"/>
              </a:rPr>
              <a:t>Figure 2. Schematic of the plate-and-frame test cell for membrane filtration tests</a:t>
            </a:r>
            <a:endParaRPr lang="en-US" sz="1600" dirty="0">
              <a:latin typeface="Calibri"/>
              <a:ea typeface="PMingLiU" charset="0"/>
              <a:cs typeface="Calibri"/>
            </a:endParaRPr>
          </a:p>
        </p:txBody>
      </p:sp>
      <p:sp>
        <p:nvSpPr>
          <p:cNvPr id="335" name="TextBox 334"/>
          <p:cNvSpPr txBox="1"/>
          <p:nvPr/>
        </p:nvSpPr>
        <p:spPr>
          <a:xfrm>
            <a:off x="12268200" y="24111363"/>
            <a:ext cx="14173200" cy="1415637"/>
          </a:xfrm>
          <a:prstGeom prst="rect">
            <a:avLst/>
          </a:prstGeom>
          <a:noFill/>
        </p:spPr>
        <p:txBody>
          <a:bodyPr wrap="square" lIns="91325" tIns="45653" rIns="91325" bIns="45653" rtlCol="0">
            <a:spAutoFit/>
          </a:bodyPr>
          <a:lstStyle/>
          <a:p>
            <a:endParaRPr lang="en-US" sz="4300" dirty="0"/>
          </a:p>
          <a:p>
            <a:r>
              <a:rPr lang="en-US" sz="4300" dirty="0" smtClean="0">
                <a:latin typeface="Arial"/>
                <a:cs typeface="Arial"/>
              </a:rPr>
              <a:t>Results</a:t>
            </a:r>
            <a:endParaRPr lang="en-US" sz="4300" dirty="0">
              <a:latin typeface="Arial"/>
              <a:cs typeface="Arial"/>
            </a:endParaRPr>
          </a:p>
        </p:txBody>
      </p:sp>
      <p:grpSp>
        <p:nvGrpSpPr>
          <p:cNvPr id="65" name="Group 64"/>
          <p:cNvGrpSpPr/>
          <p:nvPr/>
        </p:nvGrpSpPr>
        <p:grpSpPr>
          <a:xfrm>
            <a:off x="304802" y="25527000"/>
            <a:ext cx="19354798" cy="7010400"/>
            <a:chOff x="381000" y="25450800"/>
            <a:chExt cx="19354798" cy="7010400"/>
          </a:xfrm>
        </p:grpSpPr>
        <p:sp>
          <p:nvSpPr>
            <p:cNvPr id="189" name="Rectangle 188"/>
            <p:cNvSpPr/>
            <p:nvPr/>
          </p:nvSpPr>
          <p:spPr>
            <a:xfrm>
              <a:off x="381000" y="25527000"/>
              <a:ext cx="11429998" cy="69342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pic>
          <p:nvPicPr>
            <p:cNvPr id="337" name="Picture 336" descr="G:\DCIM\100_FUJI\DSCF0196.JPG"/>
            <p:cNvPicPr/>
            <p:nvPr/>
          </p:nvPicPr>
          <p:blipFill rotWithShape="1">
            <a:blip r:embed="rId16" cstate="print"/>
            <a:srcRect t="1" b="-8712"/>
            <a:stretch/>
          </p:blipFill>
          <p:spPr bwMode="auto">
            <a:xfrm>
              <a:off x="6857998" y="29004423"/>
              <a:ext cx="4495800" cy="3436619"/>
            </a:xfrm>
            <a:prstGeom prst="rect">
              <a:avLst/>
            </a:prstGeom>
            <a:noFill/>
            <a:ln w="9525">
              <a:noFill/>
              <a:miter lim="800000"/>
              <a:headEnd/>
              <a:tailEnd/>
            </a:ln>
          </p:spPr>
        </p:pic>
        <p:pic>
          <p:nvPicPr>
            <p:cNvPr id="215" name="Picture 214" descr="C:\Users\Owner\Downloads\photo.JPG"/>
            <p:cNvPicPr/>
            <p:nvPr/>
          </p:nvPicPr>
          <p:blipFill>
            <a:blip r:embed="rId17" cstate="print"/>
            <a:srcRect/>
            <a:stretch>
              <a:fillRect/>
            </a:stretch>
          </p:blipFill>
          <p:spPr bwMode="auto">
            <a:xfrm>
              <a:off x="838198" y="25908000"/>
              <a:ext cx="4495800" cy="3124200"/>
            </a:xfrm>
            <a:prstGeom prst="rect">
              <a:avLst/>
            </a:prstGeom>
            <a:noFill/>
            <a:ln w="9525">
              <a:noFill/>
              <a:miter lim="800000"/>
              <a:headEnd/>
              <a:tailEnd/>
            </a:ln>
          </p:spPr>
        </p:pic>
        <p:pic>
          <p:nvPicPr>
            <p:cNvPr id="216" name="Picture 215" descr="G:\DCIM\100_FUJI\DSCF0179.JPG"/>
            <p:cNvPicPr/>
            <p:nvPr/>
          </p:nvPicPr>
          <p:blipFill rotWithShape="1">
            <a:blip r:embed="rId18" cstate="print"/>
            <a:srcRect l="27533"/>
            <a:stretch/>
          </p:blipFill>
          <p:spPr bwMode="auto">
            <a:xfrm>
              <a:off x="884186" y="29032200"/>
              <a:ext cx="2981853" cy="3124200"/>
            </a:xfrm>
            <a:prstGeom prst="rect">
              <a:avLst/>
            </a:prstGeom>
            <a:noFill/>
            <a:ln w="9525">
              <a:noFill/>
              <a:miter lim="800000"/>
              <a:headEnd/>
              <a:tailEnd/>
            </a:ln>
          </p:spPr>
        </p:pic>
        <p:sp>
          <p:nvSpPr>
            <p:cNvPr id="338" name="TextBox 337"/>
            <p:cNvSpPr txBox="1"/>
            <p:nvPr/>
          </p:nvSpPr>
          <p:spPr>
            <a:xfrm>
              <a:off x="5562598" y="25450800"/>
              <a:ext cx="14173200" cy="2077356"/>
            </a:xfrm>
            <a:prstGeom prst="rect">
              <a:avLst/>
            </a:prstGeom>
            <a:noFill/>
          </p:spPr>
          <p:txBody>
            <a:bodyPr wrap="square" lIns="91325" tIns="45653" rIns="91325" bIns="45653" rtlCol="0">
              <a:spAutoFit/>
            </a:bodyPr>
            <a:lstStyle/>
            <a:p>
              <a:endParaRPr lang="en-US" sz="4300" dirty="0"/>
            </a:p>
            <a:p>
              <a:r>
                <a:rPr lang="en-US" sz="4300" dirty="0" smtClean="0">
                  <a:latin typeface="Arial"/>
                  <a:cs typeface="Arial"/>
                </a:rPr>
                <a:t>Researchers in the </a:t>
              </a:r>
            </a:p>
            <a:p>
              <a:r>
                <a:rPr lang="en-US" sz="4300" dirty="0" smtClean="0">
                  <a:latin typeface="Arial"/>
                  <a:cs typeface="Arial"/>
                </a:rPr>
                <a:t>Laboratory</a:t>
              </a:r>
              <a:endParaRPr lang="en-US" sz="4300" dirty="0">
                <a:latin typeface="Arial"/>
                <a:cs typeface="Arial"/>
              </a:endParaRPr>
            </a:p>
          </p:txBody>
        </p:sp>
      </p:grpSp>
      <p:pic>
        <p:nvPicPr>
          <p:cNvPr id="84" name="Picture 83" descr="G:\DCIM\100_FUJI\DSCF0176.JPG"/>
          <p:cNvPicPr/>
          <p:nvPr/>
        </p:nvPicPr>
        <p:blipFill>
          <a:blip r:embed="rId19" cstate="print"/>
          <a:srcRect/>
          <a:stretch>
            <a:fillRect/>
          </a:stretch>
        </p:blipFill>
        <p:spPr bwMode="auto">
          <a:xfrm>
            <a:off x="3733800" y="28117800"/>
            <a:ext cx="4114800" cy="3124200"/>
          </a:xfrm>
          <a:prstGeom prst="rect">
            <a:avLst/>
          </a:prstGeom>
          <a:noFill/>
          <a:ln w="9525">
            <a:noFill/>
            <a:miter lim="800000"/>
            <a:headEnd/>
            <a:tailEnd/>
          </a:ln>
        </p:spPr>
      </p:pic>
      <p:sp>
        <p:nvSpPr>
          <p:cNvPr id="85" name="Rectangle 84"/>
          <p:cNvSpPr/>
          <p:nvPr/>
        </p:nvSpPr>
        <p:spPr>
          <a:xfrm>
            <a:off x="32156400" y="29108400"/>
            <a:ext cx="11277600" cy="3352800"/>
          </a:xfrm>
          <a:prstGeom prst="rect">
            <a:avLst/>
          </a:prstGeom>
          <a:ln/>
        </p:spPr>
        <p:style>
          <a:lnRef idx="2">
            <a:schemeClr val="accent1"/>
          </a:lnRef>
          <a:fillRef idx="1">
            <a:schemeClr val="lt1"/>
          </a:fillRef>
          <a:effectRef idx="0">
            <a:schemeClr val="accent1"/>
          </a:effectRef>
          <a:fontRef idx="minor">
            <a:schemeClr val="dk1"/>
          </a:fontRef>
        </p:style>
        <p:txBody>
          <a:bodyPr lIns="91339" tIns="45662" rIns="91339" bIns="45662" rtlCol="0" anchor="ctr"/>
          <a:lstStyle/>
          <a:p>
            <a:pPr algn="ctr"/>
            <a:endParaRPr lang="en-US" dirty="0"/>
          </a:p>
        </p:txBody>
      </p:sp>
      <p:sp>
        <p:nvSpPr>
          <p:cNvPr id="86" name="TextBox 85"/>
          <p:cNvSpPr txBox="1"/>
          <p:nvPr/>
        </p:nvSpPr>
        <p:spPr>
          <a:xfrm>
            <a:off x="32308800" y="29318923"/>
            <a:ext cx="11053915" cy="3447077"/>
          </a:xfrm>
          <a:prstGeom prst="rect">
            <a:avLst/>
          </a:prstGeom>
          <a:noFill/>
        </p:spPr>
        <p:txBody>
          <a:bodyPr wrap="square" lIns="91426" tIns="45710" rIns="91426" bIns="45710" rtlCol="0">
            <a:spAutoFit/>
          </a:bodyPr>
          <a:lstStyle/>
          <a:p>
            <a:r>
              <a:rPr lang="en-US" sz="4300" dirty="0" smtClean="0">
                <a:latin typeface="Arial"/>
                <a:cs typeface="Arial"/>
              </a:rPr>
              <a:t>Acknowledgment</a:t>
            </a:r>
          </a:p>
          <a:p>
            <a:endParaRPr lang="en-US" sz="2900" dirty="0">
              <a:latin typeface="Arial"/>
              <a:cs typeface="Arial"/>
            </a:endParaRPr>
          </a:p>
          <a:p>
            <a:pPr>
              <a:defRPr/>
            </a:pPr>
            <a:r>
              <a:rPr lang="en-US" sz="2800" dirty="0">
                <a:latin typeface="Calibri"/>
                <a:cs typeface="Calibri"/>
              </a:rPr>
              <a:t>We would like to thank the Provost Undergraduate Research Associates Program at the University of Southern California for providing the majority of funding for this project.</a:t>
            </a:r>
          </a:p>
          <a:p>
            <a:endParaRPr lang="en-US" sz="2800" dirty="0"/>
          </a:p>
          <a:p>
            <a:pPr marL="342523" indent="-342523">
              <a:buFont typeface="Arial" pitchFamily="34" charset="0"/>
              <a:buChar char="•"/>
            </a:pPr>
            <a:endParaRPr lang="en-US" sz="3400" dirty="0">
              <a:latin typeface="Arial"/>
              <a:cs typeface="Arial"/>
            </a:endParaRPr>
          </a:p>
        </p:txBody>
      </p:sp>
    </p:spTree>
    <p:extLst>
      <p:ext uri="{BB962C8B-B14F-4D97-AF65-F5344CB8AC3E}">
        <p14:creationId xmlns:p14="http://schemas.microsoft.com/office/powerpoint/2010/main" val="345392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Slipstream.thmx</Template>
  <TotalTime>2136</TotalTime>
  <Words>1454</Words>
  <Application>Microsoft Office PowerPoint</Application>
  <PresentationFormat>Custom</PresentationFormat>
  <Paragraphs>180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Slipstream</vt:lpstr>
      <vt:lpstr>MSDraw.Drawing.8.2</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Grasso</dc:creator>
  <cp:lastModifiedBy>Dr. Pirbazari</cp:lastModifiedBy>
  <cp:revision>136</cp:revision>
  <dcterms:created xsi:type="dcterms:W3CDTF">2013-04-16T17:33:51Z</dcterms:created>
  <dcterms:modified xsi:type="dcterms:W3CDTF">2014-06-07T01:40:03Z</dcterms:modified>
</cp:coreProperties>
</file>