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378" r:id="rId3"/>
    <p:sldId id="273" r:id="rId4"/>
    <p:sldId id="267" r:id="rId5"/>
    <p:sldId id="268" r:id="rId6"/>
    <p:sldId id="266" r:id="rId7"/>
    <p:sldId id="258" r:id="rId8"/>
    <p:sldId id="275" r:id="rId9"/>
    <p:sldId id="280" r:id="rId10"/>
    <p:sldId id="379" r:id="rId11"/>
    <p:sldId id="282" r:id="rId12"/>
    <p:sldId id="283" r:id="rId13"/>
    <p:sldId id="285" r:id="rId14"/>
    <p:sldId id="286" r:id="rId15"/>
    <p:sldId id="287" r:id="rId16"/>
    <p:sldId id="288" r:id="rId17"/>
    <p:sldId id="389" r:id="rId18"/>
    <p:sldId id="289" r:id="rId19"/>
    <p:sldId id="380" r:id="rId20"/>
    <p:sldId id="291" r:id="rId21"/>
    <p:sldId id="290" r:id="rId22"/>
    <p:sldId id="381" r:id="rId23"/>
    <p:sldId id="292" r:id="rId24"/>
    <p:sldId id="293" r:id="rId25"/>
    <p:sldId id="294" r:id="rId26"/>
    <p:sldId id="384" r:id="rId27"/>
    <p:sldId id="382" r:id="rId28"/>
    <p:sldId id="383" r:id="rId29"/>
    <p:sldId id="387" r:id="rId30"/>
    <p:sldId id="385" r:id="rId31"/>
    <p:sldId id="297" r:id="rId32"/>
    <p:sldId id="299" r:id="rId33"/>
    <p:sldId id="300" r:id="rId34"/>
    <p:sldId id="302" r:id="rId35"/>
    <p:sldId id="307" r:id="rId36"/>
    <p:sldId id="313" r:id="rId37"/>
    <p:sldId id="314" r:id="rId38"/>
    <p:sldId id="315" r:id="rId39"/>
    <p:sldId id="317" r:id="rId40"/>
    <p:sldId id="318" r:id="rId41"/>
    <p:sldId id="319" r:id="rId42"/>
    <p:sldId id="309" r:id="rId43"/>
    <p:sldId id="325" r:id="rId44"/>
    <p:sldId id="320" r:id="rId45"/>
    <p:sldId id="321" r:id="rId46"/>
    <p:sldId id="322" r:id="rId47"/>
    <p:sldId id="311" r:id="rId48"/>
    <p:sldId id="388" r:id="rId49"/>
    <p:sldId id="316" r:id="rId50"/>
    <p:sldId id="312" r:id="rId51"/>
    <p:sldId id="324" r:id="rId52"/>
    <p:sldId id="326" r:id="rId53"/>
    <p:sldId id="329" r:id="rId54"/>
    <p:sldId id="331" r:id="rId55"/>
    <p:sldId id="330" r:id="rId56"/>
    <p:sldId id="332" r:id="rId57"/>
    <p:sldId id="333" r:id="rId58"/>
    <p:sldId id="334" r:id="rId59"/>
    <p:sldId id="337" r:id="rId60"/>
    <p:sldId id="336" r:id="rId61"/>
    <p:sldId id="338" r:id="rId62"/>
    <p:sldId id="339" r:id="rId63"/>
    <p:sldId id="340" r:id="rId64"/>
    <p:sldId id="342" r:id="rId65"/>
    <p:sldId id="341" r:id="rId66"/>
    <p:sldId id="343" r:id="rId67"/>
    <p:sldId id="345" r:id="rId68"/>
    <p:sldId id="348" r:id="rId69"/>
    <p:sldId id="346" r:id="rId70"/>
    <p:sldId id="349" r:id="rId71"/>
    <p:sldId id="350" r:id="rId72"/>
    <p:sldId id="351" r:id="rId73"/>
    <p:sldId id="354" r:id="rId74"/>
    <p:sldId id="355" r:id="rId75"/>
    <p:sldId id="357" r:id="rId76"/>
    <p:sldId id="358" r:id="rId77"/>
    <p:sldId id="359" r:id="rId78"/>
    <p:sldId id="361" r:id="rId79"/>
    <p:sldId id="362" r:id="rId80"/>
    <p:sldId id="363" r:id="rId81"/>
    <p:sldId id="364" r:id="rId82"/>
    <p:sldId id="365" r:id="rId83"/>
    <p:sldId id="367" r:id="rId84"/>
    <p:sldId id="369" r:id="rId85"/>
    <p:sldId id="371" r:id="rId86"/>
    <p:sldId id="304" r:id="rId87"/>
    <p:sldId id="372" r:id="rId88"/>
    <p:sldId id="374" r:id="rId89"/>
    <p:sldId id="375" r:id="rId90"/>
    <p:sldId id="303" r:id="rId91"/>
    <p:sldId id="390" r:id="rId92"/>
    <p:sldId id="391" r:id="rId93"/>
    <p:sldId id="392" r:id="rId94"/>
    <p:sldId id="393" r:id="rId95"/>
    <p:sldId id="394" r:id="rId9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9" autoAdjust="0"/>
    <p:restoredTop sz="86456" autoAdjust="0"/>
  </p:normalViewPr>
  <p:slideViewPr>
    <p:cSldViewPr>
      <p:cViewPr varScale="1">
        <p:scale>
          <a:sx n="85" d="100"/>
          <a:sy n="85" d="100"/>
        </p:scale>
        <p:origin x="-1291" y="-77"/>
      </p:cViewPr>
      <p:guideLst>
        <p:guide orient="horz" pos="2160"/>
        <p:guide pos="2880"/>
      </p:guideLst>
    </p:cSldViewPr>
  </p:slideViewPr>
  <p:outlineViewPr>
    <p:cViewPr>
      <p:scale>
        <a:sx n="33" d="100"/>
        <a:sy n="33" d="100"/>
      </p:scale>
      <p:origin x="21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016B45B5-F7E3-4609-95F6-4B583EE2D90D}" type="datetimeFigureOut">
              <a:rPr lang="zh-CN" altLang="en-US" smtClean="0"/>
              <a:pPr/>
              <a:t>2015/5/13</a:t>
            </a:fld>
            <a:endParaRPr lang="zh-CN" altLang="en-US"/>
          </a:p>
        </p:txBody>
      </p:sp>
      <p:sp>
        <p:nvSpPr>
          <p:cNvPr id="4" name="幻灯片图像占位符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1906C608-4F88-4922-95FE-C1C03590985F}" type="slidenum">
              <a:rPr lang="zh-CN" altLang="en-US" smtClean="0"/>
              <a:pPr/>
              <a:t>‹#›</a:t>
            </a:fld>
            <a:endParaRPr lang="zh-CN" altLang="en-US"/>
          </a:p>
        </p:txBody>
      </p:sp>
    </p:spTree>
    <p:extLst>
      <p:ext uri="{BB962C8B-B14F-4D97-AF65-F5344CB8AC3E}">
        <p14:creationId xmlns:p14="http://schemas.microsoft.com/office/powerpoint/2010/main" val="1178213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06C608-4F88-4922-95FE-C1C03590985F}" type="slidenum">
              <a:rPr lang="zh-CN" altLang="en-US" smtClean="0"/>
              <a:pPr/>
              <a:t>72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2F11D-D2CE-41C9-AE17-C3832B4E7BA3}" type="datetimeFigureOut">
              <a:rPr lang="en-US" smtClean="0"/>
              <a:pPr/>
              <a:t>5/13/2015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DEDF9F-E623-4815-BCF4-CDA1CAD445F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2F11D-D2CE-41C9-AE17-C3832B4E7BA3}" type="datetimeFigureOut">
              <a:rPr lang="en-US" smtClean="0"/>
              <a:pPr/>
              <a:t>5/13/2015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EDF9F-E623-4815-BCF4-CDA1CAD445F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cirs.ubc.ca/building/building-manual/rainwater-syste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http://www.waterforlife.nsw.gov.au/recycling/greywater" TargetMode="Externa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epa.gov/WaterSense/about_us/watersense_label.html"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en.wikipedia.org/wiki/Roof_garden"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en.wikipedia.org/wiki/Roof_garden"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1470025"/>
          </a:xfrm>
        </p:spPr>
        <p:txBody>
          <a:bodyPr>
            <a:normAutofit fontScale="90000"/>
          </a:bodyPr>
          <a:lstStyle/>
          <a:p>
            <a:r>
              <a:rPr lang="en-US" b="1" dirty="0"/>
              <a:t>Water Sustainability </a:t>
            </a:r>
            <a:r>
              <a:rPr lang="en-US" b="1" dirty="0" smtClean="0"/>
              <a:t>in </a:t>
            </a:r>
            <a:r>
              <a:rPr lang="en-US" b="1" dirty="0"/>
              <a:t>Commercial </a:t>
            </a:r>
            <a:r>
              <a:rPr lang="en-US" b="1" dirty="0" smtClean="0"/>
              <a:t/>
            </a:r>
            <a:br>
              <a:rPr lang="en-US" b="1" dirty="0" smtClean="0"/>
            </a:br>
            <a:r>
              <a:rPr lang="en-US" b="1" dirty="0" smtClean="0"/>
              <a:t/>
            </a:r>
            <a:br>
              <a:rPr lang="en-US" b="1" dirty="0" smtClean="0"/>
            </a:br>
            <a:r>
              <a:rPr lang="en-US" b="1" dirty="0" smtClean="0"/>
              <a:t>and </a:t>
            </a:r>
            <a:r>
              <a:rPr lang="en-US" b="1" dirty="0"/>
              <a:t>Residential Buildings</a:t>
            </a:r>
            <a:br>
              <a:rPr lang="en-US" b="1" dirty="0"/>
            </a:br>
            <a:endParaRPr lang="en-US" b="1" dirty="0"/>
          </a:p>
        </p:txBody>
      </p:sp>
      <p:sp>
        <p:nvSpPr>
          <p:cNvPr id="3" name="Subtitle 2"/>
          <p:cNvSpPr>
            <a:spLocks noGrp="1"/>
          </p:cNvSpPr>
          <p:nvPr>
            <p:ph type="subTitle" idx="1"/>
          </p:nvPr>
        </p:nvSpPr>
        <p:spPr>
          <a:xfrm>
            <a:off x="1371600" y="4419600"/>
            <a:ext cx="6400800" cy="1752600"/>
          </a:xfrm>
        </p:spPr>
        <p:txBody>
          <a:bodyPr>
            <a:normAutofit fontScale="77500" lnSpcReduction="20000"/>
          </a:bodyPr>
          <a:lstStyle/>
          <a:p>
            <a:r>
              <a:rPr lang="en-US" b="1" dirty="0" smtClean="0">
                <a:solidFill>
                  <a:srgbClr val="FF0000"/>
                </a:solidFill>
              </a:rPr>
              <a:t>Prepared by:  </a:t>
            </a:r>
            <a:r>
              <a:rPr lang="en-US" b="1" dirty="0" err="1" smtClean="0">
                <a:solidFill>
                  <a:srgbClr val="FF0000"/>
                </a:solidFill>
              </a:rPr>
              <a:t>Yusi</a:t>
            </a:r>
            <a:r>
              <a:rPr lang="en-US" b="1" dirty="0" smtClean="0">
                <a:solidFill>
                  <a:srgbClr val="FF0000"/>
                </a:solidFill>
              </a:rPr>
              <a:t> Jin, Graduate Student</a:t>
            </a:r>
          </a:p>
          <a:p>
            <a:r>
              <a:rPr lang="en-US" sz="2600" b="1" dirty="0" smtClean="0">
                <a:solidFill>
                  <a:srgbClr val="C00000"/>
                </a:solidFill>
              </a:rPr>
              <a:t>Supervising Professor :  Dr.  Massoud Pirbazari</a:t>
            </a:r>
          </a:p>
          <a:p>
            <a:r>
              <a:rPr lang="en-US" sz="2300" b="1" dirty="0" smtClean="0">
                <a:solidFill>
                  <a:schemeClr val="bg1"/>
                </a:solidFill>
              </a:rPr>
              <a:t>Sonny </a:t>
            </a:r>
            <a:r>
              <a:rPr lang="en-US" sz="2300" b="1" dirty="0" err="1" smtClean="0">
                <a:solidFill>
                  <a:schemeClr val="bg1"/>
                </a:solidFill>
              </a:rPr>
              <a:t>Astani</a:t>
            </a:r>
            <a:r>
              <a:rPr lang="en-US" sz="2300" b="1" dirty="0" smtClean="0">
                <a:solidFill>
                  <a:schemeClr val="bg1"/>
                </a:solidFill>
              </a:rPr>
              <a:t> Department of Civil and Environmental Engineering</a:t>
            </a:r>
          </a:p>
          <a:p>
            <a:r>
              <a:rPr lang="en-US" sz="2300" b="1" dirty="0" smtClean="0">
                <a:solidFill>
                  <a:schemeClr val="bg1"/>
                </a:solidFill>
              </a:rPr>
              <a:t>Viterbi School of Engineering</a:t>
            </a:r>
          </a:p>
          <a:p>
            <a:r>
              <a:rPr lang="en-US" sz="2300" b="1" dirty="0" smtClean="0">
                <a:solidFill>
                  <a:schemeClr val="bg1"/>
                </a:solidFill>
              </a:rPr>
              <a:t>  University of Southern California           </a:t>
            </a:r>
          </a:p>
          <a:p>
            <a:r>
              <a:rPr lang="en-US" sz="1800" b="1" dirty="0" smtClean="0">
                <a:solidFill>
                  <a:schemeClr val="bg1"/>
                </a:solidFill>
              </a:rPr>
              <a:t>      December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33400"/>
            <a:ext cx="8229600" cy="1143000"/>
          </a:xfrm>
        </p:spPr>
        <p:txBody>
          <a:bodyPr>
            <a:noAutofit/>
          </a:bodyPr>
          <a:lstStyle/>
          <a:p>
            <a:r>
              <a:rPr lang="en-US" altLang="zh-CN" sz="3600" dirty="0" smtClean="0"/>
              <a:t>Potential Uses for Rainwater</a:t>
            </a:r>
            <a:endParaRPr lang="zh-CN" altLang="en-US" sz="3600" dirty="0"/>
          </a:p>
        </p:txBody>
      </p:sp>
      <p:sp>
        <p:nvSpPr>
          <p:cNvPr id="3" name="内容占位符 2"/>
          <p:cNvSpPr>
            <a:spLocks noGrp="1"/>
          </p:cNvSpPr>
          <p:nvPr>
            <p:ph idx="1"/>
          </p:nvPr>
        </p:nvSpPr>
        <p:spPr>
          <a:xfrm>
            <a:off x="914400" y="1752600"/>
            <a:ext cx="7391400" cy="4525963"/>
          </a:xfrm>
        </p:spPr>
        <p:txBody>
          <a:bodyPr>
            <a:normAutofit/>
          </a:bodyPr>
          <a:lstStyle/>
          <a:p>
            <a:r>
              <a:rPr lang="en-US" altLang="zh-CN" sz="2000" b="1" dirty="0" smtClean="0"/>
              <a:t>Non-potable uses</a:t>
            </a:r>
          </a:p>
          <a:p>
            <a:pPr>
              <a:buNone/>
            </a:pPr>
            <a:r>
              <a:rPr lang="en-US" altLang="zh-CN" sz="2000" dirty="0" smtClean="0"/>
              <a:t>    Harvested rainwater is always for outdoor uses and toilet flushing which have lower requirements in water quality(shown in the next slide).</a:t>
            </a:r>
          </a:p>
          <a:p>
            <a:r>
              <a:rPr lang="en-US" altLang="zh-CN" sz="2000" b="1" dirty="0" smtClean="0"/>
              <a:t>Potable uses</a:t>
            </a:r>
          </a:p>
          <a:p>
            <a:pPr>
              <a:buNone/>
            </a:pPr>
            <a:r>
              <a:rPr lang="en-US" altLang="zh-CN" sz="2000" dirty="0" smtClean="0"/>
              <a:t>     Harvested rainwater is also used in many parts of the world as a potable water source. With rainwater harvesting, the savings in potable water could amount up to 50% of the total household consumption (shown in the next slide).</a:t>
            </a:r>
            <a:br>
              <a:rPr lang="en-US" altLang="zh-CN" sz="2000" dirty="0" smtClean="0"/>
            </a:br>
            <a:endParaRPr lang="zh-CN" altLang="en-US" sz="2000" dirty="0" smtClean="0"/>
          </a:p>
          <a:p>
            <a:pPr>
              <a:buNone/>
            </a:pPr>
            <a:endParaRPr lang="en-US" altLang="zh-CN" sz="20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6" name="圆角矩形 5"/>
          <p:cNvSpPr/>
          <p:nvPr/>
        </p:nvSpPr>
        <p:spPr>
          <a:xfrm>
            <a:off x="1295400" y="152400"/>
            <a:ext cx="6248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t>Potential Uses for Rainwater</a:t>
            </a:r>
          </a:p>
        </p:txBody>
      </p:sp>
      <p:sp>
        <p:nvSpPr>
          <p:cNvPr id="11" name="矩形 10"/>
          <p:cNvSpPr/>
          <p:nvPr/>
        </p:nvSpPr>
        <p:spPr>
          <a:xfrm>
            <a:off x="1981200" y="2209800"/>
            <a:ext cx="2133600" cy="762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Toilet Flushing</a:t>
            </a:r>
            <a:endParaRPr lang="zh-CN" altLang="en-US" dirty="0" smtClean="0">
              <a:solidFill>
                <a:schemeClr val="tx1"/>
              </a:solidFill>
            </a:endParaRPr>
          </a:p>
        </p:txBody>
      </p:sp>
      <p:sp>
        <p:nvSpPr>
          <p:cNvPr id="12" name="矩形 11"/>
          <p:cNvSpPr/>
          <p:nvPr/>
        </p:nvSpPr>
        <p:spPr>
          <a:xfrm>
            <a:off x="2667000" y="5334000"/>
            <a:ext cx="2209800" cy="8382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Cleaning and Laundry Washing</a:t>
            </a:r>
            <a:endParaRPr lang="zh-CN" altLang="en-US" dirty="0" smtClean="0">
              <a:solidFill>
                <a:schemeClr val="tx1"/>
              </a:solidFill>
            </a:endParaRPr>
          </a:p>
        </p:txBody>
      </p:sp>
      <p:sp>
        <p:nvSpPr>
          <p:cNvPr id="13" name="矩形 12"/>
          <p:cNvSpPr/>
          <p:nvPr/>
        </p:nvSpPr>
        <p:spPr>
          <a:xfrm>
            <a:off x="7162800" y="3733800"/>
            <a:ext cx="1371600" cy="5334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Irrigation</a:t>
            </a:r>
            <a:endParaRPr lang="zh-CN" altLang="en-US" dirty="0" smtClean="0">
              <a:solidFill>
                <a:schemeClr val="tx1"/>
              </a:solidFill>
            </a:endParaRPr>
          </a:p>
        </p:txBody>
      </p:sp>
      <p:sp>
        <p:nvSpPr>
          <p:cNvPr id="14" name="矩形 13"/>
          <p:cNvSpPr/>
          <p:nvPr/>
        </p:nvSpPr>
        <p:spPr>
          <a:xfrm>
            <a:off x="381000" y="3048000"/>
            <a:ext cx="1295400" cy="6096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Garden Watering</a:t>
            </a:r>
            <a:endParaRPr lang="zh-CN" altLang="en-US" dirty="0">
              <a:solidFill>
                <a:schemeClr val="tx1"/>
              </a:solidFill>
            </a:endParaRPr>
          </a:p>
        </p:txBody>
      </p:sp>
      <p:cxnSp>
        <p:nvCxnSpPr>
          <p:cNvPr id="15" name="直接箭头连接符 14"/>
          <p:cNvCxnSpPr/>
          <p:nvPr/>
        </p:nvCxnSpPr>
        <p:spPr>
          <a:xfrm flipH="1" flipV="1">
            <a:off x="4038600" y="2971800"/>
            <a:ext cx="2057400" cy="9906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flipV="1">
            <a:off x="762000" y="3657600"/>
            <a:ext cx="152400" cy="12954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7620000" y="3048000"/>
            <a:ext cx="609600" cy="6858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3200400" y="4114800"/>
            <a:ext cx="76200" cy="12192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371600" y="4267200"/>
            <a:ext cx="1066800" cy="68580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Washing Hands</a:t>
            </a:r>
            <a:endParaRPr lang="zh-CN" altLang="en-US" dirty="0" smtClean="0">
              <a:solidFill>
                <a:schemeClr val="tx1"/>
              </a:solidFill>
            </a:endParaRPr>
          </a:p>
        </p:txBody>
      </p:sp>
      <p:cxnSp>
        <p:nvCxnSpPr>
          <p:cNvPr id="22" name="直接箭头连接符 21"/>
          <p:cNvCxnSpPr/>
          <p:nvPr/>
        </p:nvCxnSpPr>
        <p:spPr>
          <a:xfrm flipH="1">
            <a:off x="2362200" y="3886200"/>
            <a:ext cx="1219200" cy="4191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 y="381000"/>
            <a:ext cx="9067800" cy="1143000"/>
          </a:xfrm>
        </p:spPr>
        <p:txBody>
          <a:bodyPr>
            <a:noAutofit/>
          </a:bodyPr>
          <a:lstStyle/>
          <a:p>
            <a:r>
              <a:rPr lang="en-US" altLang="zh-CN" sz="3600" dirty="0" smtClean="0"/>
              <a:t>Criteria for Selection of Rainwater Harvesting Technologies</a:t>
            </a:r>
            <a:r>
              <a:rPr lang="en-US" altLang="zh-CN" sz="3000" baseline="30000" dirty="0" smtClean="0"/>
              <a:t>7</a:t>
            </a:r>
            <a:r>
              <a:rPr lang="en-US" altLang="zh-CN" sz="3600" dirty="0" smtClean="0"/>
              <a:t/>
            </a:r>
            <a:br>
              <a:rPr lang="en-US" altLang="zh-CN" sz="3600" dirty="0" smtClean="0"/>
            </a:br>
            <a:endParaRPr lang="zh-CN" altLang="en-US" sz="3600" dirty="0"/>
          </a:p>
        </p:txBody>
      </p:sp>
      <p:sp>
        <p:nvSpPr>
          <p:cNvPr id="3" name="内容占位符 2"/>
          <p:cNvSpPr>
            <a:spLocks noGrp="1"/>
          </p:cNvSpPr>
          <p:nvPr>
            <p:ph idx="1"/>
          </p:nvPr>
        </p:nvSpPr>
        <p:spPr>
          <a:xfrm>
            <a:off x="228600" y="1143000"/>
            <a:ext cx="5334000" cy="6172200"/>
          </a:xfrm>
        </p:spPr>
        <p:txBody>
          <a:bodyPr>
            <a:noAutofit/>
          </a:bodyPr>
          <a:lstStyle/>
          <a:p>
            <a:pPr>
              <a:buNone/>
            </a:pPr>
            <a:r>
              <a:rPr lang="en-US" altLang="zh-CN" sz="2000" dirty="0" smtClean="0"/>
              <a:t>      •  type and size of catchment area </a:t>
            </a:r>
            <a:br>
              <a:rPr lang="en-US" altLang="zh-CN" sz="2000" dirty="0" smtClean="0"/>
            </a:br>
            <a:r>
              <a:rPr lang="en-US" altLang="zh-CN" sz="2000" dirty="0" smtClean="0"/>
              <a:t>• local rainfall data and weather patterns </a:t>
            </a:r>
            <a:br>
              <a:rPr lang="en-US" altLang="zh-CN" sz="2000" dirty="0" smtClean="0"/>
            </a:br>
            <a:r>
              <a:rPr lang="en-US" altLang="zh-CN" sz="2000" dirty="0" smtClean="0"/>
              <a:t>• family size </a:t>
            </a:r>
            <a:br>
              <a:rPr lang="en-US" altLang="zh-CN" sz="2000" dirty="0" smtClean="0"/>
            </a:br>
            <a:r>
              <a:rPr lang="en-US" altLang="zh-CN" sz="2000" dirty="0" smtClean="0"/>
              <a:t>• length of the drought period </a:t>
            </a:r>
            <a:br>
              <a:rPr lang="en-US" altLang="zh-CN" sz="2000" dirty="0" smtClean="0"/>
            </a:br>
            <a:r>
              <a:rPr lang="en-US" altLang="zh-CN" sz="2000" dirty="0" smtClean="0"/>
              <a:t>• alternative water sources </a:t>
            </a:r>
            <a:br>
              <a:rPr lang="en-US" altLang="zh-CN" sz="2000" dirty="0" smtClean="0"/>
            </a:br>
            <a:r>
              <a:rPr lang="en-US" altLang="zh-CN" sz="2000" dirty="0" smtClean="0"/>
              <a:t>• cost of the rainwater harvesting system</a:t>
            </a:r>
          </a:p>
          <a:p>
            <a:pPr>
              <a:buNone/>
            </a:pPr>
            <a:endParaRPr lang="en-US" altLang="zh-CN" sz="2000" dirty="0" smtClean="0"/>
          </a:p>
          <a:p>
            <a:pPr>
              <a:buNone/>
            </a:pPr>
            <a:r>
              <a:rPr lang="en-US" altLang="zh-CN" sz="2000" dirty="0" smtClean="0"/>
              <a:t>      When rainwater harvesting is mainly considered for irrigation, several factors should be taken into consideration:</a:t>
            </a:r>
            <a:br>
              <a:rPr lang="en-US" altLang="zh-CN" sz="2000" dirty="0" smtClean="0"/>
            </a:br>
            <a:r>
              <a:rPr lang="en-US" altLang="zh-CN" sz="2000" dirty="0" smtClean="0"/>
              <a:t>• rainfall amounts, intensities, and </a:t>
            </a:r>
            <a:r>
              <a:rPr lang="en-US" altLang="zh-CN" sz="2000" dirty="0" err="1" smtClean="0"/>
              <a:t>evapo</a:t>
            </a:r>
            <a:r>
              <a:rPr lang="en-US" altLang="zh-CN" sz="2000" dirty="0" smtClean="0"/>
              <a:t>-transpiration rates </a:t>
            </a:r>
            <a:br>
              <a:rPr lang="en-US" altLang="zh-CN" sz="2000" dirty="0" smtClean="0"/>
            </a:br>
            <a:r>
              <a:rPr lang="en-US" altLang="zh-CN" sz="2000" dirty="0" smtClean="0"/>
              <a:t>• soil infiltration rate, water holding capacity, fertility and depth of soil </a:t>
            </a:r>
            <a:br>
              <a:rPr lang="en-US" altLang="zh-CN" sz="2000" dirty="0" smtClean="0"/>
            </a:br>
            <a:r>
              <a:rPr lang="en-US" altLang="zh-CN" sz="2000" dirty="0" smtClean="0"/>
              <a:t>• crop characteristics such as water requirement and length of growing period </a:t>
            </a:r>
            <a:br>
              <a:rPr lang="en-US" altLang="zh-CN" sz="2000" dirty="0" smtClean="0"/>
            </a:br>
            <a:r>
              <a:rPr lang="en-US" altLang="zh-CN" sz="2000" dirty="0" smtClean="0"/>
              <a:t/>
            </a:r>
            <a:br>
              <a:rPr lang="en-US" altLang="zh-CN" sz="2000" dirty="0" smtClean="0"/>
            </a:br>
            <a:endParaRPr lang="en-US" altLang="zh-CN" sz="2000" dirty="0" smtClean="0"/>
          </a:p>
          <a:p>
            <a:pPr>
              <a:buNone/>
            </a:pPr>
            <a:r>
              <a:rPr lang="en-US" altLang="zh-CN" sz="2000" dirty="0" smtClean="0"/>
              <a:t/>
            </a:r>
            <a:br>
              <a:rPr lang="en-US" altLang="zh-CN" sz="2000" dirty="0" smtClean="0"/>
            </a:br>
            <a:r>
              <a:rPr lang="en-US" altLang="zh-CN" sz="2000" dirty="0" smtClean="0"/>
              <a:t/>
            </a:r>
            <a:br>
              <a:rPr lang="en-US" altLang="zh-CN" sz="2000" dirty="0" smtClean="0"/>
            </a:br>
            <a:endParaRPr lang="zh-CN" altLang="en-US" sz="2000" dirty="0"/>
          </a:p>
        </p:txBody>
      </p:sp>
      <p:pic>
        <p:nvPicPr>
          <p:cNvPr id="4098" name="Picture 2"/>
          <p:cNvPicPr>
            <a:picLocks noChangeAspect="1" noChangeArrowheads="1"/>
          </p:cNvPicPr>
          <p:nvPr/>
        </p:nvPicPr>
        <p:blipFill>
          <a:blip r:embed="rId2" cstate="print">
            <a:lum bright="31000" contrast="1000"/>
          </a:blip>
          <a:srcRect/>
          <a:stretch>
            <a:fillRect/>
          </a:stretch>
        </p:blipFill>
        <p:spPr bwMode="auto">
          <a:xfrm>
            <a:off x="5486400" y="1219200"/>
            <a:ext cx="3048000" cy="5029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smtClean="0"/>
              <a:t>Components of a Rainwater Harvesting System</a:t>
            </a:r>
            <a:r>
              <a:rPr lang="en-US" sz="3000" baseline="30000" dirty="0" smtClean="0"/>
              <a:t>8</a:t>
            </a:r>
            <a:endParaRPr lang="en-US" sz="3000" baseline="30000" dirty="0"/>
          </a:p>
        </p:txBody>
      </p:sp>
      <p:sp>
        <p:nvSpPr>
          <p:cNvPr id="3" name="Content Placeholder 2"/>
          <p:cNvSpPr>
            <a:spLocks noGrp="1"/>
          </p:cNvSpPr>
          <p:nvPr>
            <p:ph idx="1"/>
          </p:nvPr>
        </p:nvSpPr>
        <p:spPr>
          <a:xfrm>
            <a:off x="533400" y="1524000"/>
            <a:ext cx="8229600" cy="4525963"/>
          </a:xfrm>
        </p:spPr>
        <p:txBody>
          <a:bodyPr>
            <a:noAutofit/>
          </a:bodyPr>
          <a:lstStyle/>
          <a:p>
            <a:pPr>
              <a:buNone/>
            </a:pPr>
            <a:r>
              <a:rPr lang="en-US" sz="2000" dirty="0" smtClean="0"/>
              <a:t/>
            </a:r>
            <a:br>
              <a:rPr lang="en-US" sz="2000" dirty="0" smtClean="0"/>
            </a:br>
            <a:r>
              <a:rPr lang="en-US" sz="2000" dirty="0" smtClean="0"/>
              <a:t>A rainwater harvesting systems generally consist of the following: </a:t>
            </a:r>
            <a:br>
              <a:rPr lang="en-US" sz="2000" dirty="0" smtClean="0"/>
            </a:br>
            <a:r>
              <a:rPr lang="en-US" sz="2000" dirty="0" smtClean="0"/>
              <a:t>(1) a collection (catchment) area </a:t>
            </a:r>
            <a:br>
              <a:rPr lang="en-US" sz="2000" dirty="0" smtClean="0"/>
            </a:br>
            <a:r>
              <a:rPr lang="en-US" sz="2000" dirty="0" smtClean="0"/>
              <a:t>(2) a conveyance system consisting of pipes and gutters </a:t>
            </a:r>
            <a:br>
              <a:rPr lang="en-US" sz="2000" dirty="0" smtClean="0"/>
            </a:br>
            <a:r>
              <a:rPr lang="en-US" sz="2000" dirty="0" smtClean="0"/>
              <a:t>(3) a storage facility </a:t>
            </a:r>
            <a:br>
              <a:rPr lang="en-US" sz="2000" dirty="0" smtClean="0"/>
            </a:br>
            <a:r>
              <a:rPr lang="en-US" sz="2000" dirty="0" smtClean="0"/>
              <a:t>(4) a delivery system consisting of a tap or pump </a:t>
            </a:r>
          </a:p>
          <a:p>
            <a:pPr>
              <a:buNone/>
            </a:pPr>
            <a:r>
              <a:rPr lang="en-US" sz="2000" dirty="0" smtClean="0"/>
              <a:t>      (5) a disinfection system(optional)</a:t>
            </a:r>
          </a:p>
          <a:p>
            <a:pPr>
              <a:buNone/>
            </a:pPr>
            <a:r>
              <a:rPr lang="en-US" altLang="zh-CN" sz="2000" dirty="0" smtClean="0"/>
              <a:t>    </a:t>
            </a:r>
          </a:p>
          <a:p>
            <a:pPr>
              <a:buNone/>
            </a:pPr>
            <a:r>
              <a:rPr lang="en-US" altLang="zh-CN" sz="2000" b="1" u="sng" dirty="0" smtClean="0"/>
              <a:t>Note:  </a:t>
            </a:r>
            <a:r>
              <a:rPr lang="en-US" altLang="zh-CN" sz="2000" dirty="0" smtClean="0"/>
              <a:t>Although rainwater can be harvested from many surfaces, rooftop harvesting systems are most commonly used as the quality of harvested rainwater is usually clean with proper installation and maintenance.</a:t>
            </a:r>
            <a:r>
              <a:rPr lang="en-US" altLang="zh-CN" sz="2000" baseline="30000" dirty="0" smtClean="0"/>
              <a:t>9</a:t>
            </a:r>
            <a:r>
              <a:rPr lang="en-US" altLang="zh-CN" sz="2000" dirty="0" smtClean="0"/>
              <a:t> The effective roof area and the material used in constructing the roof largely influence the efficiency of collection and the water quality. </a:t>
            </a:r>
            <a:endParaRPr lang="en-US" sz="2000" dirty="0" smtClean="0"/>
          </a:p>
          <a:p>
            <a:pPr>
              <a:buNone/>
            </a:pPr>
            <a:r>
              <a:rPr lang="en-US" sz="2000" dirty="0" smtClean="0"/>
              <a:t/>
            </a:r>
            <a:br>
              <a:rPr lang="en-US" sz="2000" dirty="0" smtClean="0"/>
            </a:br>
            <a:endParaRPr lang="en-US" sz="2000" dirty="0" smtClean="0"/>
          </a:p>
          <a:p>
            <a:pPr>
              <a:buNone/>
            </a:pP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noAutofit/>
          </a:bodyPr>
          <a:lstStyle/>
          <a:p>
            <a:r>
              <a:rPr lang="en-US" altLang="zh-CN" sz="3600" dirty="0" smtClean="0"/>
              <a:t>1:  Collection or Catchment System</a:t>
            </a:r>
            <a:endParaRPr lang="zh-CN" altLang="en-US" sz="3600" dirty="0"/>
          </a:p>
        </p:txBody>
      </p:sp>
      <p:pic>
        <p:nvPicPr>
          <p:cNvPr id="4" name="图片 3" descr="AnimatedRainwater.gif"/>
          <p:cNvPicPr>
            <a:picLocks noChangeAspect="1"/>
          </p:cNvPicPr>
          <p:nvPr/>
        </p:nvPicPr>
        <p:blipFill>
          <a:blip r:embed="rId2" cstate="print"/>
          <a:stretch>
            <a:fillRect/>
          </a:stretch>
        </p:blipFill>
        <p:spPr>
          <a:xfrm>
            <a:off x="4953000" y="1371600"/>
            <a:ext cx="3581400" cy="4724400"/>
          </a:xfrm>
          <a:prstGeom prst="rect">
            <a:avLst/>
          </a:prstGeom>
        </p:spPr>
      </p:pic>
      <p:sp>
        <p:nvSpPr>
          <p:cNvPr id="6" name="内容占位符 5"/>
          <p:cNvSpPr>
            <a:spLocks noGrp="1"/>
          </p:cNvSpPr>
          <p:nvPr>
            <p:ph idx="1"/>
          </p:nvPr>
        </p:nvSpPr>
        <p:spPr>
          <a:xfrm>
            <a:off x="228600" y="990601"/>
            <a:ext cx="4495800" cy="5334000"/>
          </a:xfrm>
        </p:spPr>
        <p:txBody>
          <a:bodyPr>
            <a:noAutofit/>
          </a:bodyPr>
          <a:lstStyle/>
          <a:p>
            <a:pPr>
              <a:buNone/>
            </a:pPr>
            <a:r>
              <a:rPr lang="en-US" altLang="zh-CN" sz="2000" dirty="0" smtClean="0"/>
              <a:t>       A collection or catchment system is generally a simple structure such as roofs and/or gutters that direct rainwater into the storage facility. </a:t>
            </a:r>
            <a:br>
              <a:rPr lang="en-US" altLang="zh-CN" sz="2000" dirty="0" smtClean="0"/>
            </a:br>
            <a:r>
              <a:rPr lang="en-US" altLang="zh-CN" sz="2000" dirty="0" smtClean="0"/>
              <a:t>The amount and quality of rainwater collected from a catchment area depends upon the rain intensity, roof surface area, type of roofing material and the surrounding environment. Roofs should be constructed of chemically inert materials. </a:t>
            </a:r>
            <a:r>
              <a:rPr lang="en-US" altLang="zh-CN" sz="2000" dirty="0" err="1" smtClean="0"/>
              <a:t>Galvanised</a:t>
            </a:r>
            <a:r>
              <a:rPr lang="en-US" altLang="zh-CN" sz="2000" dirty="0" smtClean="0"/>
              <a:t> corrugated iron and thatched roofs made from palm leaves are also suitable. Generally, unpainted and uncoated surface areas are most suitable. If paint is used, it should be non-toxic (no lead-based paints). </a:t>
            </a:r>
            <a:br>
              <a:rPr lang="en-US" altLang="zh-CN" sz="2000" dirty="0" smtClean="0"/>
            </a:br>
            <a:endParaRPr lang="zh-CN" altLang="en-US" sz="2000" dirty="0"/>
          </a:p>
        </p:txBody>
      </p:sp>
      <p:sp>
        <p:nvSpPr>
          <p:cNvPr id="7" name="矩形 6"/>
          <p:cNvSpPr/>
          <p:nvPr/>
        </p:nvSpPr>
        <p:spPr>
          <a:xfrm>
            <a:off x="4953000" y="2590800"/>
            <a:ext cx="3581400" cy="2209800"/>
          </a:xfrm>
          <a:prstGeom prst="rect">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0"/>
            <a:ext cx="9144000" cy="1143000"/>
          </a:xfrm>
        </p:spPr>
        <p:txBody>
          <a:bodyPr>
            <a:noAutofit/>
          </a:bodyPr>
          <a:lstStyle/>
          <a:p>
            <a:r>
              <a:rPr lang="en-US" altLang="zh-CN" sz="3600" dirty="0" smtClean="0"/>
              <a:t>2:  Conveyance System</a:t>
            </a:r>
            <a:endParaRPr lang="zh-CN" altLang="en-US" sz="3600" dirty="0"/>
          </a:p>
        </p:txBody>
      </p:sp>
      <p:pic>
        <p:nvPicPr>
          <p:cNvPr id="9" name="图片 8" descr="AnimatedRainwater.gif"/>
          <p:cNvPicPr>
            <a:picLocks noChangeAspect="1"/>
          </p:cNvPicPr>
          <p:nvPr/>
        </p:nvPicPr>
        <p:blipFill>
          <a:blip r:embed="rId2" cstate="print"/>
          <a:stretch>
            <a:fillRect/>
          </a:stretch>
        </p:blipFill>
        <p:spPr>
          <a:xfrm>
            <a:off x="5334000" y="1143000"/>
            <a:ext cx="3505200" cy="4886632"/>
          </a:xfrm>
          <a:prstGeom prst="rect">
            <a:avLst/>
          </a:prstGeom>
        </p:spPr>
      </p:pic>
      <p:sp>
        <p:nvSpPr>
          <p:cNvPr id="10" name="内容占位符 5"/>
          <p:cNvSpPr>
            <a:spLocks noGrp="1"/>
          </p:cNvSpPr>
          <p:nvPr>
            <p:ph idx="1"/>
          </p:nvPr>
        </p:nvSpPr>
        <p:spPr>
          <a:xfrm>
            <a:off x="304800" y="914400"/>
            <a:ext cx="4953000" cy="5516563"/>
          </a:xfrm>
        </p:spPr>
        <p:txBody>
          <a:bodyPr>
            <a:noAutofit/>
          </a:bodyPr>
          <a:lstStyle/>
          <a:p>
            <a:pPr>
              <a:buNone/>
            </a:pPr>
            <a:r>
              <a:rPr lang="en-US" altLang="zh-CN" sz="2000" dirty="0" smtClean="0"/>
              <a:t>      A conveyance system is required to transfer the rainwater from the roof catchment area to the storage system by connecting roof drains (drain pipes) and piping from the roof top to one or more downspouts that transport the rainwater  through a filter system to the storage tanks. Before water is stored in a storage tank or cistern, and prior to use, it should be filtered to remove particles and debris. Low-maintenance filters with a good filter output and high water flow should be preferred. “First Flush”</a:t>
            </a:r>
            <a:r>
              <a:rPr lang="en-US" altLang="zh-CN" sz="2000" baseline="30000" dirty="0" smtClean="0"/>
              <a:t>10 </a:t>
            </a:r>
            <a:r>
              <a:rPr lang="en-US" altLang="zh-CN" sz="2000" dirty="0" smtClean="0"/>
              <a:t>systems which filter out the first rain and diverts it away from the storage tank should be also installed. This will remove the contaminants in rainwater which are highest in the first rain shower. </a:t>
            </a:r>
            <a:br>
              <a:rPr lang="en-US" altLang="zh-CN" sz="2000" dirty="0" smtClean="0"/>
            </a:br>
            <a:r>
              <a:rPr lang="en-US" altLang="zh-CN" sz="2000" dirty="0" smtClean="0"/>
              <a:t/>
            </a:r>
            <a:br>
              <a:rPr lang="en-US" altLang="zh-CN" sz="2000" dirty="0" smtClean="0"/>
            </a:br>
            <a:endParaRPr lang="zh-CN" altLang="en-US" sz="2000" dirty="0"/>
          </a:p>
        </p:txBody>
      </p:sp>
      <p:sp>
        <p:nvSpPr>
          <p:cNvPr id="11" name="矩形 10"/>
          <p:cNvSpPr/>
          <p:nvPr/>
        </p:nvSpPr>
        <p:spPr>
          <a:xfrm>
            <a:off x="5329518" y="3716738"/>
            <a:ext cx="3505200" cy="2286000"/>
          </a:xfrm>
          <a:prstGeom prst="rect">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0" y="0"/>
            <a:ext cx="9144000" cy="1143000"/>
          </a:xfrm>
        </p:spPr>
        <p:txBody>
          <a:bodyPr>
            <a:noAutofit/>
          </a:bodyPr>
          <a:lstStyle/>
          <a:p>
            <a:r>
              <a:rPr lang="en-US" altLang="zh-CN" sz="3600" dirty="0" smtClean="0"/>
              <a:t>3:  Storage Facility</a:t>
            </a:r>
            <a:endParaRPr lang="zh-CN" altLang="en-US" sz="3600" dirty="0"/>
          </a:p>
        </p:txBody>
      </p:sp>
      <p:pic>
        <p:nvPicPr>
          <p:cNvPr id="2050" name="Picture 2"/>
          <p:cNvPicPr>
            <a:picLocks noChangeAspect="1" noChangeArrowheads="1"/>
          </p:cNvPicPr>
          <p:nvPr/>
        </p:nvPicPr>
        <p:blipFill>
          <a:blip r:embed="rId2" cstate="print"/>
          <a:srcRect/>
          <a:stretch>
            <a:fillRect/>
          </a:stretch>
        </p:blipFill>
        <p:spPr bwMode="auto">
          <a:xfrm>
            <a:off x="4572000" y="1143000"/>
            <a:ext cx="3779521" cy="46482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
        <p:nvSpPr>
          <p:cNvPr id="12" name="椭圆 11"/>
          <p:cNvSpPr/>
          <p:nvPr/>
        </p:nvSpPr>
        <p:spPr>
          <a:xfrm>
            <a:off x="5334000" y="3886200"/>
            <a:ext cx="2590800"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内容占位符 5"/>
          <p:cNvSpPr>
            <a:spLocks noGrp="1"/>
          </p:cNvSpPr>
          <p:nvPr>
            <p:ph idx="1"/>
          </p:nvPr>
        </p:nvSpPr>
        <p:spPr>
          <a:xfrm>
            <a:off x="304800" y="1447800"/>
            <a:ext cx="4191000" cy="4373563"/>
          </a:xfrm>
        </p:spPr>
        <p:txBody>
          <a:bodyPr>
            <a:noAutofit/>
          </a:bodyPr>
          <a:lstStyle/>
          <a:p>
            <a:pPr>
              <a:buNone/>
            </a:pPr>
            <a:r>
              <a:rPr lang="en-US" altLang="zh-CN" sz="2000" dirty="0" smtClean="0"/>
              <a:t>      Storage tanks or cisterns are used to store harvested rainwater for use when needed. Depending on the space available, these tanks can be constructed above grade, partly underground, or below grade. They may be constructed as part of the building, or may be built as a separate unit located some distance away from the building. </a:t>
            </a:r>
            <a:br>
              <a:rPr lang="en-US" altLang="zh-CN" sz="2000" dirty="0" smtClean="0"/>
            </a:br>
            <a:endParaRPr lang="en-US" altLang="zh-CN"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4:  Delivery System</a:t>
            </a:r>
            <a:endParaRPr lang="zh-CN" altLang="en-US" sz="3600" dirty="0"/>
          </a:p>
        </p:txBody>
      </p:sp>
      <p:pic>
        <p:nvPicPr>
          <p:cNvPr id="4" name="Picture 3"/>
          <p:cNvPicPr>
            <a:picLocks noChangeAspect="1" noChangeArrowheads="1"/>
          </p:cNvPicPr>
          <p:nvPr/>
        </p:nvPicPr>
        <p:blipFill>
          <a:blip r:embed="rId2" cstate="print"/>
          <a:srcRect/>
          <a:stretch>
            <a:fillRect/>
          </a:stretch>
        </p:blipFill>
        <p:spPr bwMode="auto">
          <a:xfrm>
            <a:off x="671052" y="4419601"/>
            <a:ext cx="2300748" cy="190499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971800" y="4419600"/>
            <a:ext cx="2362200" cy="19050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5334000" y="4419600"/>
            <a:ext cx="3048000" cy="19050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
        <p:nvSpPr>
          <p:cNvPr id="7" name="矩形 6"/>
          <p:cNvSpPr/>
          <p:nvPr/>
        </p:nvSpPr>
        <p:spPr>
          <a:xfrm>
            <a:off x="609600" y="1905000"/>
            <a:ext cx="4572000" cy="2246769"/>
          </a:xfrm>
          <a:prstGeom prst="rect">
            <a:avLst/>
          </a:prstGeom>
        </p:spPr>
        <p:txBody>
          <a:bodyPr>
            <a:spAutoFit/>
          </a:bodyPr>
          <a:lstStyle/>
          <a:p>
            <a:r>
              <a:rPr lang="en-US" altLang="zh-CN" sz="2000" dirty="0" smtClean="0"/>
              <a:t>Delivery system </a:t>
            </a:r>
            <a:r>
              <a:rPr lang="en-US" altLang="zh-CN" sz="2000" baseline="30000" dirty="0" smtClean="0"/>
              <a:t>11</a:t>
            </a:r>
            <a:r>
              <a:rPr lang="en-US" altLang="zh-CN" sz="2000" dirty="0" smtClean="0"/>
              <a:t> delivers rainwater and it usually includes a small pump, a pressure tank and a tap, if delivery by means of simple gravity on site is not feasible. </a:t>
            </a:r>
            <a:br>
              <a:rPr lang="en-US" altLang="zh-CN" sz="2000" dirty="0" smtClean="0"/>
            </a:br>
            <a:r>
              <a:rPr lang="en-US" altLang="zh-CN" sz="2000" dirty="0" smtClean="0"/>
              <a:t/>
            </a:r>
            <a:br>
              <a:rPr lang="en-US" altLang="zh-CN" sz="2000" dirty="0" smtClean="0"/>
            </a:br>
            <a:endParaRPr lang="zh-CN" altLang="en-US" sz="2000" dirty="0"/>
          </a:p>
        </p:txBody>
      </p:sp>
      <p:pic>
        <p:nvPicPr>
          <p:cNvPr id="1026" name="Picture 2"/>
          <p:cNvPicPr>
            <a:picLocks noChangeAspect="1" noChangeArrowheads="1"/>
          </p:cNvPicPr>
          <p:nvPr/>
        </p:nvPicPr>
        <p:blipFill>
          <a:blip r:embed="rId5" cstate="print"/>
          <a:srcRect/>
          <a:stretch>
            <a:fillRect/>
          </a:stretch>
        </p:blipFill>
        <p:spPr bwMode="auto">
          <a:xfrm>
            <a:off x="5334000" y="1447800"/>
            <a:ext cx="3048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ony\Desktop\DR\6-1.jpg"/>
          <p:cNvPicPr>
            <a:picLocks noChangeAspect="1" noChangeArrowheads="1"/>
          </p:cNvPicPr>
          <p:nvPr/>
        </p:nvPicPr>
        <p:blipFill>
          <a:blip r:embed="rId2" cstate="print"/>
          <a:srcRect/>
          <a:stretch>
            <a:fillRect/>
          </a:stretch>
        </p:blipFill>
        <p:spPr bwMode="auto">
          <a:xfrm>
            <a:off x="4038600" y="1600200"/>
            <a:ext cx="4572000" cy="3962400"/>
          </a:xfrm>
          <a:prstGeom prst="rect">
            <a:avLst/>
          </a:prstGeom>
          <a:noFill/>
        </p:spPr>
      </p:pic>
      <p:cxnSp>
        <p:nvCxnSpPr>
          <p:cNvPr id="10" name="直接箭头连接符 9"/>
          <p:cNvCxnSpPr/>
          <p:nvPr/>
        </p:nvCxnSpPr>
        <p:spPr>
          <a:xfrm flipH="1">
            <a:off x="6324600" y="3505200"/>
            <a:ext cx="228600" cy="9144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7162800" y="3886200"/>
            <a:ext cx="609600" cy="6096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019800" y="2895600"/>
            <a:ext cx="1112078" cy="588683"/>
          </a:xfrm>
          <a:prstGeom prst="rect">
            <a:avLst/>
          </a:prstGeom>
          <a:gradFill>
            <a:gsLst>
              <a:gs pos="0">
                <a:srgbClr val="FFFF00"/>
              </a:gs>
              <a:gs pos="64999">
                <a:srgbClr val="F0EBD5"/>
              </a:gs>
              <a:gs pos="100000">
                <a:srgbClr val="D1C39F"/>
              </a:gs>
            </a:gsLst>
            <a:lin ang="66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Filtration</a:t>
            </a:r>
            <a:endParaRPr lang="zh-CN" altLang="en-US" dirty="0">
              <a:solidFill>
                <a:schemeClr val="tx1"/>
              </a:solidFill>
            </a:endParaRPr>
          </a:p>
        </p:txBody>
      </p:sp>
      <p:sp>
        <p:nvSpPr>
          <p:cNvPr id="13" name="矩形 12"/>
          <p:cNvSpPr/>
          <p:nvPr/>
        </p:nvSpPr>
        <p:spPr>
          <a:xfrm>
            <a:off x="7315200" y="3276600"/>
            <a:ext cx="1112078" cy="588683"/>
          </a:xfrm>
          <a:prstGeom prst="rect">
            <a:avLst/>
          </a:prstGeom>
          <a:gradFill>
            <a:gsLst>
              <a:gs pos="0">
                <a:srgbClr val="FFFF00"/>
              </a:gs>
              <a:gs pos="64999">
                <a:srgbClr val="F0EBD5"/>
              </a:gs>
              <a:gs pos="100000">
                <a:srgbClr val="D1C39F"/>
              </a:gs>
            </a:gsLst>
            <a:lin ang="66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UV</a:t>
            </a:r>
            <a:endParaRPr lang="zh-CN" altLang="en-US" dirty="0">
              <a:solidFill>
                <a:schemeClr val="tx1"/>
              </a:solidFill>
            </a:endParaRPr>
          </a:p>
        </p:txBody>
      </p:sp>
      <p:sp>
        <p:nvSpPr>
          <p:cNvPr id="16" name="矩形 15"/>
          <p:cNvSpPr/>
          <p:nvPr/>
        </p:nvSpPr>
        <p:spPr>
          <a:xfrm>
            <a:off x="4648200" y="5715000"/>
            <a:ext cx="3429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UV rainwater disinfection system</a:t>
            </a:r>
            <a:r>
              <a:rPr lang="en-US" altLang="zh-CN" baseline="30000" dirty="0" smtClean="0"/>
              <a:t>12</a:t>
            </a:r>
            <a:endParaRPr lang="zh-CN" altLang="en-US" baseline="30000" dirty="0"/>
          </a:p>
        </p:txBody>
      </p:sp>
      <p:pic>
        <p:nvPicPr>
          <p:cNvPr id="1026" name="Picture 2"/>
          <p:cNvPicPr>
            <a:picLocks noChangeAspect="1" noChangeArrowheads="1"/>
          </p:cNvPicPr>
          <p:nvPr/>
        </p:nvPicPr>
        <p:blipFill>
          <a:blip r:embed="rId3" cstate="print"/>
          <a:srcRect/>
          <a:stretch>
            <a:fillRect/>
          </a:stretch>
        </p:blipFill>
        <p:spPr bwMode="auto">
          <a:xfrm>
            <a:off x="1219200" y="4419600"/>
            <a:ext cx="2417380" cy="1676400"/>
          </a:xfrm>
          <a:prstGeom prst="rect">
            <a:avLst/>
          </a:prstGeom>
          <a:noFill/>
          <a:ln w="9525">
            <a:noFill/>
            <a:miter lim="800000"/>
            <a:headEnd/>
            <a:tailEnd/>
          </a:ln>
        </p:spPr>
      </p:pic>
      <p:sp>
        <p:nvSpPr>
          <p:cNvPr id="18" name="矩形 17"/>
          <p:cNvSpPr/>
          <p:nvPr/>
        </p:nvSpPr>
        <p:spPr>
          <a:xfrm>
            <a:off x="1600200" y="6096000"/>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Typical filter</a:t>
            </a:r>
            <a:endParaRPr lang="zh-CN" altLang="en-US" dirty="0"/>
          </a:p>
        </p:txBody>
      </p:sp>
      <p:sp>
        <p:nvSpPr>
          <p:cNvPr id="20" name="标题 1"/>
          <p:cNvSpPr txBox="1">
            <a:spLocks/>
          </p:cNvSpPr>
          <p:nvPr/>
        </p:nvSpPr>
        <p:spPr>
          <a:xfrm>
            <a:off x="0" y="274638"/>
            <a:ext cx="9144000" cy="1143000"/>
          </a:xfrm>
          <a:prstGeom prst="rect">
            <a:avLst/>
          </a:prstGeom>
        </p:spPr>
        <p:txBody>
          <a:bodyPr vert="horz" lIns="91440" tIns="45720" rIns="91440" bIns="45720" rtlCol="0" anchor="ctr">
            <a:noAutofit/>
          </a:bodyPr>
          <a:lstStyle/>
          <a:p>
            <a:pPr lvl="0" algn="ctr">
              <a:spcBef>
                <a:spcPct val="0"/>
              </a:spcBef>
              <a:defRPr/>
            </a:pPr>
            <a:r>
              <a:rPr lang="en-US" altLang="zh-CN" sz="3600" dirty="0" smtClean="0"/>
              <a:t> 5:  Disinfection System</a:t>
            </a:r>
            <a:endParaRPr kumimoji="0" lang="zh-CN" altLang="en-US" sz="36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29" name="直接箭头连接符 10"/>
          <p:cNvCxnSpPr/>
          <p:nvPr/>
        </p:nvCxnSpPr>
        <p:spPr>
          <a:xfrm flipV="1">
            <a:off x="3581400" y="4572000"/>
            <a:ext cx="2514600" cy="9144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33400" y="1676400"/>
            <a:ext cx="3505200" cy="2031325"/>
          </a:xfrm>
          <a:prstGeom prst="rect">
            <a:avLst/>
          </a:prstGeom>
        </p:spPr>
        <p:txBody>
          <a:bodyPr wrap="square">
            <a:spAutoFit/>
          </a:bodyPr>
          <a:lstStyle/>
          <a:p>
            <a:pPr>
              <a:buNone/>
            </a:pPr>
            <a:r>
              <a:rPr lang="en-US" altLang="zh-CN" dirty="0" smtClean="0"/>
              <a:t>The following are two typical disinfection systems.</a:t>
            </a:r>
          </a:p>
          <a:p>
            <a:pPr>
              <a:buNone/>
            </a:pPr>
            <a:endParaRPr lang="en-US" altLang="zh-CN" dirty="0" smtClean="0"/>
          </a:p>
          <a:p>
            <a:pPr>
              <a:buNone/>
            </a:pPr>
            <a:r>
              <a:rPr lang="en-US" altLang="zh-CN" dirty="0" smtClean="0"/>
              <a:t>1. The first system includes filtration and/or ozone or UV disinfection, if rainwater is to be used as a potable water source.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3153335" y="1401482"/>
            <a:ext cx="4953000" cy="4038601"/>
          </a:xfrm>
          <a:prstGeom prst="rect">
            <a:avLst/>
          </a:prstGeom>
          <a:noFill/>
          <a:ln w="9525">
            <a:noFill/>
            <a:miter lim="800000"/>
            <a:headEnd/>
            <a:tailEnd/>
          </a:ln>
        </p:spPr>
      </p:pic>
      <p:sp>
        <p:nvSpPr>
          <p:cNvPr id="5" name="矩形 20"/>
          <p:cNvSpPr/>
          <p:nvPr/>
        </p:nvSpPr>
        <p:spPr>
          <a:xfrm>
            <a:off x="5629835" y="2017053"/>
            <a:ext cx="1143000" cy="588683"/>
          </a:xfrm>
          <a:prstGeom prst="rect">
            <a:avLst/>
          </a:prstGeom>
          <a:gradFill>
            <a:gsLst>
              <a:gs pos="0">
                <a:srgbClr val="FFFF00"/>
              </a:gs>
              <a:gs pos="64999">
                <a:srgbClr val="F0EBD5"/>
              </a:gs>
              <a:gs pos="100000">
                <a:srgbClr val="D1C39F"/>
              </a:gs>
            </a:gsLst>
            <a:lin ang="66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Ozone</a:t>
            </a:r>
            <a:endParaRPr lang="zh-CN" altLang="en-US" dirty="0">
              <a:solidFill>
                <a:schemeClr val="tx1"/>
              </a:solidFill>
            </a:endParaRPr>
          </a:p>
        </p:txBody>
      </p:sp>
      <p:sp>
        <p:nvSpPr>
          <p:cNvPr id="6" name="矩形 21"/>
          <p:cNvSpPr/>
          <p:nvPr/>
        </p:nvSpPr>
        <p:spPr>
          <a:xfrm>
            <a:off x="6819900" y="2057400"/>
            <a:ext cx="1143000" cy="588683"/>
          </a:xfrm>
          <a:prstGeom prst="rect">
            <a:avLst/>
          </a:prstGeom>
          <a:gradFill>
            <a:gsLst>
              <a:gs pos="0">
                <a:srgbClr val="FFFF00"/>
              </a:gs>
              <a:gs pos="64999">
                <a:srgbClr val="F0EBD5"/>
              </a:gs>
              <a:gs pos="100000">
                <a:srgbClr val="D1C39F"/>
              </a:gs>
            </a:gsLst>
            <a:lin ang="66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UV</a:t>
            </a:r>
            <a:endParaRPr lang="zh-CN" altLang="en-US" dirty="0">
              <a:solidFill>
                <a:schemeClr val="tx1"/>
              </a:solidFill>
            </a:endParaRPr>
          </a:p>
        </p:txBody>
      </p:sp>
      <p:cxnSp>
        <p:nvCxnSpPr>
          <p:cNvPr id="7" name="直接箭头连接符 22"/>
          <p:cNvCxnSpPr/>
          <p:nvPr/>
        </p:nvCxnSpPr>
        <p:spPr>
          <a:xfrm>
            <a:off x="6338047" y="2646083"/>
            <a:ext cx="0" cy="1219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23"/>
          <p:cNvCxnSpPr/>
          <p:nvPr/>
        </p:nvCxnSpPr>
        <p:spPr>
          <a:xfrm>
            <a:off x="7391400" y="2686214"/>
            <a:ext cx="0" cy="762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48770" y="2311394"/>
            <a:ext cx="2895600" cy="2862322"/>
          </a:xfrm>
          <a:prstGeom prst="rect">
            <a:avLst/>
          </a:prstGeom>
        </p:spPr>
        <p:txBody>
          <a:bodyPr wrap="square">
            <a:spAutoFit/>
          </a:bodyPr>
          <a:lstStyle/>
          <a:p>
            <a:r>
              <a:rPr lang="en-US" altLang="zh-CN" sz="2000" dirty="0" smtClean="0"/>
              <a:t>2. The second system includes ozone and UV disinfection system.  In this system </a:t>
            </a:r>
            <a:r>
              <a:rPr lang="en-US" altLang="zh-CN" sz="2000" dirty="0"/>
              <a:t>o</a:t>
            </a:r>
            <a:r>
              <a:rPr lang="en-US" altLang="zh-CN" sz="2000" dirty="0" smtClean="0"/>
              <a:t>zone would treat the bulk of the water in the collection tank while UV can be used to further treat the water. </a:t>
            </a:r>
            <a:endParaRPr lang="en-US" sz="2000" dirty="0"/>
          </a:p>
        </p:txBody>
      </p:sp>
      <p:sp>
        <p:nvSpPr>
          <p:cNvPr id="10" name="标题 1"/>
          <p:cNvSpPr txBox="1">
            <a:spLocks/>
          </p:cNvSpPr>
          <p:nvPr/>
        </p:nvSpPr>
        <p:spPr>
          <a:xfrm>
            <a:off x="0" y="228600"/>
            <a:ext cx="9144000" cy="1143000"/>
          </a:xfrm>
          <a:prstGeom prst="rect">
            <a:avLst/>
          </a:prstGeom>
        </p:spPr>
        <p:txBody>
          <a:bodyPr vert="horz" lIns="91440" tIns="45720" rIns="91440" bIns="45720" rtlCol="0" anchor="ctr">
            <a:noAutofit/>
          </a:bodyPr>
          <a:lstStyle/>
          <a:p>
            <a:pPr lvl="0" algn="ctr">
              <a:spcBef>
                <a:spcPct val="0"/>
              </a:spcBef>
              <a:defRPr/>
            </a:pPr>
            <a:r>
              <a:rPr lang="en-US" altLang="zh-CN" sz="3600" dirty="0" smtClean="0"/>
              <a:t> 5:  Disinfection System(</a:t>
            </a:r>
            <a:r>
              <a:rPr lang="en-US" altLang="zh-CN" sz="3000" dirty="0"/>
              <a:t>c</a:t>
            </a:r>
            <a:r>
              <a:rPr lang="en-US" altLang="zh-CN" sz="3000" dirty="0" smtClean="0"/>
              <a:t>ontinued</a:t>
            </a:r>
            <a:r>
              <a:rPr lang="en-US" altLang="zh-CN" sz="3600" dirty="0" smtClean="0"/>
              <a:t>)</a:t>
            </a:r>
            <a:endParaRPr lang="zh-CN" altLang="en-US" sz="3600" dirty="0"/>
          </a:p>
        </p:txBody>
      </p:sp>
      <p:sp>
        <p:nvSpPr>
          <p:cNvPr id="11" name="矩形 27"/>
          <p:cNvSpPr/>
          <p:nvPr/>
        </p:nvSpPr>
        <p:spPr>
          <a:xfrm>
            <a:off x="3467100" y="5432614"/>
            <a:ext cx="426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Ozone/UV rainwater disinfection system</a:t>
            </a:r>
            <a:r>
              <a:rPr lang="en-US" altLang="zh-CN" baseline="30000" dirty="0" smtClean="0"/>
              <a:t>13</a:t>
            </a:r>
            <a:endParaRPr lang="zh-CN" altLang="en-US" baseline="30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04800"/>
            <a:ext cx="5334000" cy="1143000"/>
          </a:xfrm>
        </p:spPr>
        <p:txBody>
          <a:bodyPr>
            <a:normAutofit/>
          </a:bodyPr>
          <a:lstStyle/>
          <a:p>
            <a:r>
              <a:rPr lang="en-US" altLang="zh-CN" sz="3600" b="1" u="sng" dirty="0" smtClean="0"/>
              <a:t>Scope of Presentation:</a:t>
            </a:r>
            <a:endParaRPr lang="zh-CN" altLang="en-US" sz="3600" b="1" u="sng" dirty="0"/>
          </a:p>
        </p:txBody>
      </p:sp>
      <p:sp>
        <p:nvSpPr>
          <p:cNvPr id="3" name="内容占位符 2"/>
          <p:cNvSpPr>
            <a:spLocks noGrp="1"/>
          </p:cNvSpPr>
          <p:nvPr>
            <p:ph idx="1"/>
          </p:nvPr>
        </p:nvSpPr>
        <p:spPr>
          <a:xfrm>
            <a:off x="533400" y="1447800"/>
            <a:ext cx="8610600" cy="4525963"/>
          </a:xfrm>
        </p:spPr>
        <p:txBody>
          <a:bodyPr>
            <a:normAutofit fontScale="92500" lnSpcReduction="10000"/>
          </a:bodyPr>
          <a:lstStyle/>
          <a:p>
            <a:pPr marL="514350" indent="-514350">
              <a:buAutoNum type="arabicPeriod"/>
            </a:pPr>
            <a:r>
              <a:rPr lang="en-US" altLang="zh-CN" dirty="0" smtClean="0"/>
              <a:t>Water Sustainability</a:t>
            </a:r>
          </a:p>
          <a:p>
            <a:pPr marL="514350" indent="-514350">
              <a:buFont typeface="Arial" pitchFamily="34" charset="0"/>
              <a:buAutoNum type="arabicPeriod"/>
            </a:pPr>
            <a:r>
              <a:rPr lang="en-US" altLang="zh-CN" dirty="0" smtClean="0"/>
              <a:t>Rainwater Harvesting</a:t>
            </a:r>
          </a:p>
          <a:p>
            <a:pPr marL="514350" indent="-514350">
              <a:buFont typeface="Arial" pitchFamily="34" charset="0"/>
              <a:buAutoNum type="arabicPeriod"/>
            </a:pPr>
            <a:r>
              <a:rPr lang="en-US" altLang="zh-CN" dirty="0" smtClean="0"/>
              <a:t>Greywater Harvesting</a:t>
            </a:r>
          </a:p>
          <a:p>
            <a:pPr marL="514350" indent="-514350">
              <a:buFont typeface="Arial" pitchFamily="34" charset="0"/>
              <a:buAutoNum type="arabicPeriod"/>
            </a:pPr>
            <a:r>
              <a:rPr lang="en-US" altLang="zh-CN" dirty="0" smtClean="0"/>
              <a:t>Flush and Flow Fixtures in Commercial and Residential Buildings</a:t>
            </a:r>
          </a:p>
          <a:p>
            <a:pPr marL="514350" indent="-514350">
              <a:buFont typeface="Arial" pitchFamily="34" charset="0"/>
              <a:buAutoNum type="arabicPeriod"/>
            </a:pPr>
            <a:r>
              <a:rPr lang="en-US" altLang="zh-CN" dirty="0" smtClean="0"/>
              <a:t>Water Wise Landscaping in and around Buildings</a:t>
            </a:r>
          </a:p>
          <a:p>
            <a:pPr marL="514350" indent="-514350">
              <a:buFont typeface="Arial" pitchFamily="34" charset="0"/>
              <a:buAutoNum type="arabicPeriod"/>
            </a:pPr>
            <a:r>
              <a:rPr lang="en-US" altLang="zh-CN" dirty="0" smtClean="0"/>
              <a:t>Water Sustainability in LEED</a:t>
            </a:r>
          </a:p>
          <a:p>
            <a:pPr marL="514350" indent="-514350">
              <a:buFont typeface="Arial" pitchFamily="34" charset="0"/>
              <a:buAutoNum type="arabicPeriod"/>
            </a:pPr>
            <a:r>
              <a:rPr lang="en-US" altLang="zh-CN" dirty="0" smtClean="0"/>
              <a:t>The Trend and Development of Water Sustainability in Buildings</a:t>
            </a:r>
            <a:endParaRPr lang="zh-CN" altLang="en-US" dirty="0" smtClean="0"/>
          </a:p>
          <a:p>
            <a:pPr marL="514350" indent="-514350">
              <a:buFont typeface="Arial" pitchFamily="34" charset="0"/>
              <a:buAutoNum type="arabicPeriod"/>
            </a:pPr>
            <a:endParaRPr lang="zh-CN" altLang="en-US" dirty="0" smtClean="0"/>
          </a:p>
          <a:p>
            <a:pPr marL="514350" indent="-514350">
              <a:buFont typeface="Arial" pitchFamily="34" charset="0"/>
              <a:buAutoNum type="arabicPeriod"/>
            </a:pPr>
            <a:endParaRPr lang="zh-CN" altLang="en-US" dirty="0" smtClean="0"/>
          </a:p>
          <a:p>
            <a:pPr marL="514350" indent="-514350">
              <a:buFont typeface="Arial" pitchFamily="34" charset="0"/>
              <a:buAutoNum type="arabicPeriod"/>
            </a:pPr>
            <a:endParaRPr lang="zh-CN" altLang="en-US" dirty="0" smtClean="0"/>
          </a:p>
          <a:p>
            <a:pPr marL="514350" indent="-514350">
              <a:buFont typeface="Arial" pitchFamily="34" charset="0"/>
              <a:buAutoNum type="arabicPeriod"/>
            </a:pPr>
            <a:endParaRPr lang="zh-CN" altLang="en-US" dirty="0" smtClean="0"/>
          </a:p>
          <a:p>
            <a:pPr marL="514350" indent="-514350">
              <a:buFont typeface="Arial" pitchFamily="34" charset="0"/>
              <a:buAutoNum type="arabicPeriod"/>
            </a:pPr>
            <a:endParaRPr lang="zh-CN" altLang="en-US" dirty="0" smtClean="0"/>
          </a:p>
          <a:p>
            <a:pPr marL="514350" indent="-514350">
              <a:buAutoNum type="arabicPeriod"/>
            </a:pPr>
            <a:endParaRPr lang="zh-CN" altLang="en-US" dirty="0" smtClean="0"/>
          </a:p>
          <a:p>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2400"/>
            <a:ext cx="9144000" cy="1143000"/>
          </a:xfrm>
        </p:spPr>
        <p:txBody>
          <a:bodyPr>
            <a:noAutofit/>
          </a:bodyPr>
          <a:lstStyle/>
          <a:p>
            <a:r>
              <a:rPr lang="en-US" altLang="zh-CN" sz="3600" dirty="0" smtClean="0"/>
              <a:t>Effectiveness of Rainwater Harvesting Technology</a:t>
            </a:r>
            <a:r>
              <a:rPr lang="en-US" altLang="zh-CN" sz="3000" baseline="30000" dirty="0" smtClean="0"/>
              <a:t>14</a:t>
            </a:r>
            <a:endParaRPr lang="zh-CN" altLang="en-US" sz="3000" baseline="30000" dirty="0"/>
          </a:p>
        </p:txBody>
      </p:sp>
      <p:sp>
        <p:nvSpPr>
          <p:cNvPr id="3" name="内容占位符 2"/>
          <p:cNvSpPr>
            <a:spLocks noGrp="1"/>
          </p:cNvSpPr>
          <p:nvPr>
            <p:ph idx="1"/>
          </p:nvPr>
        </p:nvSpPr>
        <p:spPr>
          <a:xfrm>
            <a:off x="685800" y="1219200"/>
            <a:ext cx="7772400" cy="3992563"/>
          </a:xfrm>
        </p:spPr>
        <p:txBody>
          <a:bodyPr>
            <a:noAutofit/>
          </a:bodyPr>
          <a:lstStyle/>
          <a:p>
            <a:r>
              <a:rPr lang="en-US" altLang="zh-CN" sz="2000" dirty="0" smtClean="0"/>
              <a:t>The feasibility of rainwater harvesting in a particular locality is highly dependent on the amount and intensity of rainfall. </a:t>
            </a:r>
          </a:p>
          <a:p>
            <a:r>
              <a:rPr lang="en-US" altLang="zh-CN" sz="2000" dirty="0" smtClean="0"/>
              <a:t>The viability of rainwater harvesting systems is also a function of the quantity and quality of water available from other sources, household size, per capita water requirements and available budget. </a:t>
            </a:r>
          </a:p>
          <a:p>
            <a:r>
              <a:rPr lang="en-US" altLang="zh-CN" sz="2000" dirty="0" smtClean="0"/>
              <a:t>An effective way of avoiding contamination is placing taps at about </a:t>
            </a:r>
          </a:p>
          <a:p>
            <a:pPr marL="0" indent="0">
              <a:buNone/>
            </a:pPr>
            <a:r>
              <a:rPr lang="en-US" altLang="zh-CN" sz="2000" dirty="0"/>
              <a:t> </a:t>
            </a:r>
            <a:r>
              <a:rPr lang="en-US" altLang="zh-CN" sz="2000" dirty="0" smtClean="0"/>
              <a:t>     10 cm above the base of the rainwater storage tanks. </a:t>
            </a:r>
          </a:p>
          <a:p>
            <a:r>
              <a:rPr lang="en-US" altLang="zh-CN" sz="2000" dirty="0" smtClean="0"/>
              <a:t>Finally, effective water harvesting schemes require community participation which is enhanced by: </a:t>
            </a:r>
            <a:br>
              <a:rPr lang="en-US" altLang="zh-CN" sz="2000" dirty="0" smtClean="0"/>
            </a:br>
            <a:r>
              <a:rPr lang="en-US" altLang="zh-CN" sz="2000" dirty="0" smtClean="0"/>
              <a:t>- sensitivity to people’s needs </a:t>
            </a:r>
            <a:br>
              <a:rPr lang="en-US" altLang="zh-CN" sz="2000" dirty="0" smtClean="0"/>
            </a:br>
            <a:r>
              <a:rPr lang="en-US" altLang="zh-CN" sz="2000" dirty="0" smtClean="0"/>
              <a:t>- indigenous knowledge and local expertise </a:t>
            </a:r>
            <a:br>
              <a:rPr lang="en-US" altLang="zh-CN" sz="2000" dirty="0" smtClean="0"/>
            </a:br>
            <a:r>
              <a:rPr lang="en-US" altLang="zh-CN" sz="2000" dirty="0" smtClean="0"/>
              <a:t>- full participation and consideration of gender issues, and </a:t>
            </a:r>
            <a:br>
              <a:rPr lang="en-US" altLang="zh-CN" sz="2000" dirty="0" smtClean="0"/>
            </a:br>
            <a:r>
              <a:rPr lang="en-US" altLang="zh-CN" sz="2000" dirty="0" smtClean="0"/>
              <a:t>- taking consideration of prevailing farming systems as well as</a:t>
            </a:r>
          </a:p>
          <a:p>
            <a:pPr>
              <a:buNone/>
            </a:pPr>
            <a:r>
              <a:rPr lang="en-US" altLang="zh-CN" sz="2000" dirty="0" smtClean="0"/>
              <a:t>         national policies and community by-laws. </a:t>
            </a:r>
          </a:p>
          <a:p>
            <a:pPr>
              <a:buNone/>
            </a:pPr>
            <a:r>
              <a:rPr lang="en-US" altLang="zh-CN" sz="2000" dirty="0" smtClean="0"/>
              <a:t>      We need not only consider the reliability of the system ,but also the cost in installing and maintaining needs to be considered</a:t>
            </a:r>
            <a:br>
              <a:rPr lang="en-US" altLang="zh-CN" sz="2000" dirty="0" smtClean="0"/>
            </a:br>
            <a:endParaRPr lang="zh-CN" alt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04800"/>
            <a:ext cx="8229600" cy="685800"/>
          </a:xfrm>
        </p:spPr>
        <p:txBody>
          <a:bodyPr>
            <a:noAutofit/>
          </a:bodyPr>
          <a:lstStyle/>
          <a:p>
            <a:r>
              <a:rPr lang="en-US" altLang="zh-CN" sz="3600" dirty="0" smtClean="0"/>
              <a:t>Economic Efficiency of Rainwater Harvesting</a:t>
            </a:r>
            <a:r>
              <a:rPr lang="en-US" altLang="zh-CN" sz="3000" baseline="30000" dirty="0" smtClean="0"/>
              <a:t>15</a:t>
            </a:r>
            <a:endParaRPr lang="zh-CN" altLang="en-US" sz="3000" baseline="30000" dirty="0"/>
          </a:p>
        </p:txBody>
      </p:sp>
      <p:sp>
        <p:nvSpPr>
          <p:cNvPr id="3" name="内容占位符 2"/>
          <p:cNvSpPr>
            <a:spLocks noGrp="1"/>
          </p:cNvSpPr>
          <p:nvPr>
            <p:ph idx="1"/>
          </p:nvPr>
        </p:nvSpPr>
        <p:spPr>
          <a:xfrm>
            <a:off x="1066800" y="1600200"/>
            <a:ext cx="6934200" cy="4525963"/>
          </a:xfrm>
        </p:spPr>
        <p:txBody>
          <a:bodyPr>
            <a:normAutofit fontScale="62500" lnSpcReduction="20000"/>
          </a:bodyPr>
          <a:lstStyle/>
          <a:p>
            <a:r>
              <a:rPr lang="en-US" altLang="zh-CN" dirty="0" smtClean="0"/>
              <a:t>Valid data on the economic efficiency of rainwater harvesting systems is not possible. Depending on the regional conditions (water and wastewater prices, available subsidies), the amortization period may vary between 10 and 20 years. However, it should be taken into consideration that for the major investment (storage and pipe work) a period of use of several decades is expected. </a:t>
            </a:r>
            <a:br>
              <a:rPr lang="en-US" altLang="zh-CN" dirty="0" smtClean="0"/>
            </a:br>
            <a:endParaRPr lang="en-US" altLang="zh-CN" dirty="0" smtClean="0"/>
          </a:p>
          <a:p>
            <a:endParaRPr lang="en-US" altLang="zh-CN" dirty="0" smtClean="0"/>
          </a:p>
          <a:p>
            <a:r>
              <a:rPr lang="en-US" altLang="zh-CN" dirty="0" smtClean="0"/>
              <a:t>The associated costs of a rainwater harvesting system are for installation, operation and maintenance. Of the costs for installation, the storage tank represents the largest investment which can vary between 30 and 45% of the total cost of the system depending on system size. A pump, a pressure controller and fittings in addition to plumber’s labor represent other major costs of the investment</a:t>
            </a:r>
            <a:r>
              <a:rPr lang="en-US" altLang="zh-CN" b="1" dirty="0" smtClean="0"/>
              <a:t>. </a:t>
            </a:r>
            <a:r>
              <a:rPr lang="en-US" altLang="zh-CN" dirty="0" smtClean="0"/>
              <a:t/>
            </a:r>
            <a:br>
              <a:rPr lang="en-US" altLang="zh-CN" dirty="0" smtClean="0"/>
            </a:br>
            <a:endParaRPr lang="zh-CN"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Economic Analysis of Rainwater Harvesting System for Dallas, Texas</a:t>
            </a:r>
            <a:r>
              <a:rPr lang="en-US" sz="3000" baseline="30000" dirty="0" smtClean="0"/>
              <a:t>16</a:t>
            </a:r>
            <a:endParaRPr lang="en-US" sz="3000" baseline="30000" dirty="0"/>
          </a:p>
        </p:txBody>
      </p:sp>
      <p:sp>
        <p:nvSpPr>
          <p:cNvPr id="13" name="圆角矩形 3"/>
          <p:cNvSpPr/>
          <p:nvPr/>
        </p:nvSpPr>
        <p:spPr>
          <a:xfrm>
            <a:off x="838200" y="2057400"/>
            <a:ext cx="2971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5000 ft</a:t>
            </a:r>
            <a:r>
              <a:rPr lang="en-US" altLang="zh-CN" baseline="30000" dirty="0" smtClean="0"/>
              <a:t>2 </a:t>
            </a:r>
            <a:r>
              <a:rPr lang="en-US" altLang="zh-CN" dirty="0" smtClean="0"/>
              <a:t>roof collection area</a:t>
            </a:r>
          </a:p>
          <a:p>
            <a:endParaRPr lang="en-US" altLang="zh-CN" dirty="0" smtClean="0"/>
          </a:p>
          <a:p>
            <a:r>
              <a:rPr lang="en-US" altLang="zh-CN" dirty="0" smtClean="0"/>
              <a:t>1 inch storm event</a:t>
            </a:r>
            <a:endParaRPr lang="zh-CN" altLang="en-US" dirty="0"/>
          </a:p>
        </p:txBody>
      </p:sp>
      <p:sp>
        <p:nvSpPr>
          <p:cNvPr id="14" name="右箭头 4"/>
          <p:cNvSpPr/>
          <p:nvPr/>
        </p:nvSpPr>
        <p:spPr>
          <a:xfrm>
            <a:off x="3886200" y="2819400"/>
            <a:ext cx="2133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5"/>
          <p:cNvCxnSpPr/>
          <p:nvPr/>
        </p:nvCxnSpPr>
        <p:spPr>
          <a:xfrm>
            <a:off x="4953000" y="2362200"/>
            <a:ext cx="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矩形 6"/>
          <p:cNvSpPr/>
          <p:nvPr/>
        </p:nvSpPr>
        <p:spPr>
          <a:xfrm>
            <a:off x="3657600" y="1524000"/>
            <a:ext cx="32766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smtClean="0"/>
              <a:t>Based on whole-life cost analysis</a:t>
            </a:r>
            <a:endParaRPr lang="zh-CN" altLang="en-US" dirty="0"/>
          </a:p>
        </p:txBody>
      </p:sp>
      <p:sp>
        <p:nvSpPr>
          <p:cNvPr id="17" name="圆角矩形 7"/>
          <p:cNvSpPr/>
          <p:nvPr/>
        </p:nvSpPr>
        <p:spPr>
          <a:xfrm>
            <a:off x="6096000" y="2590800"/>
            <a:ext cx="2514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3,200 gallon cistern</a:t>
            </a:r>
            <a:endParaRPr lang="zh-CN" altLang="en-US" dirty="0"/>
          </a:p>
        </p:txBody>
      </p:sp>
      <p:sp>
        <p:nvSpPr>
          <p:cNvPr id="18" name="圆角矩形 9"/>
          <p:cNvSpPr/>
          <p:nvPr/>
        </p:nvSpPr>
        <p:spPr>
          <a:xfrm>
            <a:off x="6172200" y="4953000"/>
            <a:ext cx="23622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$31,000</a:t>
            </a:r>
            <a:endParaRPr lang="zh-CN" altLang="en-US" dirty="0"/>
          </a:p>
        </p:txBody>
      </p:sp>
      <p:sp>
        <p:nvSpPr>
          <p:cNvPr id="19" name="圆角矩形 11"/>
          <p:cNvSpPr/>
          <p:nvPr/>
        </p:nvSpPr>
        <p:spPr>
          <a:xfrm>
            <a:off x="838200" y="4572000"/>
            <a:ext cx="3048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tank to fill with rainwater and be completely drawn down over 3,800 times ($2.50 / 1000gallon)</a:t>
            </a:r>
            <a:endParaRPr lang="zh-CN" altLang="en-US" dirty="0"/>
          </a:p>
        </p:txBody>
      </p:sp>
      <p:sp>
        <p:nvSpPr>
          <p:cNvPr id="20" name="等于号 12"/>
          <p:cNvSpPr/>
          <p:nvPr/>
        </p:nvSpPr>
        <p:spPr>
          <a:xfrm>
            <a:off x="4495800" y="4800600"/>
            <a:ext cx="990600" cy="838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等于号 13"/>
          <p:cNvSpPr/>
          <p:nvPr/>
        </p:nvSpPr>
        <p:spPr>
          <a:xfrm rot="16200000">
            <a:off x="6972858" y="3618942"/>
            <a:ext cx="608485" cy="838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7772400" cy="1066800"/>
          </a:xfrm>
        </p:spPr>
        <p:txBody>
          <a:bodyPr>
            <a:noAutofit/>
          </a:bodyPr>
          <a:lstStyle/>
          <a:p>
            <a:r>
              <a:rPr lang="en-US" altLang="zh-CN" sz="3600" dirty="0" smtClean="0"/>
              <a:t>Disadvantages of Rainwater Harvesting System</a:t>
            </a:r>
            <a:r>
              <a:rPr lang="en-US" altLang="zh-CN" sz="3000" baseline="30000" dirty="0" smtClean="0"/>
              <a:t>17</a:t>
            </a:r>
            <a:endParaRPr lang="zh-CN" altLang="en-US" sz="3000" dirty="0"/>
          </a:p>
        </p:txBody>
      </p:sp>
      <p:sp>
        <p:nvSpPr>
          <p:cNvPr id="3" name="内容占位符 2"/>
          <p:cNvSpPr>
            <a:spLocks noGrp="1"/>
          </p:cNvSpPr>
          <p:nvPr>
            <p:ph idx="1"/>
          </p:nvPr>
        </p:nvSpPr>
        <p:spPr>
          <a:xfrm>
            <a:off x="304800" y="1066800"/>
            <a:ext cx="8229600" cy="4297363"/>
          </a:xfrm>
        </p:spPr>
        <p:txBody>
          <a:bodyPr>
            <a:noAutofit/>
          </a:bodyPr>
          <a:lstStyle/>
          <a:p>
            <a:pPr>
              <a:buNone/>
            </a:pPr>
            <a:r>
              <a:rPr lang="en-US" altLang="zh-CN" sz="2000" dirty="0" smtClean="0"/>
              <a:t>      </a:t>
            </a:r>
            <a:r>
              <a:rPr lang="en-US" altLang="zh-CN" sz="2000" u="sng" dirty="0" smtClean="0"/>
              <a:t>1. </a:t>
            </a:r>
            <a:r>
              <a:rPr lang="en-US" altLang="zh-CN" sz="2000" b="1" u="sng" dirty="0" smtClean="0"/>
              <a:t>High Initial investment Costs:</a:t>
            </a:r>
            <a:r>
              <a:rPr lang="en-US" altLang="zh-CN" sz="2000" dirty="0" smtClean="0"/>
              <a:t>  The main cost of a rainwater collection system generally occurs during the initial construction phase and no benefit is derived until the system is completed.</a:t>
            </a:r>
            <a:br>
              <a:rPr lang="en-US" altLang="zh-CN" sz="2000" dirty="0" smtClean="0"/>
            </a:br>
            <a:r>
              <a:rPr lang="en-US" altLang="zh-CN" sz="2000" dirty="0" smtClean="0"/>
              <a:t/>
            </a:r>
            <a:br>
              <a:rPr lang="en-US" altLang="zh-CN" sz="2000" dirty="0" smtClean="0"/>
            </a:br>
            <a:r>
              <a:rPr lang="en-US" altLang="zh-CN" sz="2000" u="sng" dirty="0" smtClean="0"/>
              <a:t>2</a:t>
            </a:r>
            <a:r>
              <a:rPr lang="en-US" altLang="zh-CN" sz="2000" b="1" u="sng" dirty="0" smtClean="0"/>
              <a:t>. Regular Maintenance:  </a:t>
            </a:r>
            <a:r>
              <a:rPr lang="en-US" altLang="zh-CN" sz="2000" dirty="0" smtClean="0"/>
              <a:t>Regular maintenance, cleaning and repair will be required for the operation of a successful rainwater collection system.</a:t>
            </a:r>
            <a:br>
              <a:rPr lang="en-US" altLang="zh-CN" sz="2000" dirty="0" smtClean="0"/>
            </a:br>
            <a:r>
              <a:rPr lang="en-US" altLang="zh-CN" sz="2000" dirty="0" smtClean="0"/>
              <a:t/>
            </a:r>
            <a:br>
              <a:rPr lang="en-US" altLang="zh-CN" sz="2000" dirty="0" smtClean="0"/>
            </a:br>
            <a:r>
              <a:rPr lang="en-US" altLang="zh-CN" sz="2000" u="sng" dirty="0" smtClean="0"/>
              <a:t>3. </a:t>
            </a:r>
            <a:r>
              <a:rPr lang="en-US" altLang="zh-CN" sz="2000" b="1" u="sng" dirty="0" smtClean="0"/>
              <a:t>Vulnerable Water Quality:</a:t>
            </a:r>
            <a:r>
              <a:rPr lang="en-US" altLang="zh-CN" sz="2000" u="sng" dirty="0" smtClean="0"/>
              <a:t>  </a:t>
            </a:r>
            <a:r>
              <a:rPr lang="en-US" altLang="zh-CN" sz="2000" dirty="0" smtClean="0"/>
              <a:t>The quality of rainwater can be affected by air pollution, insects, and dirt or organic matter. The type and kind of construction materials used can also adversely affect water quality.</a:t>
            </a:r>
            <a:br>
              <a:rPr lang="en-US" altLang="zh-CN" sz="2000" dirty="0" smtClean="0"/>
            </a:br>
            <a:r>
              <a:rPr lang="en-US" altLang="zh-CN" sz="2000" dirty="0" smtClean="0"/>
              <a:t/>
            </a:r>
            <a:br>
              <a:rPr lang="en-US" altLang="zh-CN" sz="2000" dirty="0" smtClean="0"/>
            </a:br>
            <a:r>
              <a:rPr lang="en-US" altLang="zh-CN" sz="2000" u="sng" dirty="0" smtClean="0"/>
              <a:t>4. </a:t>
            </a:r>
            <a:r>
              <a:rPr lang="en-US" altLang="zh-CN" sz="2000" b="1" u="sng" dirty="0" smtClean="0"/>
              <a:t>Water Supply is Climate Dependent:</a:t>
            </a:r>
            <a:r>
              <a:rPr lang="en-US" altLang="zh-CN" sz="2000" u="sng" dirty="0" smtClean="0"/>
              <a:t>  </a:t>
            </a:r>
            <a:r>
              <a:rPr lang="en-US" altLang="zh-CN" sz="2000" dirty="0" smtClean="0"/>
              <a:t>Droughts or long periods of time with little or no rain can cause serious problems with the supply of water.</a:t>
            </a:r>
            <a:br>
              <a:rPr lang="en-US" altLang="zh-CN" sz="2000" dirty="0" smtClean="0"/>
            </a:br>
            <a:r>
              <a:rPr lang="en-US" altLang="zh-CN" sz="2000" dirty="0" smtClean="0"/>
              <a:t/>
            </a:r>
            <a:br>
              <a:rPr lang="en-US" altLang="zh-CN" sz="2000" dirty="0" smtClean="0"/>
            </a:br>
            <a:r>
              <a:rPr lang="en-US" altLang="zh-CN" sz="2000" b="1" u="sng" dirty="0" smtClean="0"/>
              <a:t>5. Storage Capacity Limits Supply:  </a:t>
            </a:r>
            <a:r>
              <a:rPr lang="en-US" altLang="zh-CN" sz="2000" dirty="0" smtClean="0"/>
              <a:t>The supply of water from a rainwater collection system is not only limited by the amount of rainfall but also by the size of the collection area and the storage facilities.</a:t>
            </a:r>
            <a:br>
              <a:rPr lang="en-US" altLang="zh-CN" sz="2000" dirty="0" smtClean="0"/>
            </a:br>
            <a:r>
              <a:rPr lang="en-US" altLang="zh-CN" sz="2000" dirty="0" smtClean="0"/>
              <a:t/>
            </a:r>
            <a:br>
              <a:rPr lang="en-US" altLang="zh-CN" sz="2000" dirty="0" smtClean="0"/>
            </a:br>
            <a:endParaRPr lang="zh-CN" altLang="en-US"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2400"/>
            <a:ext cx="9144000" cy="1020762"/>
          </a:xfrm>
        </p:spPr>
        <p:txBody>
          <a:bodyPr>
            <a:noAutofit/>
          </a:bodyPr>
          <a:lstStyle/>
          <a:p>
            <a:r>
              <a:rPr lang="en-US" altLang="zh-CN" sz="3600" b="1" dirty="0" smtClean="0"/>
              <a:t>Case Study 1</a:t>
            </a:r>
            <a:r>
              <a:rPr lang="en-US" altLang="zh-CN" sz="3600" dirty="0" smtClean="0"/>
              <a:t>:  UBC Point Grey Campus Rainwater Harvesting System Analysis</a:t>
            </a:r>
            <a:endParaRPr lang="zh-CN" altLang="en-US" sz="36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447650" y="1600200"/>
            <a:ext cx="6248700" cy="4525963"/>
          </a:xfrm>
          <a:prstGeom prst="rect">
            <a:avLst/>
          </a:prstGeom>
          <a:noFill/>
          <a:ln w="9525">
            <a:noFill/>
            <a:miter lim="800000"/>
            <a:headEnd/>
            <a:tailEnd/>
          </a:ln>
        </p:spPr>
      </p:pic>
      <p:sp>
        <p:nvSpPr>
          <p:cNvPr id="4" name="TextBox 3"/>
          <p:cNvSpPr txBox="1"/>
          <p:nvPr/>
        </p:nvSpPr>
        <p:spPr>
          <a:xfrm>
            <a:off x="3048000" y="6488668"/>
            <a:ext cx="6096000" cy="369332"/>
          </a:xfrm>
          <a:prstGeom prst="rect">
            <a:avLst/>
          </a:prstGeom>
          <a:noFill/>
        </p:spPr>
        <p:txBody>
          <a:bodyPr wrap="square" rtlCol="0">
            <a:spAutoFit/>
          </a:bodyPr>
          <a:lstStyle/>
          <a:p>
            <a:r>
              <a:rPr lang="en-US" altLang="zh-CN" dirty="0" smtClean="0">
                <a:hlinkClick r:id="rId3"/>
              </a:rPr>
              <a:t>http://cirs.ubc.ca/building/building-manual/rainwater-system</a:t>
            </a:r>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21000"/>
          </a:stretch>
        </a:blipFill>
        <a:effectLst/>
      </p:bgPr>
    </p:bg>
    <p:spTree>
      <p:nvGrpSpPr>
        <p:cNvPr id="1" name=""/>
        <p:cNvGrpSpPr/>
        <p:nvPr/>
      </p:nvGrpSpPr>
      <p:grpSpPr>
        <a:xfrm>
          <a:off x="0" y="0"/>
          <a:ext cx="0" cy="0"/>
          <a:chOff x="0" y="0"/>
          <a:chExt cx="0" cy="0"/>
        </a:xfrm>
      </p:grpSpPr>
      <p:sp>
        <p:nvSpPr>
          <p:cNvPr id="9" name="Rectangle 8"/>
          <p:cNvSpPr/>
          <p:nvPr/>
        </p:nvSpPr>
        <p:spPr>
          <a:xfrm>
            <a:off x="762000" y="152400"/>
            <a:ext cx="1981200" cy="5334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1.Catchment area</a:t>
            </a:r>
            <a:endParaRPr lang="zh-CN" altLang="en-US" dirty="0" smtClean="0">
              <a:solidFill>
                <a:schemeClr val="tx1"/>
              </a:solidFill>
            </a:endParaRPr>
          </a:p>
        </p:txBody>
      </p:sp>
      <p:cxnSp>
        <p:nvCxnSpPr>
          <p:cNvPr id="10" name="直接箭头连接符 14"/>
          <p:cNvCxnSpPr/>
          <p:nvPr/>
        </p:nvCxnSpPr>
        <p:spPr>
          <a:xfrm flipH="1" flipV="1">
            <a:off x="2743200" y="685800"/>
            <a:ext cx="2667000" cy="7620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8600" y="1143000"/>
            <a:ext cx="1600200" cy="16002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2.conveyance system consisting of pipes and gutters</a:t>
            </a:r>
            <a:endParaRPr lang="zh-CN" altLang="en-US" dirty="0" smtClean="0">
              <a:solidFill>
                <a:schemeClr val="tx1"/>
              </a:solidFill>
            </a:endParaRPr>
          </a:p>
        </p:txBody>
      </p:sp>
      <p:cxnSp>
        <p:nvCxnSpPr>
          <p:cNvPr id="14" name="直接箭头连接符 14"/>
          <p:cNvCxnSpPr/>
          <p:nvPr/>
        </p:nvCxnSpPr>
        <p:spPr>
          <a:xfrm flipH="1">
            <a:off x="1828800" y="2286000"/>
            <a:ext cx="3048000" cy="1524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28600" y="2895600"/>
            <a:ext cx="1371600" cy="10668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4.Harvested water distribution</a:t>
            </a:r>
          </a:p>
          <a:p>
            <a:pPr algn="ctr"/>
            <a:r>
              <a:rPr lang="en-US" altLang="zh-CN" dirty="0" smtClean="0">
                <a:solidFill>
                  <a:schemeClr val="tx1"/>
                </a:solidFill>
              </a:rPr>
              <a:t>system</a:t>
            </a:r>
            <a:endParaRPr lang="zh-CN" altLang="en-US" dirty="0" smtClean="0">
              <a:solidFill>
                <a:schemeClr val="tx1"/>
              </a:solidFill>
            </a:endParaRPr>
          </a:p>
        </p:txBody>
      </p:sp>
      <p:sp>
        <p:nvSpPr>
          <p:cNvPr id="18" name="Rectangle 17"/>
          <p:cNvSpPr/>
          <p:nvPr/>
        </p:nvSpPr>
        <p:spPr>
          <a:xfrm>
            <a:off x="7315200" y="304800"/>
            <a:ext cx="1524000" cy="5334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3.Storage Facility</a:t>
            </a:r>
            <a:endParaRPr lang="zh-CN" altLang="en-US" dirty="0" smtClean="0">
              <a:solidFill>
                <a:schemeClr val="tx1"/>
              </a:solidFill>
            </a:endParaRPr>
          </a:p>
        </p:txBody>
      </p:sp>
      <p:cxnSp>
        <p:nvCxnSpPr>
          <p:cNvPr id="19" name="直接箭头连接符 14"/>
          <p:cNvCxnSpPr/>
          <p:nvPr/>
        </p:nvCxnSpPr>
        <p:spPr>
          <a:xfrm flipV="1">
            <a:off x="5715000" y="533400"/>
            <a:ext cx="1600200" cy="4267200"/>
          </a:xfrm>
          <a:prstGeom prst="straightConnector1">
            <a:avLst/>
          </a:prstGeom>
          <a:ln>
            <a:solidFill>
              <a:schemeClr val="bg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22" name="直接箭头连接符 14"/>
          <p:cNvCxnSpPr/>
          <p:nvPr/>
        </p:nvCxnSpPr>
        <p:spPr>
          <a:xfrm flipH="1">
            <a:off x="1600200" y="3200400"/>
            <a:ext cx="1752600" cy="6858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162800" y="1371600"/>
            <a:ext cx="1752600" cy="12954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5.Water  filtration and treatment system</a:t>
            </a:r>
            <a:endParaRPr lang="zh-CN" altLang="en-US" dirty="0" smtClean="0">
              <a:solidFill>
                <a:schemeClr val="tx1"/>
              </a:solidFill>
            </a:endParaRPr>
          </a:p>
        </p:txBody>
      </p:sp>
      <p:cxnSp>
        <p:nvCxnSpPr>
          <p:cNvPr id="27" name="直接箭头连接符 14"/>
          <p:cNvCxnSpPr/>
          <p:nvPr/>
        </p:nvCxnSpPr>
        <p:spPr>
          <a:xfrm flipV="1">
            <a:off x="6096000" y="2590800"/>
            <a:ext cx="1066800" cy="2971800"/>
          </a:xfrm>
          <a:prstGeom prst="straightConnector1">
            <a:avLst/>
          </a:prstGeom>
          <a:ln>
            <a:solidFill>
              <a:schemeClr val="bg1"/>
            </a:solidFill>
            <a:headEnd type="triangle" w="med" len="lg"/>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315200" cy="1554162"/>
          </a:xfrm>
        </p:spPr>
        <p:txBody>
          <a:bodyPr>
            <a:normAutofit/>
          </a:bodyPr>
          <a:lstStyle/>
          <a:p>
            <a:r>
              <a:rPr lang="en-US" altLang="zh-CN" sz="3600" dirty="0" smtClean="0"/>
              <a:t>Different Steps of Rainwater Harvesting System</a:t>
            </a:r>
            <a:endParaRPr lang="en-US" sz="3600" dirty="0"/>
          </a:p>
        </p:txBody>
      </p:sp>
      <p:sp>
        <p:nvSpPr>
          <p:cNvPr id="3" name="Content Placeholder 2"/>
          <p:cNvSpPr>
            <a:spLocks noGrp="1"/>
          </p:cNvSpPr>
          <p:nvPr>
            <p:ph idx="1"/>
          </p:nvPr>
        </p:nvSpPr>
        <p:spPr>
          <a:xfrm>
            <a:off x="914400" y="2057400"/>
            <a:ext cx="7239000" cy="4525963"/>
          </a:xfrm>
        </p:spPr>
        <p:txBody>
          <a:bodyPr>
            <a:normAutofit/>
          </a:bodyPr>
          <a:lstStyle/>
          <a:p>
            <a:pPr>
              <a:buNone/>
            </a:pPr>
            <a:r>
              <a:rPr lang="en-US" altLang="zh-CN" sz="2000" b="1" i="1" u="sng" dirty="0" smtClean="0"/>
              <a:t>Step 1 – Collection: </a:t>
            </a:r>
            <a:r>
              <a:rPr lang="en-US" altLang="zh-CN" sz="2000" u="sng" dirty="0" smtClean="0"/>
              <a:t>  </a:t>
            </a:r>
            <a:r>
              <a:rPr lang="en-US" altLang="zh-CN" sz="2000" dirty="0" smtClean="0"/>
              <a:t>Rainwater is collected on the upper roof on the north and south wings of the building and channeled into the storage cistern underneath the building. </a:t>
            </a:r>
            <a:endParaRPr lang="zh-CN" altLang="zh-CN" sz="2000" dirty="0" smtClean="0"/>
          </a:p>
          <a:p>
            <a:pPr>
              <a:buNone/>
            </a:pPr>
            <a:r>
              <a:rPr lang="en-US" altLang="zh-CN" sz="2000" b="1" i="1" u="sng" dirty="0" smtClean="0"/>
              <a:t>Step 2 - Storage : </a:t>
            </a:r>
            <a:r>
              <a:rPr lang="en-US" altLang="zh-CN" sz="2000" u="sng" dirty="0" smtClean="0"/>
              <a:t>  </a:t>
            </a:r>
            <a:r>
              <a:rPr lang="en-US" altLang="zh-CN" sz="2000" dirty="0" smtClean="0"/>
              <a:t>Depending on the potable water supply and demand, the rainwater is stored for up to three months (the cistern is 107,000 liters, sized to store a three-month demand). The longer storage time is possible due to the continual circulation of oxygen through the water, which reduces the growth of potential contaminant and the development of </a:t>
            </a:r>
            <a:r>
              <a:rPr lang="en-US" altLang="zh-CN" sz="2000" dirty="0" err="1" smtClean="0"/>
              <a:t>odour</a:t>
            </a:r>
            <a:r>
              <a:rPr lang="en-US" altLang="zh-CN" sz="2000" dirty="0" smtClean="0"/>
              <a:t> and discoloration. </a:t>
            </a:r>
            <a:endParaRPr lang="zh-CN" altLang="zh-CN" sz="2000" dirty="0" smtClean="0"/>
          </a:p>
          <a:p>
            <a:endParaRPr 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981200"/>
            <a:ext cx="7010400" cy="4525963"/>
          </a:xfrm>
        </p:spPr>
        <p:txBody>
          <a:bodyPr>
            <a:normAutofit/>
          </a:bodyPr>
          <a:lstStyle/>
          <a:p>
            <a:pPr>
              <a:buNone/>
            </a:pPr>
            <a:r>
              <a:rPr lang="en-US" altLang="zh-CN" sz="2000" b="1" i="1" u="sng" dirty="0" smtClean="0"/>
              <a:t>Step 3 – Filtration:</a:t>
            </a:r>
            <a:r>
              <a:rPr lang="en-US" altLang="zh-CN" sz="2000" b="1" u="sng" dirty="0" smtClean="0"/>
              <a:t>   </a:t>
            </a:r>
            <a:r>
              <a:rPr lang="en-US" altLang="zh-CN" sz="2000" dirty="0" smtClean="0"/>
              <a:t>From the cistern, the rainwater is filtered through a three step process. The first step is a slow sand filter to remove larger particles, next is a fine filter to remove smaller particles and parasites, and finally an activated carbon filter which removes metals and organic contaminants from atmospheric contaminants. </a:t>
            </a:r>
            <a:endParaRPr lang="zh-CN" altLang="zh-CN" sz="2000" dirty="0" smtClean="0"/>
          </a:p>
          <a:p>
            <a:pPr>
              <a:buNone/>
            </a:pPr>
            <a:r>
              <a:rPr lang="en-US" altLang="zh-CN" sz="2000" b="1" i="1" u="sng" dirty="0" smtClean="0"/>
              <a:t>Step 4 – Disinfection:</a:t>
            </a:r>
            <a:r>
              <a:rPr lang="en-US" altLang="zh-CN" sz="2000" u="sng" dirty="0" smtClean="0"/>
              <a:t>   </a:t>
            </a:r>
            <a:r>
              <a:rPr lang="en-US" altLang="zh-CN" sz="2000" dirty="0" smtClean="0"/>
              <a:t>After filtration, the water is disinfected through a two-step process. First, the water is exposed to ultra-violet light to kill any remaining pathogens, and then a small amount of residual chlorine is added. </a:t>
            </a:r>
            <a:endParaRPr lang="zh-CN" altLang="zh-CN" sz="2000" dirty="0" smtClean="0"/>
          </a:p>
          <a:p>
            <a:endParaRPr lang="en-US" sz="2000" dirty="0"/>
          </a:p>
        </p:txBody>
      </p:sp>
      <p:sp>
        <p:nvSpPr>
          <p:cNvPr id="4" name="标题 1"/>
          <p:cNvSpPr>
            <a:spLocks noGrp="1"/>
          </p:cNvSpPr>
          <p:nvPr>
            <p:ph type="title"/>
          </p:nvPr>
        </p:nvSpPr>
        <p:spPr>
          <a:xfrm>
            <a:off x="1219200" y="274638"/>
            <a:ext cx="6705600" cy="1143000"/>
          </a:xfrm>
        </p:spPr>
        <p:txBody>
          <a:bodyPr>
            <a:noAutofit/>
          </a:bodyPr>
          <a:lstStyle/>
          <a:p>
            <a:r>
              <a:rPr lang="en-US" altLang="zh-CN" sz="3600" dirty="0" smtClean="0"/>
              <a:t>Different Steps of Rainwater Harvesting System(</a:t>
            </a:r>
            <a:r>
              <a:rPr lang="en-US" altLang="zh-CN" sz="3000" dirty="0" smtClean="0"/>
              <a:t>Continued</a:t>
            </a:r>
            <a:r>
              <a:rPr lang="en-US" altLang="zh-CN" sz="3600" dirty="0" smtClean="0"/>
              <a:t>)</a:t>
            </a:r>
            <a:endParaRPr lang="zh-CN" alt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981200"/>
            <a:ext cx="6781800" cy="4525963"/>
          </a:xfrm>
        </p:spPr>
        <p:txBody>
          <a:bodyPr>
            <a:noAutofit/>
          </a:bodyPr>
          <a:lstStyle/>
          <a:p>
            <a:pPr>
              <a:buNone/>
            </a:pPr>
            <a:r>
              <a:rPr lang="en-US" altLang="zh-CN" sz="2000" b="1" u="sng" dirty="0" smtClean="0"/>
              <a:t>Step 5 - pH Adjustment: </a:t>
            </a:r>
            <a:r>
              <a:rPr lang="en-US" altLang="zh-CN" sz="2000" b="1" dirty="0" smtClean="0"/>
              <a:t>  </a:t>
            </a:r>
            <a:r>
              <a:rPr lang="en-US" altLang="zh-CN" sz="2000" dirty="0" smtClean="0"/>
              <a:t>Rainwater in the lower mainland of British Columbia has a pH of about 4, which is below the regulated level for drinking water of between 6 and </a:t>
            </a:r>
            <a:r>
              <a:rPr lang="en-US" altLang="zh-CN" sz="2000" dirty="0"/>
              <a:t>9</a:t>
            </a:r>
            <a:r>
              <a:rPr lang="en-US" altLang="zh-CN" sz="2000" dirty="0" smtClean="0"/>
              <a:t>. Sodium bicarbonate is injected into the water to adjust the alkalinity and reach the required pH level. </a:t>
            </a:r>
          </a:p>
          <a:p>
            <a:pPr>
              <a:buNone/>
            </a:pPr>
            <a:endParaRPr lang="zh-CN" altLang="zh-CN" sz="2000" dirty="0" smtClean="0"/>
          </a:p>
          <a:p>
            <a:pPr>
              <a:buNone/>
            </a:pPr>
            <a:r>
              <a:rPr lang="en-US" altLang="zh-CN" sz="2000" b="1" i="1" u="sng" dirty="0" smtClean="0"/>
              <a:t>Step 6 - Treated water tank: </a:t>
            </a:r>
            <a:r>
              <a:rPr lang="en-US" altLang="zh-CN" sz="2000" u="sng" dirty="0" smtClean="0"/>
              <a:t>  </a:t>
            </a:r>
            <a:r>
              <a:rPr lang="en-US" altLang="zh-CN" sz="2000" dirty="0" smtClean="0"/>
              <a:t>After the water has been treated, it is stored in two tank (for up to 12 hours, depending on demand) and delivered by pump through the building using a pressurized bladder system. </a:t>
            </a:r>
            <a:endParaRPr lang="zh-CN" altLang="zh-CN" sz="2000" dirty="0" smtClean="0"/>
          </a:p>
          <a:p>
            <a:endParaRPr lang="zh-CN" altLang="en-US" sz="2000" dirty="0" smtClean="0"/>
          </a:p>
          <a:p>
            <a:endParaRPr lang="en-US" sz="2000" dirty="0"/>
          </a:p>
        </p:txBody>
      </p:sp>
      <p:sp>
        <p:nvSpPr>
          <p:cNvPr id="6" name="标题 1"/>
          <p:cNvSpPr>
            <a:spLocks noGrp="1"/>
          </p:cNvSpPr>
          <p:nvPr>
            <p:ph type="title"/>
          </p:nvPr>
        </p:nvSpPr>
        <p:spPr>
          <a:xfrm>
            <a:off x="1219200" y="274638"/>
            <a:ext cx="6705600" cy="1143000"/>
          </a:xfrm>
        </p:spPr>
        <p:txBody>
          <a:bodyPr>
            <a:noAutofit/>
          </a:bodyPr>
          <a:lstStyle/>
          <a:p>
            <a:r>
              <a:rPr lang="en-US" altLang="zh-CN" sz="3600" dirty="0" smtClean="0"/>
              <a:t>Different Steps of Rainwater Harvesting System(</a:t>
            </a:r>
            <a:r>
              <a:rPr lang="en-US" altLang="zh-CN" sz="3000" dirty="0"/>
              <a:t>c</a:t>
            </a:r>
            <a:r>
              <a:rPr lang="en-US" altLang="zh-CN" sz="3000" dirty="0" smtClean="0"/>
              <a:t>ontinued</a:t>
            </a:r>
            <a:r>
              <a:rPr lang="en-US" altLang="zh-CN" sz="3600" dirty="0" smtClean="0"/>
              <a:t>)</a:t>
            </a:r>
            <a:endParaRPr lang="zh-CN" altLang="en-US"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altLang="zh-CN" sz="3600" dirty="0" smtClean="0"/>
              <a:t>Benefits for Rainwater Harvesting System to UBC Campus</a:t>
            </a:r>
            <a:endParaRPr lang="en-US" sz="3600" dirty="0"/>
          </a:p>
        </p:txBody>
      </p:sp>
      <p:sp>
        <p:nvSpPr>
          <p:cNvPr id="3" name="Content Placeholder 2"/>
          <p:cNvSpPr>
            <a:spLocks noGrp="1"/>
          </p:cNvSpPr>
          <p:nvPr>
            <p:ph idx="1"/>
          </p:nvPr>
        </p:nvSpPr>
        <p:spPr/>
        <p:txBody>
          <a:bodyPr>
            <a:noAutofit/>
          </a:bodyPr>
          <a:lstStyle/>
          <a:p>
            <a:pPr>
              <a:buNone/>
            </a:pPr>
            <a:r>
              <a:rPr lang="en-US" altLang="zh-CN" sz="2000" dirty="0" smtClean="0"/>
              <a:t>The use of the rainwater to potable water system at UBC benefitted the project in the following ways:</a:t>
            </a:r>
          </a:p>
          <a:p>
            <a:pPr>
              <a:buNone/>
            </a:pPr>
            <a:r>
              <a:rPr lang="en-US" altLang="zh-CN" sz="2000" dirty="0" smtClean="0"/>
              <a:t>• </a:t>
            </a:r>
            <a:r>
              <a:rPr lang="en-US" altLang="zh-CN" sz="2000" b="1" dirty="0" smtClean="0"/>
              <a:t>Education</a:t>
            </a:r>
          </a:p>
          <a:p>
            <a:pPr>
              <a:buNone/>
            </a:pPr>
            <a:r>
              <a:rPr lang="en-US" altLang="zh-CN" sz="2000" dirty="0" smtClean="0"/>
              <a:t>     The rainwater system is designed to raise awareness of the relationship between water supply and consumption. Inhabitants know that the potable water supply is finite and they will adjust their consumption patterns. </a:t>
            </a:r>
          </a:p>
          <a:p>
            <a:pPr>
              <a:buNone/>
            </a:pPr>
            <a:r>
              <a:rPr lang="en-US" altLang="zh-CN" sz="2000" dirty="0" smtClean="0"/>
              <a:t>• </a:t>
            </a:r>
            <a:r>
              <a:rPr lang="en-US" altLang="zh-CN" sz="2000" b="1" dirty="0" smtClean="0"/>
              <a:t>Reduced Potable Water Demand </a:t>
            </a:r>
          </a:p>
          <a:p>
            <a:pPr>
              <a:buNone/>
            </a:pPr>
            <a:r>
              <a:rPr lang="en-US" altLang="zh-CN" sz="2000" dirty="0" smtClean="0"/>
              <a:t>     The rainwater supply system reduces the demand for potable water from the regional water supply and the burden on municipal water infrastructure.</a:t>
            </a:r>
          </a:p>
          <a:p>
            <a:pPr>
              <a:buNone/>
            </a:pPr>
            <a:r>
              <a:rPr lang="en-US" altLang="zh-CN" sz="2000" dirty="0" smtClean="0"/>
              <a:t>     The use of a localized water harvesting and treatment system reduces the amount of energy required to move water from centralized water treatment plants. </a:t>
            </a:r>
          </a:p>
          <a:p>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nvSpPr>
        <p:spPr>
          <a:xfrm>
            <a:off x="1676400" y="2209800"/>
            <a:ext cx="61722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zh-CN" sz="4000" dirty="0" smtClean="0"/>
              <a:t>Water Sustainability</a:t>
            </a:r>
            <a:endParaRPr lang="zh-CN" altLang="en-US" sz="4000" dirty="0"/>
          </a:p>
        </p:txBody>
      </p:sp>
      <p:sp>
        <p:nvSpPr>
          <p:cNvPr id="3" name="矩形 2"/>
          <p:cNvSpPr/>
          <p:nvPr/>
        </p:nvSpPr>
        <p:spPr>
          <a:xfrm>
            <a:off x="2819400" y="3048000"/>
            <a:ext cx="3886200" cy="1524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bg1"/>
                </a:solidFill>
              </a:rPr>
              <a:t>-</a:t>
            </a:r>
            <a:r>
              <a:rPr lang="en-US" altLang="zh-CN" sz="2000" dirty="0" smtClean="0"/>
              <a:t> </a:t>
            </a:r>
            <a:r>
              <a:rPr lang="en-US" altLang="zh-CN" sz="2000" dirty="0" smtClean="0">
                <a:solidFill>
                  <a:srgbClr val="FF0000"/>
                </a:solidFill>
              </a:rPr>
              <a:t>Introduction</a:t>
            </a:r>
          </a:p>
          <a:p>
            <a:r>
              <a:rPr lang="en-US" altLang="zh-CN" sz="2000" dirty="0" smtClean="0">
                <a:solidFill>
                  <a:schemeClr val="bg1"/>
                </a:solidFill>
              </a:rPr>
              <a:t>- </a:t>
            </a:r>
            <a:r>
              <a:rPr lang="en-US" altLang="zh-CN" sz="2000" dirty="0" smtClean="0">
                <a:solidFill>
                  <a:srgbClr val="FF0000"/>
                </a:solidFill>
              </a:rPr>
              <a:t>What is Water Sustainability?</a:t>
            </a:r>
          </a:p>
          <a:p>
            <a:r>
              <a:rPr lang="en-US" altLang="zh-CN" sz="2000" dirty="0" smtClean="0">
                <a:solidFill>
                  <a:schemeClr val="bg1"/>
                </a:solidFill>
              </a:rPr>
              <a:t>- </a:t>
            </a:r>
            <a:r>
              <a:rPr lang="en-US" altLang="zh-CN" sz="2000" dirty="0" smtClean="0">
                <a:solidFill>
                  <a:srgbClr val="FF0000"/>
                </a:solidFill>
              </a:rPr>
              <a:t>Methods for Improving Water</a:t>
            </a:r>
          </a:p>
          <a:p>
            <a:r>
              <a:rPr lang="en-US" altLang="zh-CN" sz="2000" dirty="0">
                <a:solidFill>
                  <a:schemeClr val="bg1"/>
                </a:solidFill>
              </a:rPr>
              <a:t>-</a:t>
            </a:r>
            <a:r>
              <a:rPr lang="en-US" altLang="zh-CN" sz="2000" dirty="0" smtClean="0">
                <a:solidFill>
                  <a:srgbClr val="FF0000"/>
                </a:solidFill>
              </a:rPr>
              <a:t> Sustainability in Buildings</a:t>
            </a:r>
          </a:p>
          <a:p>
            <a:endParaRPr lang="zh-CN" altLang="en-US" sz="2000" dirty="0" smtClean="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05000"/>
            <a:ext cx="7467600" cy="4525963"/>
          </a:xfrm>
        </p:spPr>
        <p:txBody>
          <a:bodyPr>
            <a:normAutofit/>
          </a:bodyPr>
          <a:lstStyle/>
          <a:p>
            <a:pPr>
              <a:buNone/>
            </a:pPr>
            <a:r>
              <a:rPr lang="en-US" altLang="zh-CN" sz="2000" dirty="0" smtClean="0"/>
              <a:t>• </a:t>
            </a:r>
            <a:r>
              <a:rPr lang="en-US" altLang="zh-CN" sz="2000" b="1" dirty="0" smtClean="0"/>
              <a:t>Rainwater Management</a:t>
            </a:r>
          </a:p>
          <a:p>
            <a:pPr>
              <a:buNone/>
            </a:pPr>
            <a:r>
              <a:rPr lang="en-US" altLang="zh-CN" sz="2000" dirty="0" smtClean="0"/>
              <a:t>    The closed loop collection system eliminates run-off from the building, thus reducing the risk of flooding and erosion on campus. Rainwater that is not collected for potable use (run off from the living roof) is discharged into a natural water feature and eventually infiltrate into the aquifer. </a:t>
            </a:r>
          </a:p>
          <a:p>
            <a:pPr>
              <a:buNone/>
            </a:pPr>
            <a:r>
              <a:rPr lang="en-US" altLang="zh-CN" sz="2000" dirty="0" smtClean="0"/>
              <a:t>• </a:t>
            </a:r>
            <a:r>
              <a:rPr lang="en-US" altLang="zh-CN" sz="2000" b="1" dirty="0" smtClean="0"/>
              <a:t>Infrastructure Synergies</a:t>
            </a:r>
          </a:p>
          <a:p>
            <a:pPr>
              <a:buNone/>
            </a:pPr>
            <a:r>
              <a:rPr lang="en-US" altLang="zh-CN" sz="2000" dirty="0" smtClean="0"/>
              <a:t>     The system provides an onsite water source for the enhanced fire suppression systems required by the building code. A cistern for the fire protection system would have to have been provided if the rainwater cistern had not been constructed.</a:t>
            </a:r>
          </a:p>
          <a:p>
            <a:pPr>
              <a:buNone/>
            </a:pPr>
            <a:endParaRPr lang="en-US" sz="2000" dirty="0"/>
          </a:p>
        </p:txBody>
      </p:sp>
      <p:sp>
        <p:nvSpPr>
          <p:cNvPr id="4" name="Title 1"/>
          <p:cNvSpPr txBox="1">
            <a:spLocks/>
          </p:cNvSpPr>
          <p:nvPr/>
        </p:nvSpPr>
        <p:spPr>
          <a:xfrm>
            <a:off x="0" y="381000"/>
            <a:ext cx="9144000" cy="1143000"/>
          </a:xfrm>
          <a:prstGeom prst="rect">
            <a:avLst/>
          </a:prstGeom>
        </p:spPr>
        <p:txBody>
          <a:bodyPr vert="horz" lIns="91440" tIns="45720" rIns="91440" bIns="45720" rtlCol="0" anchor="ctr">
            <a:noAutofit/>
          </a:bodyPr>
          <a:lstStyle/>
          <a:p>
            <a:pPr lvl="0" algn="ctr">
              <a:spcBef>
                <a:spcPct val="0"/>
              </a:spcBef>
              <a:defRPr/>
            </a:pPr>
            <a:r>
              <a:rPr kumimoji="0" lang="en-US" altLang="zh-CN" sz="3600" b="0" i="0" u="none" strike="noStrike" kern="1200" cap="none" spc="0" normalizeH="0" baseline="0" noProof="0" dirty="0" smtClean="0">
                <a:ln>
                  <a:noFill/>
                </a:ln>
                <a:solidFill>
                  <a:schemeClr val="tx1"/>
                </a:solidFill>
                <a:effectLst/>
                <a:uLnTx/>
                <a:uFillTx/>
                <a:latin typeface="+mj-lt"/>
                <a:ea typeface="+mj-ea"/>
                <a:cs typeface="+mj-cs"/>
              </a:rPr>
              <a:t>Benefits for Rainwater Harvesting System to UBC Campus </a:t>
            </a:r>
            <a:r>
              <a:rPr lang="en-US" altLang="zh-CN" sz="3600" dirty="0" smtClean="0"/>
              <a:t>System(</a:t>
            </a:r>
            <a:r>
              <a:rPr lang="en-US" altLang="zh-CN" sz="3000" dirty="0"/>
              <a:t>c</a:t>
            </a:r>
            <a:r>
              <a:rPr lang="en-US" altLang="zh-CN" sz="3000" dirty="0" smtClean="0"/>
              <a:t>ontinued</a:t>
            </a:r>
            <a:r>
              <a:rPr lang="en-US" altLang="zh-CN" sz="4000" dirty="0" smtClean="0"/>
              <a: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矩形 4"/>
          <p:cNvSpPr/>
          <p:nvPr/>
        </p:nvSpPr>
        <p:spPr>
          <a:xfrm>
            <a:off x="0" y="0"/>
            <a:ext cx="3657600"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0" y="228600"/>
            <a:ext cx="9144000" cy="1143000"/>
          </a:xfrm>
        </p:spPr>
        <p:txBody>
          <a:bodyPr>
            <a:noAutofit/>
          </a:bodyPr>
          <a:lstStyle/>
          <a:p>
            <a:r>
              <a:rPr lang="en-US" altLang="zh-CN" sz="3600" b="1" dirty="0" smtClean="0"/>
              <a:t>Case Study 2:  </a:t>
            </a:r>
            <a:r>
              <a:rPr lang="en-US" altLang="zh-CN" sz="3600" dirty="0" smtClean="0"/>
              <a:t>Rainwater harvesting system in Seoul city commercial and residential buildings</a:t>
            </a:r>
            <a:r>
              <a:rPr lang="en-US" altLang="zh-CN" sz="3000" baseline="30000" dirty="0" smtClean="0"/>
              <a:t>18</a:t>
            </a:r>
            <a:endParaRPr lang="zh-CN" altLang="en-US" sz="3000" baseline="30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normAutofit/>
          </a:bodyPr>
          <a:lstStyle/>
          <a:p>
            <a:r>
              <a:rPr lang="en-US" altLang="zh-CN" sz="3600" dirty="0" smtClean="0"/>
              <a:t>Seoul City Rainwater Harvesting System</a:t>
            </a:r>
            <a:endParaRPr lang="zh-CN" altLang="en-US" sz="3600" dirty="0"/>
          </a:p>
        </p:txBody>
      </p:sp>
      <p:pic>
        <p:nvPicPr>
          <p:cNvPr id="6146" name="Picture 2"/>
          <p:cNvPicPr>
            <a:picLocks noChangeAspect="1" noChangeArrowheads="1"/>
          </p:cNvPicPr>
          <p:nvPr/>
        </p:nvPicPr>
        <p:blipFill>
          <a:blip r:embed="rId2" cstate="print"/>
          <a:srcRect/>
          <a:stretch>
            <a:fillRect/>
          </a:stretch>
        </p:blipFill>
        <p:spPr bwMode="auto">
          <a:xfrm>
            <a:off x="838200" y="1066800"/>
            <a:ext cx="3733800" cy="2895600"/>
          </a:xfrm>
          <a:prstGeom prst="rect">
            <a:avLst/>
          </a:prstGeom>
          <a:noFill/>
          <a:ln w="9525">
            <a:noFill/>
            <a:miter lim="800000"/>
            <a:headEnd/>
            <a:tailEnd/>
          </a:ln>
        </p:spPr>
      </p:pic>
      <p:sp>
        <p:nvSpPr>
          <p:cNvPr id="5" name="圆角矩形 4"/>
          <p:cNvSpPr/>
          <p:nvPr/>
        </p:nvSpPr>
        <p:spPr>
          <a:xfrm>
            <a:off x="4800600" y="990600"/>
            <a:ext cx="3276600" cy="609600"/>
          </a:xfrm>
          <a:prstGeom prst="roundRect">
            <a:avLst/>
          </a:prstGeom>
          <a:gradFill flip="none" rotWithShape="1">
            <a:gsLst>
              <a:gs pos="0">
                <a:srgbClr val="DDEBCF"/>
              </a:gs>
              <a:gs pos="50000">
                <a:srgbClr val="9CB86E"/>
              </a:gs>
              <a:gs pos="100000">
                <a:srgbClr val="156B13"/>
              </a:gs>
            </a:gsLst>
            <a:lin ang="66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Seoul City Complex</a:t>
            </a:r>
            <a:endParaRPr lang="zh-CN" altLang="en-US" dirty="0">
              <a:solidFill>
                <a:schemeClr val="tx1"/>
              </a:solidFill>
            </a:endParaRPr>
          </a:p>
        </p:txBody>
      </p:sp>
      <p:pic>
        <p:nvPicPr>
          <p:cNvPr id="6147" name="Picture 3"/>
          <p:cNvPicPr>
            <a:picLocks noChangeAspect="1" noChangeArrowheads="1"/>
          </p:cNvPicPr>
          <p:nvPr/>
        </p:nvPicPr>
        <p:blipFill>
          <a:blip r:embed="rId3" cstate="print"/>
          <a:srcRect/>
          <a:stretch>
            <a:fillRect/>
          </a:stretch>
        </p:blipFill>
        <p:spPr bwMode="auto">
          <a:xfrm>
            <a:off x="4495800" y="1676400"/>
            <a:ext cx="3886200" cy="1752600"/>
          </a:xfrm>
          <a:prstGeom prst="rect">
            <a:avLst/>
          </a:prstGeom>
          <a:noFill/>
          <a:ln w="9525">
            <a:noFill/>
            <a:miter lim="800000"/>
            <a:headEnd/>
            <a:tailEnd/>
          </a:ln>
        </p:spPr>
      </p:pic>
      <p:sp>
        <p:nvSpPr>
          <p:cNvPr id="8" name="矩形 7"/>
          <p:cNvSpPr/>
          <p:nvPr/>
        </p:nvSpPr>
        <p:spPr>
          <a:xfrm>
            <a:off x="4572000" y="1676400"/>
            <a:ext cx="3810000" cy="17526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8" name="Picture 4"/>
          <p:cNvPicPr>
            <a:picLocks noChangeAspect="1" noChangeArrowheads="1"/>
          </p:cNvPicPr>
          <p:nvPr/>
        </p:nvPicPr>
        <p:blipFill>
          <a:blip r:embed="rId4" cstate="print"/>
          <a:srcRect/>
          <a:stretch>
            <a:fillRect/>
          </a:stretch>
        </p:blipFill>
        <p:spPr bwMode="auto">
          <a:xfrm>
            <a:off x="838200" y="4191000"/>
            <a:ext cx="7315200" cy="1533525"/>
          </a:xfrm>
          <a:prstGeom prst="rect">
            <a:avLst/>
          </a:prstGeom>
          <a:noFill/>
          <a:ln w="9525">
            <a:noFill/>
            <a:miter lim="800000"/>
            <a:headEnd/>
            <a:tailEnd/>
          </a:ln>
        </p:spPr>
      </p:pic>
      <p:sp>
        <p:nvSpPr>
          <p:cNvPr id="6" name="圆角矩形 5"/>
          <p:cNvSpPr/>
          <p:nvPr/>
        </p:nvSpPr>
        <p:spPr>
          <a:xfrm>
            <a:off x="4800600" y="3505200"/>
            <a:ext cx="3276600" cy="609600"/>
          </a:xfrm>
          <a:prstGeom prst="roundRect">
            <a:avLst/>
          </a:prstGeom>
          <a:gradFill flip="none" rotWithShape="1">
            <a:gsLst>
              <a:gs pos="0">
                <a:srgbClr val="DDEBCF"/>
              </a:gs>
              <a:gs pos="50000">
                <a:srgbClr val="9CB86E"/>
              </a:gs>
              <a:gs pos="100000">
                <a:srgbClr val="156B13"/>
              </a:gs>
            </a:gsLst>
            <a:lin ang="66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RWH System in Seoul</a:t>
            </a:r>
            <a:endParaRPr lang="zh-CN" altLang="en-US" dirty="0">
              <a:solidFill>
                <a:schemeClr val="tx1"/>
              </a:solidFill>
            </a:endParaRPr>
          </a:p>
        </p:txBody>
      </p:sp>
      <p:sp>
        <p:nvSpPr>
          <p:cNvPr id="9" name="TextBox 8"/>
          <p:cNvSpPr txBox="1"/>
          <p:nvPr/>
        </p:nvSpPr>
        <p:spPr>
          <a:xfrm>
            <a:off x="838200" y="5943600"/>
            <a:ext cx="7315200" cy="646331"/>
          </a:xfrm>
          <a:prstGeom prst="rect">
            <a:avLst/>
          </a:prstGeom>
          <a:noFill/>
        </p:spPr>
        <p:txBody>
          <a:bodyPr wrap="square" rtlCol="0">
            <a:spAutoFit/>
          </a:bodyPr>
          <a:lstStyle/>
          <a:p>
            <a:r>
              <a:rPr lang="en-US" dirty="0" smtClean="0"/>
              <a:t>This system incorporates  a few innovative design ideas to make the system  more effective and efficient (see next slide).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066800" y="1371600"/>
            <a:ext cx="7162800" cy="3733800"/>
          </a:xfrm>
          <a:prstGeom prst="rect">
            <a:avLst/>
          </a:prstGeom>
          <a:noFill/>
          <a:ln w="9525">
            <a:noFill/>
            <a:miter lim="800000"/>
            <a:headEnd/>
            <a:tailEnd/>
          </a:ln>
        </p:spPr>
      </p:pic>
      <p:sp>
        <p:nvSpPr>
          <p:cNvPr id="7" name="矩形 6"/>
          <p:cNvSpPr/>
          <p:nvPr/>
        </p:nvSpPr>
        <p:spPr>
          <a:xfrm>
            <a:off x="1066800" y="1371600"/>
            <a:ext cx="7162800" cy="3733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p:cNvSpPr>
          <p:nvPr>
            <p:ph type="title"/>
          </p:nvPr>
        </p:nvSpPr>
        <p:spPr>
          <a:xfrm>
            <a:off x="0" y="228600"/>
            <a:ext cx="9144000" cy="1143000"/>
          </a:xfrm>
        </p:spPr>
        <p:txBody>
          <a:bodyPr>
            <a:noAutofit/>
          </a:bodyPr>
          <a:lstStyle/>
          <a:p>
            <a:r>
              <a:rPr lang="en-US" altLang="zh-CN" sz="3600" dirty="0" smtClean="0"/>
              <a:t>Innovative Application of </a:t>
            </a:r>
            <a:r>
              <a:rPr lang="zh-CN" altLang="en-US" sz="3600" dirty="0" smtClean="0"/>
              <a:t/>
            </a:r>
            <a:br>
              <a:rPr lang="zh-CN" altLang="en-US" sz="3600" dirty="0" smtClean="0"/>
            </a:br>
            <a:r>
              <a:rPr lang="en-US" altLang="zh-CN" sz="3600" dirty="0" smtClean="0"/>
              <a:t>Seoul City Rainwater Harvesting System</a:t>
            </a:r>
            <a:endParaRPr lang="zh-CN" altLang="en-US" sz="3600" dirty="0"/>
          </a:p>
        </p:txBody>
      </p:sp>
      <p:sp>
        <p:nvSpPr>
          <p:cNvPr id="5" name="TextBox 4"/>
          <p:cNvSpPr txBox="1"/>
          <p:nvPr/>
        </p:nvSpPr>
        <p:spPr>
          <a:xfrm>
            <a:off x="1066800" y="5334000"/>
            <a:ext cx="7315200" cy="923330"/>
          </a:xfrm>
          <a:prstGeom prst="rect">
            <a:avLst/>
          </a:prstGeom>
          <a:noFill/>
        </p:spPr>
        <p:txBody>
          <a:bodyPr wrap="square" rtlCol="0">
            <a:spAutoFit/>
          </a:bodyPr>
          <a:lstStyle/>
          <a:p>
            <a:r>
              <a:rPr lang="en-US" dirty="0" smtClean="0"/>
              <a:t>Based on using these technologies, the rainwater harvesting system in Seoul City not only helps reduce water consumption, but also materialize potential future benefits.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矩形 4"/>
          <p:cNvSpPr/>
          <p:nvPr/>
        </p:nvSpPr>
        <p:spPr>
          <a:xfrm>
            <a:off x="1524000" y="1295400"/>
            <a:ext cx="6019800" cy="441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000" dirty="0" err="1" smtClean="0"/>
              <a:t>Greywater</a:t>
            </a:r>
            <a:r>
              <a:rPr lang="en-US" altLang="zh-CN" sz="4000" dirty="0" smtClean="0"/>
              <a:t> Harvesting</a:t>
            </a:r>
            <a:endParaRPr lang="zh-CN" altLang="en-US" sz="4000" dirty="0"/>
          </a:p>
        </p:txBody>
      </p:sp>
      <p:sp>
        <p:nvSpPr>
          <p:cNvPr id="3" name="矩形 2"/>
          <p:cNvSpPr/>
          <p:nvPr/>
        </p:nvSpPr>
        <p:spPr>
          <a:xfrm>
            <a:off x="2286000" y="2895600"/>
            <a:ext cx="6629400" cy="1371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bg1"/>
                </a:solidFill>
              </a:rPr>
              <a:t>-</a:t>
            </a:r>
            <a:r>
              <a:rPr lang="en-US" altLang="zh-CN" sz="2000" dirty="0" smtClean="0"/>
              <a:t> </a:t>
            </a:r>
            <a:r>
              <a:rPr lang="en-US" sz="2000" dirty="0" smtClean="0"/>
              <a:t>What is </a:t>
            </a:r>
            <a:r>
              <a:rPr lang="en-US" sz="2000" dirty="0" err="1" smtClean="0"/>
              <a:t>Greywater</a:t>
            </a:r>
            <a:r>
              <a:rPr lang="en-US" sz="2000" dirty="0" smtClean="0"/>
              <a:t>?</a:t>
            </a:r>
            <a:endParaRPr lang="en-US" altLang="zh-CN" sz="2000" dirty="0" smtClean="0">
              <a:solidFill>
                <a:schemeClr val="bg1"/>
              </a:solidFill>
            </a:endParaRPr>
          </a:p>
          <a:p>
            <a:r>
              <a:rPr lang="en-US" altLang="zh-CN" sz="2000" dirty="0" smtClean="0">
                <a:solidFill>
                  <a:schemeClr val="bg1"/>
                </a:solidFill>
              </a:rPr>
              <a:t>- </a:t>
            </a:r>
            <a:r>
              <a:rPr lang="en-US" altLang="zh-CN" sz="2000" dirty="0" smtClean="0"/>
              <a:t>Potential Uses for Recycled </a:t>
            </a:r>
            <a:r>
              <a:rPr lang="en-US" altLang="zh-CN" sz="2000" dirty="0" err="1" smtClean="0"/>
              <a:t>Greywater</a:t>
            </a:r>
            <a:endParaRPr lang="en-US" altLang="zh-CN" sz="2000" dirty="0" smtClean="0">
              <a:solidFill>
                <a:schemeClr val="bg1"/>
              </a:solidFill>
            </a:endParaRPr>
          </a:p>
          <a:p>
            <a:pPr>
              <a:buFontTx/>
              <a:buChar char="-"/>
            </a:pPr>
            <a:r>
              <a:rPr lang="en-US" altLang="zh-CN" sz="2000" dirty="0" smtClean="0">
                <a:solidFill>
                  <a:schemeClr val="bg1"/>
                </a:solidFill>
              </a:rPr>
              <a:t> Components of a </a:t>
            </a:r>
            <a:r>
              <a:rPr lang="en-US" altLang="zh-CN" sz="2000" dirty="0" err="1" smtClean="0">
                <a:solidFill>
                  <a:schemeClr val="bg1"/>
                </a:solidFill>
              </a:rPr>
              <a:t>Gerywater</a:t>
            </a:r>
            <a:r>
              <a:rPr lang="en-US" altLang="zh-CN" sz="2000" dirty="0" smtClean="0">
                <a:solidFill>
                  <a:schemeClr val="bg1"/>
                </a:solidFill>
              </a:rPr>
              <a:t> Recycling System</a:t>
            </a:r>
            <a:endParaRPr lang="en-US" altLang="zh-CN" sz="2000" dirty="0" smtClean="0"/>
          </a:p>
          <a:p>
            <a:r>
              <a:rPr lang="en-US" altLang="zh-CN" sz="2000" dirty="0" smtClean="0">
                <a:solidFill>
                  <a:schemeClr val="bg1"/>
                </a:solidFill>
              </a:rPr>
              <a:t>- </a:t>
            </a:r>
            <a:r>
              <a:rPr lang="en-US" altLang="zh-CN" sz="2000" dirty="0" smtClean="0"/>
              <a:t>Schematic of </a:t>
            </a:r>
            <a:r>
              <a:rPr lang="en-US" altLang="zh-CN" sz="2000" dirty="0" err="1" smtClean="0"/>
              <a:t>Greywater</a:t>
            </a:r>
            <a:r>
              <a:rPr lang="en-US" altLang="zh-CN" sz="2000" dirty="0" smtClean="0"/>
              <a:t> Recycling System</a:t>
            </a:r>
            <a:endParaRPr lang="en-US" altLang="zh-CN" sz="2000" dirty="0" smtClean="0">
              <a:solidFill>
                <a:schemeClr val="bg1"/>
              </a:solidFill>
            </a:endParaRPr>
          </a:p>
          <a:p>
            <a:r>
              <a:rPr lang="en-US" altLang="zh-CN" sz="2000" dirty="0" smtClean="0">
                <a:solidFill>
                  <a:schemeClr val="bg1"/>
                </a:solidFill>
              </a:rPr>
              <a:t>- </a:t>
            </a:r>
            <a:r>
              <a:rPr lang="en-US" altLang="zh-CN" sz="2000" dirty="0" smtClean="0"/>
              <a:t>Sequence of </a:t>
            </a:r>
            <a:r>
              <a:rPr lang="en-US" altLang="zh-CN" sz="2000" dirty="0" err="1" smtClean="0"/>
              <a:t>Greywater</a:t>
            </a:r>
            <a:r>
              <a:rPr lang="en-US" altLang="zh-CN" sz="2000" dirty="0" smtClean="0"/>
              <a:t> Recycling System</a:t>
            </a:r>
          </a:p>
          <a:p>
            <a:r>
              <a:rPr lang="en-US" altLang="zh-CN" sz="2000" dirty="0" smtClean="0"/>
              <a:t>- </a:t>
            </a:r>
            <a:r>
              <a:rPr lang="en-US" altLang="zh-CN" sz="2000" dirty="0" err="1" smtClean="0"/>
              <a:t>Greywater</a:t>
            </a:r>
            <a:r>
              <a:rPr lang="en-US" altLang="zh-CN" sz="2000" dirty="0" smtClean="0"/>
              <a:t> Treatment System</a:t>
            </a:r>
          </a:p>
          <a:p>
            <a:r>
              <a:rPr lang="en-US" altLang="zh-CN" sz="2000" dirty="0" smtClean="0"/>
              <a:t>- Biological Treatment System</a:t>
            </a:r>
          </a:p>
          <a:p>
            <a:r>
              <a:rPr lang="en-US" altLang="zh-CN" sz="2000" dirty="0" smtClean="0"/>
              <a:t>- Benefits of </a:t>
            </a:r>
            <a:r>
              <a:rPr lang="en-US" altLang="zh-CN" sz="2000" dirty="0" err="1" smtClean="0"/>
              <a:t>Greywater</a:t>
            </a:r>
            <a:r>
              <a:rPr lang="en-US" altLang="zh-CN" sz="2000" dirty="0" smtClean="0"/>
              <a:t> Using Recycled </a:t>
            </a:r>
            <a:r>
              <a:rPr lang="en-US" altLang="zh-CN" sz="2000" dirty="0" err="1" smtClean="0"/>
              <a:t>Greywater</a:t>
            </a:r>
            <a:endParaRPr lang="en-US" altLang="zh-CN" sz="2000" dirty="0" smtClean="0"/>
          </a:p>
          <a:p>
            <a:r>
              <a:rPr lang="en-US" altLang="zh-CN" sz="2000" dirty="0" smtClean="0"/>
              <a:t>- Economic Benefits of Using Recycled </a:t>
            </a:r>
            <a:r>
              <a:rPr lang="en-US" altLang="zh-CN" sz="2000" dirty="0" err="1" smtClean="0"/>
              <a:t>Greywater</a:t>
            </a:r>
            <a:r>
              <a:rPr lang="en-US" altLang="zh-CN" sz="2000" dirty="0" smtClean="0"/>
              <a:t>  </a:t>
            </a:r>
          </a:p>
          <a:p>
            <a:r>
              <a:rPr lang="en-US" altLang="zh-CN" sz="2000" dirty="0" smtClean="0"/>
              <a:t>- Disadvantages on Using Recycled </a:t>
            </a:r>
            <a:r>
              <a:rPr lang="en-US" altLang="zh-CN" sz="2000" dirty="0" err="1" smtClean="0"/>
              <a:t>Greywater</a:t>
            </a:r>
            <a:r>
              <a:rPr lang="en-US" altLang="zh-CN" sz="2000" dirty="0" smtClean="0"/>
              <a:t> </a:t>
            </a:r>
          </a:p>
          <a:p>
            <a:r>
              <a:rPr lang="en-US" altLang="zh-CN" sz="2000" dirty="0" smtClean="0"/>
              <a:t>- Case Study 1 and Case Study 2 </a:t>
            </a:r>
            <a:endParaRPr lang="zh-CN" altLang="en-US" sz="2000" dirty="0" smtClean="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39762"/>
          </a:xfrm>
        </p:spPr>
        <p:txBody>
          <a:bodyPr>
            <a:noAutofit/>
          </a:bodyPr>
          <a:lstStyle/>
          <a:p>
            <a:r>
              <a:rPr lang="en-US" sz="3600" dirty="0" smtClean="0"/>
              <a:t>What is </a:t>
            </a:r>
            <a:r>
              <a:rPr lang="en-US" sz="3600" dirty="0" err="1" smtClean="0"/>
              <a:t>Greywater</a:t>
            </a:r>
            <a:r>
              <a:rPr lang="en-US" sz="3600" dirty="0" smtClean="0"/>
              <a:t>?</a:t>
            </a:r>
            <a:endParaRPr lang="en-US" sz="3600" dirty="0"/>
          </a:p>
        </p:txBody>
      </p:sp>
      <p:sp>
        <p:nvSpPr>
          <p:cNvPr id="3" name="Content Placeholder 2"/>
          <p:cNvSpPr>
            <a:spLocks noGrp="1"/>
          </p:cNvSpPr>
          <p:nvPr>
            <p:ph idx="1"/>
          </p:nvPr>
        </p:nvSpPr>
        <p:spPr>
          <a:xfrm>
            <a:off x="618565" y="651155"/>
            <a:ext cx="7772400" cy="4144963"/>
          </a:xfrm>
        </p:spPr>
        <p:txBody>
          <a:bodyPr>
            <a:noAutofit/>
          </a:bodyPr>
          <a:lstStyle/>
          <a:p>
            <a:r>
              <a:rPr lang="en-US" sz="2000" dirty="0" err="1" smtClean="0"/>
              <a:t>Greywater</a:t>
            </a:r>
            <a:r>
              <a:rPr lang="en-US" sz="2000" dirty="0" smtClean="0"/>
              <a:t>, is generally accepted as being wastewater generated from wash hand basins, showers and baths, which can be recycled on-site for uses such as WC flushing, landscape irrigation and constructed wetlands.</a:t>
            </a:r>
            <a:r>
              <a:rPr lang="en-US" sz="2000" baseline="30000" dirty="0" smtClean="0"/>
              <a:t>19</a:t>
            </a:r>
            <a:r>
              <a:rPr lang="en-US" sz="2000" dirty="0" smtClean="0"/>
              <a:t> </a:t>
            </a:r>
            <a:r>
              <a:rPr lang="en-US" sz="2000" dirty="0" err="1" smtClean="0"/>
              <a:t>Greywater</a:t>
            </a:r>
            <a:r>
              <a:rPr lang="en-US" sz="2000" dirty="0" smtClean="0"/>
              <a:t> often excludes discharge from laundry, dishwashers and kitchen sinks due to the high nutrient levels. It differs from the bathroom's discharge which is designated sewage or</a:t>
            </a:r>
          </a:p>
          <a:p>
            <a:pPr marL="0" indent="0">
              <a:buNone/>
            </a:pPr>
            <a:r>
              <a:rPr lang="en-US" sz="2000" dirty="0"/>
              <a:t> </a:t>
            </a:r>
            <a:r>
              <a:rPr lang="en-US" sz="2000" dirty="0" smtClean="0"/>
              <a:t>     </a:t>
            </a:r>
            <a:r>
              <a:rPr lang="en-US" sz="2000" b="1" dirty="0" err="1" smtClean="0"/>
              <a:t>blackwater</a:t>
            </a:r>
            <a:r>
              <a:rPr lang="en-US" sz="2000" dirty="0" smtClean="0"/>
              <a:t> to </a:t>
            </a:r>
            <a:r>
              <a:rPr lang="en-US" sz="2000" b="1" dirty="0" smtClean="0"/>
              <a:t>indicate it contains human waste</a:t>
            </a:r>
            <a:r>
              <a:rPr lang="en-US" sz="2000" dirty="0" smtClean="0"/>
              <a:t>.</a:t>
            </a:r>
          </a:p>
          <a:p>
            <a:pPr marL="0" indent="0">
              <a:buNone/>
            </a:pPr>
            <a:endParaRPr lang="en-US" sz="2000" dirty="0" smtClean="0"/>
          </a:p>
          <a:p>
            <a:r>
              <a:rPr lang="en-US" sz="2000" dirty="0" smtClean="0"/>
              <a:t>Greywater gets its name from its cloudy appearance and from its status as being between fresh potable water </a:t>
            </a:r>
            <a:r>
              <a:rPr lang="en-US" sz="2000" b="1" dirty="0" smtClean="0"/>
              <a:t>(</a:t>
            </a:r>
            <a:r>
              <a:rPr lang="en-US" sz="2000" dirty="0" smtClean="0"/>
              <a:t>known as </a:t>
            </a:r>
            <a:r>
              <a:rPr lang="en-US" sz="2000" b="1" dirty="0" smtClean="0"/>
              <a:t>"white water</a:t>
            </a:r>
            <a:r>
              <a:rPr lang="en-US" sz="2000" dirty="0" smtClean="0"/>
              <a:t>") </a:t>
            </a:r>
            <a:r>
              <a:rPr lang="en-US" sz="2000" baseline="30000" dirty="0" smtClean="0"/>
              <a:t>20 </a:t>
            </a:r>
            <a:r>
              <a:rPr lang="en-US" sz="2000" dirty="0" smtClean="0"/>
              <a:t>and sewage water.  </a:t>
            </a:r>
          </a:p>
          <a:p>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5912224" y="4800600"/>
            <a:ext cx="2514600" cy="16002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936812" y="4800600"/>
            <a:ext cx="2362200" cy="160020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299012" y="4800600"/>
            <a:ext cx="2590800" cy="1600200"/>
          </a:xfrm>
          <a:prstGeom prst="rect">
            <a:avLst/>
          </a:prstGeom>
          <a:noFill/>
          <a:ln w="9525">
            <a:solidFill>
              <a:schemeClr val="accent1"/>
            </a:solidFill>
            <a:miter lim="800000"/>
            <a:headEnd/>
            <a:tailEnd/>
          </a:ln>
        </p:spPr>
      </p:pic>
      <p:sp>
        <p:nvSpPr>
          <p:cNvPr id="7" name="TextBox 6"/>
          <p:cNvSpPr txBox="1"/>
          <p:nvPr/>
        </p:nvSpPr>
        <p:spPr>
          <a:xfrm>
            <a:off x="3657600" y="6488668"/>
            <a:ext cx="5486400" cy="369332"/>
          </a:xfrm>
          <a:prstGeom prst="rect">
            <a:avLst/>
          </a:prstGeom>
          <a:noFill/>
        </p:spPr>
        <p:txBody>
          <a:bodyPr wrap="square" rtlCol="0">
            <a:spAutoFit/>
          </a:bodyPr>
          <a:lstStyle/>
          <a:p>
            <a:r>
              <a:rPr lang="en-US" altLang="zh-CN" dirty="0" smtClean="0">
                <a:hlinkClick r:id="rId5"/>
              </a:rPr>
              <a:t>http://www.waterforlife.nsw.gov.au/recycling/greywater</a:t>
            </a:r>
            <a:endParaRPr lang="zh-CN"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43000"/>
          </a:xfrm>
        </p:spPr>
        <p:txBody>
          <a:bodyPr>
            <a:normAutofit/>
          </a:bodyPr>
          <a:lstStyle/>
          <a:p>
            <a:r>
              <a:rPr lang="en-US" altLang="zh-CN" sz="3600" dirty="0" smtClean="0"/>
              <a:t>Potential Uses for Recycled Greywater</a:t>
            </a:r>
            <a:r>
              <a:rPr lang="en-US" altLang="zh-CN" sz="3000" baseline="30000" dirty="0" smtClean="0"/>
              <a:t>21</a:t>
            </a:r>
            <a:endParaRPr lang="zh-CN" altLang="en-US" sz="3000" dirty="0"/>
          </a:p>
        </p:txBody>
      </p:sp>
      <p:sp>
        <p:nvSpPr>
          <p:cNvPr id="3" name="内容占位符 2"/>
          <p:cNvSpPr>
            <a:spLocks noGrp="1"/>
          </p:cNvSpPr>
          <p:nvPr>
            <p:ph idx="1"/>
          </p:nvPr>
        </p:nvSpPr>
        <p:spPr>
          <a:xfrm>
            <a:off x="762000" y="990600"/>
            <a:ext cx="7467600" cy="5135563"/>
          </a:xfrm>
        </p:spPr>
        <p:txBody>
          <a:bodyPr>
            <a:noAutofit/>
          </a:bodyPr>
          <a:lstStyle/>
          <a:p>
            <a:r>
              <a:rPr lang="en-US" altLang="zh-CN" sz="2000" dirty="0" smtClean="0"/>
              <a:t>The amount and quality of </a:t>
            </a:r>
            <a:r>
              <a:rPr lang="en-US" altLang="zh-CN" sz="2000" dirty="0" err="1" smtClean="0"/>
              <a:t>greywater</a:t>
            </a:r>
            <a:r>
              <a:rPr lang="en-US" altLang="zh-CN" sz="2000" dirty="0" smtClean="0"/>
              <a:t> will in part determine how it can be reused. </a:t>
            </a:r>
            <a:r>
              <a:rPr lang="en-US" altLang="zh-CN" sz="2000" b="1" dirty="0" smtClean="0"/>
              <a:t>Irrigation </a:t>
            </a:r>
            <a:r>
              <a:rPr lang="en-US" altLang="zh-CN" sz="2000" dirty="0" smtClean="0"/>
              <a:t>and </a:t>
            </a:r>
            <a:r>
              <a:rPr lang="en-US" altLang="zh-CN" sz="2000" b="1" dirty="0" smtClean="0"/>
              <a:t>toilet flushing</a:t>
            </a:r>
            <a:r>
              <a:rPr lang="en-US" altLang="zh-CN" sz="2000" dirty="0" smtClean="0"/>
              <a:t> are two common uses, but nearly any non-contact use is a possibility.</a:t>
            </a:r>
          </a:p>
          <a:p>
            <a:r>
              <a:rPr lang="en-US" altLang="zh-CN" sz="2000" b="1" u="sng" dirty="0" smtClean="0"/>
              <a:t>Irrigation </a:t>
            </a:r>
            <a:r>
              <a:rPr lang="en-US" altLang="zh-CN" sz="2000" u="sng" dirty="0" smtClean="0"/>
              <a:t>:</a:t>
            </a:r>
            <a:r>
              <a:rPr lang="en-US" altLang="zh-CN" sz="2000" dirty="0" smtClean="0"/>
              <a:t> </a:t>
            </a:r>
            <a:r>
              <a:rPr lang="en-US" altLang="zh-CN" sz="2000" dirty="0" err="1" smtClean="0"/>
              <a:t>Greywater</a:t>
            </a:r>
            <a:r>
              <a:rPr lang="en-US" altLang="zh-CN" sz="2000" dirty="0" smtClean="0"/>
              <a:t> is suitable for irrigating lawns, trees, ornamentals, and food crops. Though irrigation methods in greenhouses may differ greatly from outdoor irrigation, several guidelines for use of greywater apply to both situations. </a:t>
            </a:r>
          </a:p>
          <a:p>
            <a:pPr marL="0" indent="0">
              <a:buNone/>
            </a:pPr>
            <a:r>
              <a:rPr lang="en-US" altLang="zh-CN" sz="2000" dirty="0"/>
              <a:t> </a:t>
            </a:r>
            <a:r>
              <a:rPr lang="en-US" altLang="zh-CN" sz="2000" dirty="0" smtClean="0"/>
              <a:t>                        (See examples on the next two slide)</a:t>
            </a:r>
          </a:p>
          <a:p>
            <a:r>
              <a:rPr lang="en-US" altLang="zh-CN" sz="2000" b="1" u="sng" dirty="0" smtClean="0"/>
              <a:t>Toilet Flushing</a:t>
            </a:r>
            <a:r>
              <a:rPr lang="en-US" altLang="zh-CN" sz="2000" u="sng" dirty="0" smtClean="0"/>
              <a:t> : </a:t>
            </a:r>
            <a:r>
              <a:rPr lang="en-US" altLang="zh-CN" sz="2000" dirty="0" smtClean="0"/>
              <a:t>Toilet flushing can use considerable amounts of greywater, as it normally accounts for up to 50% of indoor water use. Poor quality greywater is not a problem if it is used to flush toilets, because the water goes into the sewer or septic system where it would have gone had it not been reused.  </a:t>
            </a:r>
          </a:p>
          <a:p>
            <a:pPr>
              <a:buNone/>
            </a:pPr>
            <a:r>
              <a:rPr lang="en-US" altLang="zh-CN" sz="2000" dirty="0" smtClean="0"/>
              <a:t>                        (See examples on the next two slides )</a:t>
            </a:r>
            <a:endParaRPr lang="zh-CN" alt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3400" y="1066800"/>
            <a:ext cx="3581400" cy="3810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191000" y="1066800"/>
            <a:ext cx="3886200" cy="3810000"/>
          </a:xfrm>
          <a:prstGeom prst="rect">
            <a:avLst/>
          </a:prstGeom>
          <a:noFill/>
          <a:ln w="9525">
            <a:noFill/>
            <a:miter lim="800000"/>
            <a:headEnd/>
            <a:tailEnd/>
          </a:ln>
        </p:spPr>
      </p:pic>
      <p:sp>
        <p:nvSpPr>
          <p:cNvPr id="5" name="标题 1"/>
          <p:cNvSpPr>
            <a:spLocks noGrp="1"/>
          </p:cNvSpPr>
          <p:nvPr>
            <p:ph type="title"/>
          </p:nvPr>
        </p:nvSpPr>
        <p:spPr>
          <a:xfrm>
            <a:off x="457200" y="0"/>
            <a:ext cx="8229600" cy="1143000"/>
          </a:xfrm>
        </p:spPr>
        <p:txBody>
          <a:bodyPr>
            <a:normAutofit/>
          </a:bodyPr>
          <a:lstStyle/>
          <a:p>
            <a:r>
              <a:rPr lang="en-US" altLang="zh-CN" sz="3600" dirty="0" smtClean="0"/>
              <a:t>Recycled </a:t>
            </a:r>
            <a:r>
              <a:rPr lang="en-US" altLang="zh-CN" sz="3600" dirty="0" err="1" smtClean="0"/>
              <a:t>Greywater</a:t>
            </a:r>
            <a:r>
              <a:rPr lang="en-US" altLang="zh-CN" sz="3600" dirty="0" smtClean="0"/>
              <a:t> for Irrigation</a:t>
            </a:r>
            <a:endParaRPr lang="zh-CN" altLang="en-US" sz="3600" dirty="0"/>
          </a:p>
        </p:txBody>
      </p:sp>
      <p:sp>
        <p:nvSpPr>
          <p:cNvPr id="7" name="TextBox 6"/>
          <p:cNvSpPr txBox="1"/>
          <p:nvPr/>
        </p:nvSpPr>
        <p:spPr>
          <a:xfrm>
            <a:off x="685800" y="5334000"/>
            <a:ext cx="7391400" cy="923330"/>
          </a:xfrm>
          <a:prstGeom prst="rect">
            <a:avLst/>
          </a:prstGeom>
          <a:noFill/>
        </p:spPr>
        <p:txBody>
          <a:bodyPr wrap="square" rtlCol="0">
            <a:spAutoFit/>
          </a:bodyPr>
          <a:lstStyle/>
          <a:p>
            <a:r>
              <a:rPr lang="en-US" dirty="0" smtClean="0"/>
              <a:t>Recycled </a:t>
            </a:r>
            <a:r>
              <a:rPr lang="en-US" dirty="0" err="1" smtClean="0"/>
              <a:t>greywater</a:t>
            </a:r>
            <a:r>
              <a:rPr lang="en-US" dirty="0" smtClean="0"/>
              <a:t> is mostly used for outdoor irrigation. The reason is that irrigation consumes large amount of water but has relatively lower requirements  in water quality. Also,  it costs little in constructing new pipes.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533400" y="1828800"/>
            <a:ext cx="3276600" cy="2819400"/>
          </a:xfrm>
          <a:prstGeom prst="rect">
            <a:avLst/>
          </a:prstGeom>
          <a:noFill/>
          <a:ln w="9525">
            <a:noFill/>
            <a:miter lim="800000"/>
            <a:headEnd/>
            <a:tailEnd/>
          </a:ln>
        </p:spPr>
      </p:pic>
      <p:pic>
        <p:nvPicPr>
          <p:cNvPr id="2054" name="Picture 6"/>
          <p:cNvPicPr>
            <a:picLocks noChangeAspect="1" noChangeArrowheads="1"/>
          </p:cNvPicPr>
          <p:nvPr/>
        </p:nvPicPr>
        <p:blipFill>
          <a:blip r:embed="rId3" cstate="print"/>
          <a:srcRect/>
          <a:stretch>
            <a:fillRect/>
          </a:stretch>
        </p:blipFill>
        <p:spPr bwMode="auto">
          <a:xfrm>
            <a:off x="3962400" y="1828800"/>
            <a:ext cx="4467225" cy="2362200"/>
          </a:xfrm>
          <a:prstGeom prst="rect">
            <a:avLst/>
          </a:prstGeom>
          <a:noFill/>
          <a:ln w="9525">
            <a:noFill/>
            <a:miter lim="800000"/>
            <a:headEnd/>
            <a:tailEnd/>
          </a:ln>
        </p:spPr>
      </p:pic>
      <p:sp>
        <p:nvSpPr>
          <p:cNvPr id="10" name="矩形 9"/>
          <p:cNvSpPr/>
          <p:nvPr/>
        </p:nvSpPr>
        <p:spPr>
          <a:xfrm>
            <a:off x="3886200" y="4419600"/>
            <a:ext cx="1447800" cy="3810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Grey water </a:t>
            </a:r>
            <a:endParaRPr lang="zh-CN" altLang="en-US" dirty="0"/>
          </a:p>
        </p:txBody>
      </p:sp>
      <p:sp>
        <p:nvSpPr>
          <p:cNvPr id="11" name="矩形 10"/>
          <p:cNvSpPr/>
          <p:nvPr/>
        </p:nvSpPr>
        <p:spPr>
          <a:xfrm>
            <a:off x="7315200" y="1219200"/>
            <a:ext cx="1447800" cy="6096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Potable water </a:t>
            </a:r>
            <a:endParaRPr lang="zh-CN" altLang="en-US" dirty="0"/>
          </a:p>
        </p:txBody>
      </p:sp>
      <p:cxnSp>
        <p:nvCxnSpPr>
          <p:cNvPr id="13" name="直接箭头连接符 12"/>
          <p:cNvCxnSpPr/>
          <p:nvPr/>
        </p:nvCxnSpPr>
        <p:spPr>
          <a:xfrm flipH="1">
            <a:off x="4343400" y="3352800"/>
            <a:ext cx="1676400" cy="10668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6400800" y="1828800"/>
            <a:ext cx="990600" cy="16002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 y="4953000"/>
            <a:ext cx="7543800" cy="923330"/>
          </a:xfrm>
          <a:prstGeom prst="rect">
            <a:avLst/>
          </a:prstGeom>
          <a:noFill/>
        </p:spPr>
        <p:txBody>
          <a:bodyPr wrap="square" rtlCol="0">
            <a:spAutoFit/>
          </a:bodyPr>
          <a:lstStyle/>
          <a:p>
            <a:r>
              <a:rPr lang="en-US" dirty="0" smtClean="0"/>
              <a:t>The figure on the right is an typical dual-flush toilet.</a:t>
            </a:r>
            <a:r>
              <a:rPr lang="en-US" baseline="30000" dirty="0" smtClean="0"/>
              <a:t>22</a:t>
            </a:r>
            <a:r>
              <a:rPr lang="en-US" dirty="0" smtClean="0"/>
              <a:t> .</a:t>
            </a:r>
            <a:r>
              <a:rPr lang="en-US" dirty="0"/>
              <a:t>B</a:t>
            </a:r>
            <a:r>
              <a:rPr lang="en-US" dirty="0" smtClean="0"/>
              <a:t>y pressing the blue button, greywater is used. By pressing the  white button, potable water is selected to flush.</a:t>
            </a:r>
            <a:endParaRPr lang="en-US" dirty="0"/>
          </a:p>
        </p:txBody>
      </p:sp>
      <p:sp>
        <p:nvSpPr>
          <p:cNvPr id="12" name="标题 1"/>
          <p:cNvSpPr>
            <a:spLocks noGrp="1"/>
          </p:cNvSpPr>
          <p:nvPr>
            <p:ph type="title"/>
          </p:nvPr>
        </p:nvSpPr>
        <p:spPr>
          <a:xfrm>
            <a:off x="457200" y="0"/>
            <a:ext cx="8229600" cy="1143000"/>
          </a:xfrm>
        </p:spPr>
        <p:txBody>
          <a:bodyPr>
            <a:normAutofit/>
          </a:bodyPr>
          <a:lstStyle/>
          <a:p>
            <a:r>
              <a:rPr lang="en-US" altLang="zh-CN" sz="3600" dirty="0" smtClean="0"/>
              <a:t>Recycled </a:t>
            </a:r>
            <a:r>
              <a:rPr lang="en-US" altLang="zh-CN" sz="3600" dirty="0" err="1" smtClean="0"/>
              <a:t>Greywater</a:t>
            </a:r>
            <a:r>
              <a:rPr lang="en-US" altLang="zh-CN" sz="3600" dirty="0" smtClean="0"/>
              <a:t> for Toilet Flushing</a:t>
            </a:r>
            <a:endParaRPr lang="zh-CN" altLang="en-US" sz="3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4800" y="304800"/>
            <a:ext cx="8610600" cy="1143000"/>
          </a:xfrm>
        </p:spPr>
        <p:txBody>
          <a:bodyPr>
            <a:noAutofit/>
          </a:bodyPr>
          <a:lstStyle/>
          <a:p>
            <a:r>
              <a:rPr lang="en-US" altLang="zh-CN" sz="3600" dirty="0" smtClean="0">
                <a:solidFill>
                  <a:schemeClr val="bg1"/>
                </a:solidFill>
              </a:rPr>
              <a:t>Components of a </a:t>
            </a:r>
            <a:r>
              <a:rPr lang="en-US" altLang="zh-CN" sz="3600" dirty="0" err="1" smtClean="0">
                <a:solidFill>
                  <a:schemeClr val="bg1"/>
                </a:solidFill>
              </a:rPr>
              <a:t>Gerywater</a:t>
            </a:r>
            <a:r>
              <a:rPr lang="en-US" altLang="zh-CN" sz="3600" dirty="0" smtClean="0">
                <a:solidFill>
                  <a:schemeClr val="bg1"/>
                </a:solidFill>
              </a:rPr>
              <a:t> Recycling System</a:t>
            </a:r>
            <a:r>
              <a:rPr lang="en-US" altLang="zh-CN" sz="3000" baseline="30000" dirty="0" smtClean="0">
                <a:solidFill>
                  <a:schemeClr val="bg1"/>
                </a:solidFill>
              </a:rPr>
              <a:t>23</a:t>
            </a:r>
            <a:endParaRPr lang="zh-CN" altLang="en-US" sz="3000" baseline="30000" dirty="0">
              <a:solidFill>
                <a:schemeClr val="bg1"/>
              </a:solidFill>
            </a:endParaRPr>
          </a:p>
        </p:txBody>
      </p:sp>
      <p:sp>
        <p:nvSpPr>
          <p:cNvPr id="4" name="Content Placeholder 3"/>
          <p:cNvSpPr>
            <a:spLocks noGrp="1"/>
          </p:cNvSpPr>
          <p:nvPr>
            <p:ph sz="half" idx="1"/>
          </p:nvPr>
        </p:nvSpPr>
        <p:spPr>
          <a:xfrm>
            <a:off x="609600" y="1905000"/>
            <a:ext cx="4038600" cy="4525963"/>
          </a:xfrm>
        </p:spPr>
        <p:txBody>
          <a:bodyPr wrap="square" numCol="1" anchor="t" anchorCtr="0" compatLnSpc="1">
            <a:prstTxWarp prst="textNoShape">
              <a:avLst/>
            </a:prstTxWarp>
          </a:bodyPr>
          <a:lstStyle/>
          <a:p>
            <a:pPr>
              <a:lnSpc>
                <a:spcPct val="80000"/>
              </a:lnSpc>
              <a:buNone/>
            </a:pPr>
            <a:r>
              <a:rPr lang="en-US" altLang="zh-CN" sz="2300" b="1" u="sng" dirty="0" smtClean="0">
                <a:solidFill>
                  <a:schemeClr val="bg1"/>
                </a:solidFill>
              </a:rPr>
              <a:t>Components : </a:t>
            </a:r>
          </a:p>
          <a:p>
            <a:pPr>
              <a:lnSpc>
                <a:spcPct val="80000"/>
              </a:lnSpc>
            </a:pPr>
            <a:endParaRPr lang="en-US" altLang="zh-CN" sz="2300" dirty="0" smtClean="0">
              <a:solidFill>
                <a:schemeClr val="bg1"/>
              </a:solidFill>
              <a:latin typeface="Constantia" pitchFamily="18" charset="0"/>
            </a:endParaRPr>
          </a:p>
          <a:p>
            <a:pPr>
              <a:lnSpc>
                <a:spcPct val="80000"/>
              </a:lnSpc>
              <a:buFont typeface="Calibri" pitchFamily="34" charset="0"/>
              <a:buAutoNum type="arabicPeriod"/>
            </a:pPr>
            <a:r>
              <a:rPr lang="en-US" altLang="zh-CN" sz="2000" dirty="0" err="1" smtClean="0">
                <a:solidFill>
                  <a:schemeClr val="bg1"/>
                </a:solidFill>
              </a:rPr>
              <a:t>Greywater</a:t>
            </a:r>
            <a:r>
              <a:rPr lang="en-US" altLang="zh-CN" sz="2000" dirty="0" smtClean="0">
                <a:solidFill>
                  <a:schemeClr val="bg1"/>
                </a:solidFill>
              </a:rPr>
              <a:t> Collection</a:t>
            </a:r>
          </a:p>
          <a:p>
            <a:pPr>
              <a:lnSpc>
                <a:spcPct val="80000"/>
              </a:lnSpc>
              <a:buFont typeface="Calibri" pitchFamily="34" charset="0"/>
              <a:buAutoNum type="arabicPeriod"/>
            </a:pPr>
            <a:endParaRPr lang="en-US" altLang="zh-CN" sz="2000" dirty="0" smtClean="0">
              <a:solidFill>
                <a:schemeClr val="bg1"/>
              </a:solidFill>
            </a:endParaRPr>
          </a:p>
          <a:p>
            <a:pPr>
              <a:lnSpc>
                <a:spcPct val="80000"/>
              </a:lnSpc>
              <a:buFont typeface="Calibri" pitchFamily="34" charset="0"/>
              <a:buAutoNum type="arabicPeriod"/>
            </a:pPr>
            <a:r>
              <a:rPr lang="en-US" altLang="zh-CN" sz="2000" dirty="0" smtClean="0">
                <a:solidFill>
                  <a:schemeClr val="bg1"/>
                </a:solidFill>
              </a:rPr>
              <a:t>Conveyance System</a:t>
            </a:r>
          </a:p>
          <a:p>
            <a:pPr>
              <a:lnSpc>
                <a:spcPct val="80000"/>
              </a:lnSpc>
              <a:buFont typeface="Calibri" pitchFamily="34" charset="0"/>
              <a:buAutoNum type="arabicPeriod"/>
            </a:pPr>
            <a:endParaRPr lang="en-US" altLang="zh-CN" sz="2000" dirty="0" smtClean="0">
              <a:solidFill>
                <a:schemeClr val="bg1"/>
              </a:solidFill>
            </a:endParaRPr>
          </a:p>
          <a:p>
            <a:pPr>
              <a:lnSpc>
                <a:spcPct val="80000"/>
              </a:lnSpc>
              <a:buFont typeface="Calibri" pitchFamily="34" charset="0"/>
              <a:buAutoNum type="arabicPeriod"/>
            </a:pPr>
            <a:r>
              <a:rPr lang="en-US" altLang="zh-CN" sz="2000" dirty="0" smtClean="0">
                <a:solidFill>
                  <a:schemeClr val="bg1"/>
                </a:solidFill>
              </a:rPr>
              <a:t>Treatment System</a:t>
            </a:r>
          </a:p>
          <a:p>
            <a:pPr>
              <a:lnSpc>
                <a:spcPct val="80000"/>
              </a:lnSpc>
              <a:buFont typeface="Calibri" pitchFamily="34" charset="0"/>
              <a:buAutoNum type="arabicPeriod"/>
            </a:pPr>
            <a:endParaRPr lang="en-US" altLang="zh-CN" sz="2000" dirty="0" smtClean="0">
              <a:solidFill>
                <a:schemeClr val="bg1"/>
              </a:solidFill>
            </a:endParaRPr>
          </a:p>
          <a:p>
            <a:pPr>
              <a:lnSpc>
                <a:spcPct val="80000"/>
              </a:lnSpc>
              <a:buFont typeface="Calibri" pitchFamily="34" charset="0"/>
              <a:buAutoNum type="arabicPeriod"/>
            </a:pPr>
            <a:r>
              <a:rPr lang="en-US" altLang="zh-CN" sz="2000" dirty="0" smtClean="0">
                <a:solidFill>
                  <a:schemeClr val="bg1"/>
                </a:solidFill>
              </a:rPr>
              <a:t>Storage Facilities</a:t>
            </a:r>
          </a:p>
          <a:p>
            <a:pPr>
              <a:lnSpc>
                <a:spcPct val="80000"/>
              </a:lnSpc>
              <a:buFont typeface="Calibri" pitchFamily="34" charset="0"/>
              <a:buAutoNum type="arabicPeriod"/>
            </a:pPr>
            <a:endParaRPr lang="en-US" altLang="zh-CN" sz="2000" dirty="0" smtClean="0">
              <a:solidFill>
                <a:schemeClr val="bg1"/>
              </a:solidFill>
            </a:endParaRPr>
          </a:p>
          <a:p>
            <a:pPr>
              <a:lnSpc>
                <a:spcPct val="80000"/>
              </a:lnSpc>
              <a:buFont typeface="Calibri" pitchFamily="34" charset="0"/>
              <a:buAutoNum type="arabicPeriod"/>
            </a:pPr>
            <a:r>
              <a:rPr lang="en-US" altLang="zh-CN" sz="2000" dirty="0" smtClean="0">
                <a:solidFill>
                  <a:schemeClr val="bg1"/>
                </a:solidFill>
              </a:rPr>
              <a:t>Using Recycled </a:t>
            </a:r>
            <a:r>
              <a:rPr lang="en-US" altLang="zh-CN" sz="2000" dirty="0" err="1" smtClean="0">
                <a:solidFill>
                  <a:schemeClr val="bg1"/>
                </a:solidFill>
              </a:rPr>
              <a:t>Greywater</a:t>
            </a:r>
            <a:endParaRPr lang="en-US" altLang="zh-CN" sz="2000" dirty="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ony\Desktop\DR\1-3.jpg"/>
          <p:cNvPicPr>
            <a:picLocks noChangeAspect="1" noChangeArrowheads="1"/>
          </p:cNvPicPr>
          <p:nvPr/>
        </p:nvPicPr>
        <p:blipFill>
          <a:blip r:embed="rId2" cstate="print"/>
          <a:srcRect/>
          <a:stretch>
            <a:fillRect/>
          </a:stretch>
        </p:blipFill>
        <p:spPr bwMode="auto">
          <a:xfrm>
            <a:off x="3048000" y="914400"/>
            <a:ext cx="3352800" cy="2366047"/>
          </a:xfrm>
          <a:prstGeom prst="rect">
            <a:avLst/>
          </a:prstGeom>
          <a:noFill/>
        </p:spPr>
      </p:pic>
      <p:pic>
        <p:nvPicPr>
          <p:cNvPr id="2051" name="Picture 3" descr="C:\Users\sony\Desktop\DR\1-2.png"/>
          <p:cNvPicPr>
            <a:picLocks noChangeAspect="1" noChangeArrowheads="1"/>
          </p:cNvPicPr>
          <p:nvPr/>
        </p:nvPicPr>
        <p:blipFill>
          <a:blip r:embed="rId3" cstate="print"/>
          <a:srcRect/>
          <a:stretch>
            <a:fillRect/>
          </a:stretch>
        </p:blipFill>
        <p:spPr bwMode="auto">
          <a:xfrm rot="20093463">
            <a:off x="1179485" y="1576675"/>
            <a:ext cx="2149664" cy="2087257"/>
          </a:xfrm>
          <a:prstGeom prst="rect">
            <a:avLst/>
          </a:prstGeom>
          <a:noFill/>
        </p:spPr>
      </p:pic>
      <p:pic>
        <p:nvPicPr>
          <p:cNvPr id="2050" name="Picture 2" descr="C:\Users\sony\Desktop\DR\1-1.jpg"/>
          <p:cNvPicPr>
            <a:picLocks noChangeAspect="1" noChangeArrowheads="1"/>
          </p:cNvPicPr>
          <p:nvPr/>
        </p:nvPicPr>
        <p:blipFill>
          <a:blip r:embed="rId4" cstate="print"/>
          <a:srcRect/>
          <a:stretch>
            <a:fillRect/>
          </a:stretch>
        </p:blipFill>
        <p:spPr bwMode="auto">
          <a:xfrm rot="1192518">
            <a:off x="6127855" y="1635794"/>
            <a:ext cx="2342836" cy="1942674"/>
          </a:xfrm>
          <a:prstGeom prst="rect">
            <a:avLst/>
          </a:prstGeom>
          <a:noFill/>
        </p:spPr>
      </p:pic>
      <p:sp>
        <p:nvSpPr>
          <p:cNvPr id="6" name="TextBox 5"/>
          <p:cNvSpPr txBox="1"/>
          <p:nvPr/>
        </p:nvSpPr>
        <p:spPr>
          <a:xfrm>
            <a:off x="3276600" y="228600"/>
            <a:ext cx="2819400" cy="646331"/>
          </a:xfrm>
          <a:prstGeom prst="rect">
            <a:avLst/>
          </a:prstGeom>
          <a:noFill/>
        </p:spPr>
        <p:txBody>
          <a:bodyPr wrap="square" rtlCol="0">
            <a:spAutoFit/>
          </a:bodyPr>
          <a:lstStyle/>
          <a:p>
            <a:pPr algn="ctr"/>
            <a:r>
              <a:rPr lang="en-US" altLang="zh-CN" sz="3600" dirty="0" smtClean="0"/>
              <a:t>Introduction</a:t>
            </a:r>
            <a:endParaRPr lang="zh-CN" altLang="en-US" sz="3600" dirty="0"/>
          </a:p>
        </p:txBody>
      </p:sp>
      <p:sp>
        <p:nvSpPr>
          <p:cNvPr id="3" name="内容占位符 2"/>
          <p:cNvSpPr>
            <a:spLocks noGrp="1"/>
          </p:cNvSpPr>
          <p:nvPr>
            <p:ph idx="1"/>
          </p:nvPr>
        </p:nvSpPr>
        <p:spPr>
          <a:xfrm>
            <a:off x="457200" y="3886200"/>
            <a:ext cx="8229600" cy="2819400"/>
          </a:xfrm>
        </p:spPr>
        <p:txBody>
          <a:bodyPr>
            <a:normAutofit/>
          </a:bodyPr>
          <a:lstStyle/>
          <a:p>
            <a:pPr algn="just"/>
            <a:r>
              <a:rPr lang="en-US" altLang="zh-CN" sz="2000" dirty="0" smtClean="0"/>
              <a:t>With fast growing of society and economy, the conflict between growing water demand and limited water resources becomes more and more serious.</a:t>
            </a:r>
            <a:r>
              <a:rPr lang="en-US" altLang="zh-CN" sz="1600" baseline="30000" dirty="0" smtClean="0"/>
              <a:t>1</a:t>
            </a:r>
            <a:endParaRPr lang="en-US" altLang="zh-CN" sz="2000" baseline="30000" dirty="0" smtClean="0"/>
          </a:p>
          <a:p>
            <a:pPr algn="just"/>
            <a:r>
              <a:rPr lang="en-US" altLang="zh-CN" sz="2000" dirty="0" smtClean="0"/>
              <a:t>The sustainability of water resources, as well as energy, is one of the two factors challenging the world in 21</a:t>
            </a:r>
            <a:r>
              <a:rPr lang="en-US" altLang="zh-CN" sz="2000" baseline="30000" dirty="0" smtClean="0"/>
              <a:t>st</a:t>
            </a:r>
            <a:r>
              <a:rPr lang="en-US" altLang="zh-CN" sz="2000" dirty="0" smtClean="0"/>
              <a:t> century.  It will become a kind of precious strategic resources which plays an important role in international political and martial stages, like petroleum today.</a:t>
            </a:r>
            <a:r>
              <a:rPr lang="en-US" altLang="zh-CN" sz="2000" baseline="30000" dirty="0" smtClean="0"/>
              <a:t>2</a:t>
            </a:r>
          </a:p>
          <a:p>
            <a:pPr algn="just"/>
            <a:endParaRPr lang="en-US" altLang="zh-CN" sz="2000" dirty="0" smtClean="0"/>
          </a:p>
          <a:p>
            <a:pPr algn="just"/>
            <a:endParaRPr lang="zh-CN" alt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533400"/>
            <a:ext cx="8305800" cy="6096000"/>
          </a:xfrm>
          <a:prstGeom prst="rect">
            <a:avLst/>
          </a:prstGeom>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None/>
            </a:pPr>
            <a:r>
              <a:rPr lang="en-US" altLang="zh-CN" sz="2300" dirty="0" smtClean="0"/>
              <a:t>     At present, several water recycling systems exist which can be used to:</a:t>
            </a:r>
          </a:p>
          <a:p>
            <a:pPr>
              <a:buNone/>
            </a:pPr>
            <a:r>
              <a:rPr lang="en-US" altLang="zh-CN" sz="1200" dirty="0" smtClean="0"/>
              <a:t> </a:t>
            </a:r>
            <a:r>
              <a:rPr lang="en-US" altLang="zh-CN" sz="2400" dirty="0" smtClean="0"/>
              <a:t>    1</a:t>
            </a:r>
            <a:r>
              <a:rPr lang="en-US" altLang="zh-CN" sz="2400" u="sng" dirty="0" smtClean="0"/>
              <a:t>. </a:t>
            </a:r>
            <a:r>
              <a:rPr lang="en-US" altLang="zh-CN" sz="2300" u="sng" dirty="0" smtClean="0"/>
              <a:t>Recycle the water without purification</a:t>
            </a:r>
          </a:p>
          <a:p>
            <a:pPr>
              <a:buNone/>
            </a:pPr>
            <a:r>
              <a:rPr lang="en-US" altLang="zh-CN" sz="2300" dirty="0" smtClean="0"/>
              <a:t>           This is used  in certain agricultural companies (e.g., tree</a:t>
            </a:r>
          </a:p>
          <a:p>
            <a:pPr>
              <a:buNone/>
            </a:pPr>
            <a:r>
              <a:rPr lang="en-US" altLang="zh-CN" sz="2300" dirty="0"/>
              <a:t> </a:t>
            </a:r>
            <a:r>
              <a:rPr lang="en-US" altLang="zh-CN" sz="2300" dirty="0" smtClean="0"/>
              <a:t>           nurseries) and in dwellings where potable water is not </a:t>
            </a:r>
          </a:p>
          <a:p>
            <a:pPr>
              <a:buNone/>
            </a:pPr>
            <a:r>
              <a:rPr lang="en-US" altLang="zh-CN" sz="2300" dirty="0"/>
              <a:t> </a:t>
            </a:r>
            <a:r>
              <a:rPr lang="en-US" altLang="zh-CN" sz="2300" dirty="0" smtClean="0"/>
              <a:t>           required (e.g., garden and land irrigation, toilet flushing, etc.).</a:t>
            </a:r>
          </a:p>
          <a:p>
            <a:pPr>
              <a:buNone/>
            </a:pPr>
            <a:endParaRPr lang="en-US" altLang="zh-CN" sz="2300" dirty="0"/>
          </a:p>
          <a:p>
            <a:pPr>
              <a:buNone/>
            </a:pPr>
            <a:r>
              <a:rPr lang="en-US" altLang="zh-CN" sz="2300" dirty="0" smtClean="0"/>
              <a:t>      2</a:t>
            </a:r>
            <a:r>
              <a:rPr lang="en-US" altLang="zh-CN" sz="2300" u="sng" dirty="0" smtClean="0"/>
              <a:t>. </a:t>
            </a:r>
            <a:r>
              <a:rPr lang="en-US" altLang="zh-CN" sz="1200" u="sng" dirty="0" smtClean="0"/>
              <a:t> </a:t>
            </a:r>
            <a:r>
              <a:rPr lang="en-US" altLang="zh-CN" sz="2400" u="sng" dirty="0" smtClean="0"/>
              <a:t>Recycle </a:t>
            </a:r>
            <a:r>
              <a:rPr lang="en-US" altLang="zh-CN" sz="2400" u="sng" dirty="0"/>
              <a:t>the water after purification  </a:t>
            </a:r>
            <a:endParaRPr lang="en-US" altLang="zh-CN" sz="2400" u="sng" dirty="0" smtClean="0"/>
          </a:p>
          <a:p>
            <a:pPr>
              <a:buNone/>
            </a:pPr>
            <a:r>
              <a:rPr lang="en-US" altLang="zh-CN" sz="2300" dirty="0" smtClean="0"/>
              <a:t>             Water purification/decontamination systems  are used for</a:t>
            </a:r>
          </a:p>
          <a:p>
            <a:pPr>
              <a:buNone/>
            </a:pPr>
            <a:r>
              <a:rPr lang="en-US" altLang="zh-CN" sz="2300" dirty="0"/>
              <a:t> </a:t>
            </a:r>
            <a:r>
              <a:rPr lang="en-US" altLang="zh-CN" sz="2300" dirty="0" smtClean="0"/>
              <a:t>            applications where potable water is required (e.g., drinking, </a:t>
            </a:r>
          </a:p>
          <a:p>
            <a:pPr>
              <a:buNone/>
            </a:pPr>
            <a:r>
              <a:rPr lang="en-US" altLang="zh-CN" sz="2300" dirty="0"/>
              <a:t> </a:t>
            </a:r>
            <a:r>
              <a:rPr lang="en-US" altLang="zh-CN" sz="2300" dirty="0" smtClean="0"/>
              <a:t>             and/or other domestic tasks such as washing, showering,</a:t>
            </a:r>
          </a:p>
          <a:p>
            <a:pPr>
              <a:buNone/>
            </a:pPr>
            <a:r>
              <a:rPr lang="en-US" altLang="zh-CN" sz="2300" dirty="0"/>
              <a:t> </a:t>
            </a:r>
            <a:r>
              <a:rPr lang="en-US" altLang="zh-CN" sz="2300" dirty="0" smtClean="0"/>
              <a:t>             etc.).</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04800"/>
            <a:ext cx="8229600" cy="1143000"/>
          </a:xfrm>
        </p:spPr>
        <p:txBody>
          <a:bodyPr>
            <a:normAutofit/>
          </a:bodyPr>
          <a:lstStyle/>
          <a:p>
            <a:r>
              <a:rPr lang="en-US" altLang="zh-CN" sz="3600" dirty="0" smtClean="0"/>
              <a:t>Sequence of </a:t>
            </a:r>
            <a:r>
              <a:rPr lang="en-US" altLang="zh-CN" sz="3600" dirty="0" err="1" smtClean="0"/>
              <a:t>Greywater</a:t>
            </a:r>
            <a:r>
              <a:rPr lang="en-US" altLang="zh-CN" sz="3600" dirty="0" smtClean="0"/>
              <a:t> Recycling System</a:t>
            </a:r>
            <a:endParaRPr lang="zh-CN" altLang="en-US" sz="3600" dirty="0"/>
          </a:p>
        </p:txBody>
      </p:sp>
      <p:sp>
        <p:nvSpPr>
          <p:cNvPr id="3" name="内容占位符 2"/>
          <p:cNvSpPr>
            <a:spLocks noGrp="1"/>
          </p:cNvSpPr>
          <p:nvPr>
            <p:ph idx="1"/>
          </p:nvPr>
        </p:nvSpPr>
        <p:spPr>
          <a:xfrm>
            <a:off x="533400" y="1600200"/>
            <a:ext cx="7696200" cy="6248400"/>
          </a:xfrm>
        </p:spPr>
        <p:txBody>
          <a:bodyPr>
            <a:noAutofit/>
          </a:bodyPr>
          <a:lstStyle/>
          <a:p>
            <a:pPr marL="457200" indent="-457200">
              <a:buAutoNum type="arabicPeriod"/>
            </a:pPr>
            <a:r>
              <a:rPr lang="en-US" altLang="zh-CN" sz="2000" b="1" u="sng" dirty="0" smtClean="0"/>
              <a:t>Greywater collection:</a:t>
            </a:r>
            <a:r>
              <a:rPr lang="en-US" altLang="zh-CN" sz="2000" u="sng" dirty="0" smtClean="0"/>
              <a:t>   </a:t>
            </a:r>
            <a:r>
              <a:rPr lang="en-US" altLang="zh-CN" sz="2000" dirty="0" smtClean="0"/>
              <a:t>Greywater is collected from drains in  bathtub, shower, washing machines, and wash sinks (household wastewater excluding toilet wastes).</a:t>
            </a:r>
          </a:p>
          <a:p>
            <a:pPr marL="457200" indent="-457200">
              <a:buAutoNum type="arabicPeriod"/>
            </a:pPr>
            <a:endParaRPr lang="zh-CN" altLang="zh-CN" sz="2000" dirty="0" smtClean="0"/>
          </a:p>
          <a:p>
            <a:pPr>
              <a:buNone/>
            </a:pPr>
            <a:r>
              <a:rPr lang="en-US" altLang="zh-CN" sz="2000" b="1" dirty="0" smtClean="0"/>
              <a:t>2. </a:t>
            </a:r>
            <a:r>
              <a:rPr lang="en-US" altLang="zh-CN" sz="2000" b="1" u="sng" dirty="0" smtClean="0"/>
              <a:t>Conveyance System:  </a:t>
            </a:r>
            <a:r>
              <a:rPr lang="en-US" altLang="zh-CN" sz="2000" dirty="0"/>
              <a:t> </a:t>
            </a:r>
            <a:r>
              <a:rPr lang="en-US" altLang="zh-CN" sz="2000" dirty="0" smtClean="0"/>
              <a:t>Greywater is conveyed to the treatment system which is always built on the basement floor of the buildings (See Schematic </a:t>
            </a:r>
            <a:r>
              <a:rPr lang="en-US" altLang="zh-CN" sz="2000" dirty="0"/>
              <a:t>1</a:t>
            </a:r>
            <a:r>
              <a:rPr lang="en-US" altLang="zh-CN" sz="2000" dirty="0" smtClean="0"/>
              <a:t>).</a:t>
            </a:r>
            <a:endParaRPr lang="zh-CN" altLang="zh-CN" sz="20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矩形 1"/>
          <p:cNvSpPr/>
          <p:nvPr/>
        </p:nvSpPr>
        <p:spPr>
          <a:xfrm>
            <a:off x="304800" y="5029200"/>
            <a:ext cx="1447800" cy="6096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smtClean="0">
                <a:solidFill>
                  <a:schemeClr val="tx1"/>
                </a:solidFill>
              </a:rPr>
              <a:t>Greywater</a:t>
            </a:r>
            <a:r>
              <a:rPr lang="en-US" altLang="zh-CN" b="1" dirty="0" smtClean="0">
                <a:solidFill>
                  <a:schemeClr val="tx1"/>
                </a:solidFill>
              </a:rPr>
              <a:t> collection </a:t>
            </a:r>
            <a:endParaRPr lang="zh-CN" altLang="en-US" b="1" dirty="0">
              <a:solidFill>
                <a:schemeClr val="tx1"/>
              </a:solidFill>
            </a:endParaRPr>
          </a:p>
        </p:txBody>
      </p:sp>
      <p:sp>
        <p:nvSpPr>
          <p:cNvPr id="3" name="矩形 2"/>
          <p:cNvSpPr/>
          <p:nvPr/>
        </p:nvSpPr>
        <p:spPr>
          <a:xfrm>
            <a:off x="5638800" y="1371600"/>
            <a:ext cx="1447800" cy="6096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Conveyance system</a:t>
            </a:r>
            <a:endParaRPr lang="zh-CN" altLang="en-US" b="1" dirty="0">
              <a:solidFill>
                <a:schemeClr val="tx1"/>
              </a:solidFill>
            </a:endParaRPr>
          </a:p>
        </p:txBody>
      </p:sp>
      <p:cxnSp>
        <p:nvCxnSpPr>
          <p:cNvPr id="4" name="直接箭头连接符 3"/>
          <p:cNvCxnSpPr/>
          <p:nvPr/>
        </p:nvCxnSpPr>
        <p:spPr>
          <a:xfrm flipH="1">
            <a:off x="1066800" y="4267200"/>
            <a:ext cx="2209800" cy="7620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flipV="1">
            <a:off x="1828800" y="1981200"/>
            <a:ext cx="685800" cy="1524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28600" y="1658471"/>
            <a:ext cx="1600200" cy="9144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Use recycled </a:t>
            </a:r>
            <a:r>
              <a:rPr lang="en-US" altLang="zh-CN" b="1" dirty="0" err="1" smtClean="0">
                <a:solidFill>
                  <a:schemeClr val="tx1"/>
                </a:solidFill>
              </a:rPr>
              <a:t>greywater</a:t>
            </a:r>
            <a:r>
              <a:rPr lang="en-US" altLang="zh-CN" b="1" dirty="0" smtClean="0">
                <a:solidFill>
                  <a:schemeClr val="tx1"/>
                </a:solidFill>
              </a:rPr>
              <a:t> as toilet flushing </a:t>
            </a:r>
            <a:endParaRPr lang="zh-CN" altLang="en-US" b="1" dirty="0">
              <a:solidFill>
                <a:schemeClr val="tx1"/>
              </a:solidFill>
            </a:endParaRPr>
          </a:p>
        </p:txBody>
      </p:sp>
      <p:cxnSp>
        <p:nvCxnSpPr>
          <p:cNvPr id="9" name="直接箭头连接符 8"/>
          <p:cNvCxnSpPr>
            <a:endCxn id="3" idx="1"/>
          </p:cNvCxnSpPr>
          <p:nvPr/>
        </p:nvCxnSpPr>
        <p:spPr>
          <a:xfrm flipV="1">
            <a:off x="3581400" y="1676400"/>
            <a:ext cx="2057400" cy="6096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038600" y="6248400"/>
            <a:ext cx="3352800" cy="3810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Grey water treatment process </a:t>
            </a:r>
            <a:endParaRPr lang="zh-CN" altLang="en-US" b="1" dirty="0">
              <a:solidFill>
                <a:schemeClr val="tx1"/>
              </a:solidFill>
            </a:endParaRPr>
          </a:p>
        </p:txBody>
      </p:sp>
      <p:sp>
        <p:nvSpPr>
          <p:cNvPr id="11" name="矩形 10"/>
          <p:cNvSpPr/>
          <p:nvPr/>
        </p:nvSpPr>
        <p:spPr>
          <a:xfrm>
            <a:off x="7422776" y="3482788"/>
            <a:ext cx="1447800" cy="6096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Sewer pipes</a:t>
            </a:r>
            <a:endParaRPr lang="zh-CN" altLang="en-US" b="1" dirty="0">
              <a:solidFill>
                <a:schemeClr val="tx1"/>
              </a:solidFill>
            </a:endParaRPr>
          </a:p>
        </p:txBody>
      </p:sp>
      <p:cxnSp>
        <p:nvCxnSpPr>
          <p:cNvPr id="12" name="直接箭头连接符 11"/>
          <p:cNvCxnSpPr/>
          <p:nvPr/>
        </p:nvCxnSpPr>
        <p:spPr>
          <a:xfrm>
            <a:off x="4114800" y="5791200"/>
            <a:ext cx="1600200" cy="3810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7848600" y="4092388"/>
            <a:ext cx="533400" cy="12192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14" name="标题 1"/>
          <p:cNvSpPr>
            <a:spLocks noGrp="1"/>
          </p:cNvSpPr>
          <p:nvPr>
            <p:ph type="title"/>
          </p:nvPr>
        </p:nvSpPr>
        <p:spPr>
          <a:xfrm>
            <a:off x="533400" y="-152400"/>
            <a:ext cx="8229600" cy="1143000"/>
          </a:xfrm>
        </p:spPr>
        <p:txBody>
          <a:bodyPr>
            <a:normAutofit/>
          </a:bodyPr>
          <a:lstStyle/>
          <a:p>
            <a:r>
              <a:rPr lang="en-US" altLang="zh-CN" sz="3600" dirty="0" smtClean="0"/>
              <a:t>Schematic 1 :  Greywater Recycling System</a:t>
            </a:r>
            <a:endParaRPr lang="zh-CN" altLang="en-US"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4000" dirty="0" smtClean="0"/>
              <a:t>Sequence of Greywater Recycling System</a:t>
            </a:r>
            <a:r>
              <a:rPr lang="en-US" altLang="zh-CN" sz="3600" dirty="0" smtClean="0"/>
              <a:t>(</a:t>
            </a:r>
            <a:r>
              <a:rPr lang="en-US" altLang="zh-CN" sz="3300" dirty="0"/>
              <a:t>c</a:t>
            </a:r>
            <a:r>
              <a:rPr lang="en-US" altLang="zh-CN" sz="3300" dirty="0" smtClean="0"/>
              <a:t>ontinued</a:t>
            </a:r>
            <a:r>
              <a:rPr lang="en-US" altLang="zh-CN" sz="3600" dirty="0" smtClean="0"/>
              <a:t>)</a:t>
            </a:r>
            <a:endParaRPr lang="zh-CN" altLang="en-US" sz="3600" dirty="0"/>
          </a:p>
        </p:txBody>
      </p:sp>
      <p:sp>
        <p:nvSpPr>
          <p:cNvPr id="3" name="内容占位符 2"/>
          <p:cNvSpPr>
            <a:spLocks noGrp="1"/>
          </p:cNvSpPr>
          <p:nvPr>
            <p:ph idx="1"/>
          </p:nvPr>
        </p:nvSpPr>
        <p:spPr>
          <a:xfrm>
            <a:off x="762000" y="1600200"/>
            <a:ext cx="7543800" cy="4525963"/>
          </a:xfrm>
        </p:spPr>
        <p:txBody>
          <a:bodyPr>
            <a:normAutofit/>
          </a:bodyPr>
          <a:lstStyle/>
          <a:p>
            <a:pPr>
              <a:buNone/>
            </a:pPr>
            <a:r>
              <a:rPr lang="en-US" altLang="zh-CN" sz="2000" b="1" u="sng" dirty="0" smtClean="0"/>
              <a:t>3. </a:t>
            </a:r>
            <a:r>
              <a:rPr lang="en-US" altLang="zh-CN" sz="2000" b="1" u="sng" dirty="0" err="1" smtClean="0"/>
              <a:t>Greywater</a:t>
            </a:r>
            <a:r>
              <a:rPr lang="en-US" altLang="zh-CN" sz="2000" b="1" u="sng" dirty="0" smtClean="0"/>
              <a:t> treatment system</a:t>
            </a:r>
            <a:r>
              <a:rPr lang="en-US" altLang="zh-CN" sz="2000" u="sng" dirty="0" smtClean="0"/>
              <a:t> :  </a:t>
            </a:r>
            <a:r>
              <a:rPr lang="en-US" altLang="zh-CN" sz="2000" dirty="0" smtClean="0"/>
              <a:t>Generally, the treatment system has three parts. They are separation system, wastewater treatment system and the disinfection system (See schematics 2 and 3).</a:t>
            </a:r>
          </a:p>
          <a:p>
            <a:pPr>
              <a:buNone/>
            </a:pPr>
            <a:r>
              <a:rPr lang="en-US" altLang="zh-CN" sz="2000" dirty="0" smtClean="0"/>
              <a:t> </a:t>
            </a:r>
            <a:r>
              <a:rPr lang="en-US" altLang="zh-CN" sz="2000" dirty="0"/>
              <a:t> </a:t>
            </a:r>
            <a:r>
              <a:rPr lang="en-US" altLang="zh-CN" sz="2000" dirty="0" smtClean="0"/>
              <a:t>     (Note: the treatment system is discussed in the next few slides)</a:t>
            </a:r>
          </a:p>
          <a:p>
            <a:pPr>
              <a:buNone/>
            </a:pPr>
            <a:r>
              <a:rPr lang="en-US" altLang="zh-CN" sz="2000" dirty="0" smtClean="0"/>
              <a:t>  </a:t>
            </a:r>
            <a:endParaRPr lang="zh-CN" altLang="zh-CN" sz="2000" dirty="0" smtClean="0"/>
          </a:p>
          <a:p>
            <a:pPr>
              <a:buNone/>
            </a:pPr>
            <a:r>
              <a:rPr lang="en-US" altLang="zh-CN" sz="2000" b="1" u="sng" dirty="0" smtClean="0"/>
              <a:t>4. Storage facilities:</a:t>
            </a:r>
            <a:r>
              <a:rPr lang="en-US" altLang="zh-CN" sz="2000" u="sng" dirty="0" smtClean="0"/>
              <a:t>   </a:t>
            </a:r>
            <a:r>
              <a:rPr lang="en-US" altLang="zh-CN" sz="2000" dirty="0" smtClean="0"/>
              <a:t>If use recycled greywater without treatment, DO NOT store it in case of potential illness. If greywater is treated for potable use, it is able to be stored after the treatment process.</a:t>
            </a:r>
          </a:p>
          <a:p>
            <a:pPr>
              <a:buNone/>
            </a:pPr>
            <a:endParaRPr lang="zh-CN" altLang="zh-CN" sz="2000" dirty="0" smtClean="0"/>
          </a:p>
          <a:p>
            <a:pPr>
              <a:buNone/>
            </a:pPr>
            <a:r>
              <a:rPr lang="en-US" altLang="zh-CN" sz="2000" b="1" u="sng" dirty="0" smtClean="0"/>
              <a:t>5. Using Recycled </a:t>
            </a:r>
            <a:r>
              <a:rPr lang="en-US" altLang="zh-CN" sz="2000" b="1" u="sng" dirty="0" err="1" smtClean="0"/>
              <a:t>Greywater</a:t>
            </a:r>
            <a:r>
              <a:rPr lang="en-US" altLang="zh-CN" sz="2000" b="1" u="sng" dirty="0" smtClean="0"/>
              <a:t> :  </a:t>
            </a:r>
            <a:r>
              <a:rPr lang="en-US" altLang="zh-CN" sz="2000" dirty="0" smtClean="0"/>
              <a:t>The treated </a:t>
            </a:r>
            <a:r>
              <a:rPr lang="en-US" altLang="zh-CN" sz="2000" dirty="0" err="1" smtClean="0"/>
              <a:t>greywater</a:t>
            </a:r>
            <a:r>
              <a:rPr lang="en-US" altLang="zh-CN" sz="2000" dirty="0" smtClean="0"/>
              <a:t> can be sent to toilet or washing machines in the building for reuse. But it is never equivalent to potable water although it meets potable water quality sometimes</a:t>
            </a:r>
            <a:endParaRPr lang="zh-CN" alt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1143000"/>
          </a:xfrm>
        </p:spPr>
        <p:txBody>
          <a:bodyPr>
            <a:normAutofit/>
          </a:bodyPr>
          <a:lstStyle/>
          <a:p>
            <a:r>
              <a:rPr lang="en-US" altLang="zh-CN" sz="3200" dirty="0" smtClean="0"/>
              <a:t>Schematic 2. Greywater Treatment System</a:t>
            </a:r>
            <a:endParaRPr lang="zh-CN" altLang="en-US" sz="32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38200" y="1143000"/>
            <a:ext cx="7391400" cy="3429000"/>
          </a:xfrm>
          <a:prstGeom prst="rect">
            <a:avLst/>
          </a:prstGeom>
          <a:noFill/>
          <a:ln w="9525">
            <a:noFill/>
            <a:miter lim="800000"/>
            <a:headEnd/>
            <a:tailEnd/>
          </a:ln>
        </p:spPr>
      </p:pic>
      <p:sp>
        <p:nvSpPr>
          <p:cNvPr id="4" name="Rectangle 3"/>
          <p:cNvSpPr/>
          <p:nvPr/>
        </p:nvSpPr>
        <p:spPr>
          <a:xfrm>
            <a:off x="4267200" y="4114800"/>
            <a:ext cx="1828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smtClean="0">
                <a:solidFill>
                  <a:schemeClr val="tx1"/>
                </a:solidFill>
              </a:rPr>
              <a:t>Biological Treatment System</a:t>
            </a:r>
            <a:endParaRPr lang="en-US" sz="1300" dirty="0" smtClean="0">
              <a:solidFill>
                <a:schemeClr val="tx1"/>
              </a:solidFill>
            </a:endParaRPr>
          </a:p>
        </p:txBody>
      </p:sp>
      <p:sp>
        <p:nvSpPr>
          <p:cNvPr id="5" name="TextBox 4"/>
          <p:cNvSpPr txBox="1"/>
          <p:nvPr/>
        </p:nvSpPr>
        <p:spPr>
          <a:xfrm>
            <a:off x="914400" y="4800600"/>
            <a:ext cx="7391400" cy="923330"/>
          </a:xfrm>
          <a:prstGeom prst="rect">
            <a:avLst/>
          </a:prstGeom>
          <a:noFill/>
        </p:spPr>
        <p:txBody>
          <a:bodyPr wrap="square" rtlCol="0">
            <a:spAutoFit/>
          </a:bodyPr>
          <a:lstStyle/>
          <a:p>
            <a:r>
              <a:rPr lang="en-US" altLang="zh-CN" dirty="0" smtClean="0"/>
              <a:t>The treatment system consists of separation system, biological treatment system and the disinfection system. Among these three,</a:t>
            </a:r>
            <a:r>
              <a:rPr lang="en-US" dirty="0" smtClean="0"/>
              <a:t> biological treatment is used as the primary process to </a:t>
            </a:r>
            <a:r>
              <a:rPr lang="en-US" dirty="0" err="1" smtClean="0"/>
              <a:t>degradate</a:t>
            </a:r>
            <a:r>
              <a:rPr lang="en-US" dirty="0" smtClean="0"/>
              <a:t> organic compounds.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524000"/>
            <a:ext cx="7696200" cy="5668963"/>
          </a:xfrm>
        </p:spPr>
        <p:txBody>
          <a:bodyPr>
            <a:normAutofit/>
          </a:bodyPr>
          <a:lstStyle/>
          <a:p>
            <a:pPr marL="457200" indent="-457200">
              <a:buAutoNum type="arabicPeriod"/>
            </a:pPr>
            <a:r>
              <a:rPr lang="en-US" altLang="zh-CN" sz="2000" b="1" u="sng" dirty="0" smtClean="0"/>
              <a:t>Separation</a:t>
            </a:r>
            <a:r>
              <a:rPr lang="en-US" altLang="zh-CN" sz="2000" u="sng" dirty="0" smtClean="0"/>
              <a:t> </a:t>
            </a:r>
            <a:r>
              <a:rPr lang="en-US" altLang="zh-CN" sz="2000" b="1" u="sng" dirty="0" smtClean="0"/>
              <a:t>System:</a:t>
            </a:r>
            <a:r>
              <a:rPr lang="en-US" altLang="zh-CN" sz="2000" u="sng" dirty="0" smtClean="0"/>
              <a:t>  </a:t>
            </a:r>
            <a:r>
              <a:rPr lang="en-US" altLang="zh-CN" sz="2000" dirty="0" smtClean="0"/>
              <a:t>It aims to separates the solids in </a:t>
            </a:r>
            <a:r>
              <a:rPr lang="en-US" altLang="zh-CN" sz="2000" dirty="0" err="1" smtClean="0"/>
              <a:t>greywater</a:t>
            </a:r>
            <a:r>
              <a:rPr lang="en-US" altLang="zh-CN" sz="2000" dirty="0" smtClean="0"/>
              <a:t> from the collection system. The separated solid waste will be sent to the sewer.</a:t>
            </a:r>
          </a:p>
          <a:p>
            <a:pPr marL="457200" indent="-457200">
              <a:buAutoNum type="arabicPeriod"/>
            </a:pPr>
            <a:endParaRPr lang="en-US" altLang="zh-CN" sz="2000" dirty="0" smtClean="0"/>
          </a:p>
          <a:p>
            <a:pPr marL="457200" indent="-457200">
              <a:buNone/>
            </a:pPr>
            <a:r>
              <a:rPr lang="en-US" altLang="zh-CN" sz="2000" b="1" dirty="0" smtClean="0"/>
              <a:t>2.     </a:t>
            </a:r>
            <a:r>
              <a:rPr lang="en-US" altLang="zh-CN" sz="2000" b="1" u="sng" dirty="0" smtClean="0"/>
              <a:t>Biological Treatment System:  </a:t>
            </a:r>
            <a:r>
              <a:rPr lang="en-US" altLang="zh-CN" sz="2000" dirty="0" smtClean="0"/>
              <a:t>In buildings, the biological treatment generally has three tanks named as BMRC (Bio-Matter </a:t>
            </a:r>
            <a:r>
              <a:rPr lang="en-US" altLang="zh-CN" sz="2000" dirty="0" err="1" smtClean="0"/>
              <a:t>Resequencing</a:t>
            </a:r>
            <a:r>
              <a:rPr lang="en-US" altLang="zh-CN" sz="2000" dirty="0" smtClean="0"/>
              <a:t> Converter) . The three tanks are surge tank, aeration tank and clarifying tank</a:t>
            </a:r>
            <a:r>
              <a:rPr lang="en-US" altLang="zh-CN" sz="2000" dirty="0"/>
              <a:t> </a:t>
            </a:r>
            <a:r>
              <a:rPr lang="en-US" altLang="zh-CN" sz="2000" dirty="0" smtClean="0"/>
              <a:t>(See Schematic 3)</a:t>
            </a:r>
            <a:r>
              <a:rPr lang="en-US" altLang="zh-CN" sz="2000" baseline="30000" dirty="0" smtClean="0"/>
              <a:t>24</a:t>
            </a:r>
            <a:r>
              <a:rPr lang="en-US" altLang="zh-CN" sz="2000" dirty="0"/>
              <a:t>.</a:t>
            </a:r>
            <a:endParaRPr lang="en-US" altLang="zh-CN" sz="2000" baseline="30000" dirty="0" smtClean="0"/>
          </a:p>
          <a:p>
            <a:endParaRPr lang="en-US" altLang="zh-CN" sz="2000" dirty="0" smtClean="0"/>
          </a:p>
          <a:p>
            <a:pPr marL="457200" indent="-457200">
              <a:buAutoNum type="arabicPeriod" startAt="3"/>
            </a:pPr>
            <a:r>
              <a:rPr lang="en-US" altLang="zh-CN" sz="2000" b="1" u="sng" dirty="0" smtClean="0"/>
              <a:t>Disinfection/Potable Water System:  </a:t>
            </a:r>
            <a:r>
              <a:rPr lang="en-US" altLang="zh-CN" sz="2000" dirty="0" smtClean="0"/>
              <a:t>the disinfection system is designed to kill the microbes in water after biological treatment,  widely used technologies are ozone or UV</a:t>
            </a:r>
            <a:r>
              <a:rPr lang="en-US" altLang="zh-CN" sz="2000" baseline="30000" dirty="0" smtClean="0"/>
              <a:t>25 </a:t>
            </a:r>
            <a:r>
              <a:rPr lang="en-US" altLang="zh-CN" sz="2000" dirty="0" smtClean="0"/>
              <a:t>.</a:t>
            </a:r>
            <a:endParaRPr lang="zh-CN" altLang="zh-CN" sz="2000" baseline="30000" dirty="0" smtClean="0"/>
          </a:p>
        </p:txBody>
      </p:sp>
      <p:sp>
        <p:nvSpPr>
          <p:cNvPr id="4" name="标题 1"/>
          <p:cNvSpPr>
            <a:spLocks noGrp="1"/>
          </p:cNvSpPr>
          <p:nvPr>
            <p:ph type="title"/>
          </p:nvPr>
        </p:nvSpPr>
        <p:spPr>
          <a:xfrm>
            <a:off x="457200" y="152400"/>
            <a:ext cx="8229600" cy="1143000"/>
          </a:xfrm>
        </p:spPr>
        <p:txBody>
          <a:bodyPr>
            <a:normAutofit/>
          </a:bodyPr>
          <a:lstStyle/>
          <a:p>
            <a:r>
              <a:rPr lang="en-US" altLang="zh-CN" sz="3600" dirty="0" smtClean="0"/>
              <a:t>Greywater Treatment System(</a:t>
            </a:r>
            <a:r>
              <a:rPr lang="en-US" altLang="zh-CN" sz="3000" dirty="0"/>
              <a:t>c</a:t>
            </a:r>
            <a:r>
              <a:rPr lang="en-US" altLang="zh-CN" sz="3000" dirty="0" smtClean="0"/>
              <a:t>ontinued</a:t>
            </a:r>
            <a:r>
              <a:rPr lang="en-US" altLang="zh-CN" sz="3600" dirty="0" smtClean="0"/>
              <a:t>)</a:t>
            </a:r>
            <a:endParaRPr lang="zh-CN" altLang="en-US" sz="3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Schematic 3. Biological Treatment System</a:t>
            </a:r>
            <a:endParaRPr lang="zh-CN" altLang="en-US" sz="3200"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990600" y="1371601"/>
            <a:ext cx="7239000" cy="3810000"/>
          </a:xfrm>
          <a:prstGeom prst="rect">
            <a:avLst/>
          </a:prstGeom>
          <a:noFill/>
          <a:ln w="9525">
            <a:noFill/>
            <a:miter lim="800000"/>
            <a:headEnd/>
            <a:tailEnd/>
          </a:ln>
        </p:spPr>
      </p:pic>
      <p:sp>
        <p:nvSpPr>
          <p:cNvPr id="5" name="矩形 4"/>
          <p:cNvSpPr/>
          <p:nvPr/>
        </p:nvSpPr>
        <p:spPr>
          <a:xfrm>
            <a:off x="3505200" y="2362200"/>
            <a:ext cx="4038600" cy="45720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Bio-Matter </a:t>
            </a:r>
            <a:r>
              <a:rPr lang="en-US" altLang="zh-CN" b="1" dirty="0" err="1" smtClean="0"/>
              <a:t>Resequencing</a:t>
            </a:r>
            <a:r>
              <a:rPr lang="en-US" altLang="zh-CN" b="1" dirty="0" smtClean="0"/>
              <a:t> Converter</a:t>
            </a:r>
            <a:endParaRPr lang="zh-CN" altLang="en-US" b="1" dirty="0">
              <a:solidFill>
                <a:schemeClr val="tx1"/>
              </a:solidFill>
            </a:endParaRPr>
          </a:p>
        </p:txBody>
      </p:sp>
      <p:sp>
        <p:nvSpPr>
          <p:cNvPr id="6" name="TextBox 5"/>
          <p:cNvSpPr txBox="1"/>
          <p:nvPr/>
        </p:nvSpPr>
        <p:spPr>
          <a:xfrm>
            <a:off x="914400" y="5410200"/>
            <a:ext cx="7391400" cy="1200329"/>
          </a:xfrm>
          <a:prstGeom prst="rect">
            <a:avLst/>
          </a:prstGeom>
          <a:noFill/>
        </p:spPr>
        <p:txBody>
          <a:bodyPr wrap="square" rtlCol="0">
            <a:spAutoFit/>
          </a:bodyPr>
          <a:lstStyle/>
          <a:p>
            <a:r>
              <a:rPr lang="en-US" dirty="0" smtClean="0"/>
              <a:t>The biological treatment system is the major components of greywater system</a:t>
            </a:r>
            <a:r>
              <a:rPr lang="en-US" dirty="0"/>
              <a:t>.</a:t>
            </a:r>
            <a:r>
              <a:rPr lang="en-US" dirty="0" smtClean="0"/>
              <a:t> It generally has three major parts: the surge tank , the aeration tank and the clarifying tank</a:t>
            </a:r>
            <a:r>
              <a:rPr lang="en-US" dirty="0" smtClean="0">
                <a:solidFill>
                  <a:schemeClr val="tx2"/>
                </a:solidFill>
              </a:rPr>
              <a:t>. Note: it is essential to conduct a cost analysis to determine If it is appropriate to use greywater system</a:t>
            </a:r>
            <a:r>
              <a:rPr lang="en-US" dirty="0" smtClean="0"/>
              <a: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1143000"/>
          </a:xfrm>
        </p:spPr>
        <p:txBody>
          <a:bodyPr>
            <a:noAutofit/>
          </a:bodyPr>
          <a:lstStyle/>
          <a:p>
            <a:r>
              <a:rPr lang="en-US" altLang="zh-CN" sz="3600" dirty="0" smtClean="0"/>
              <a:t>Benefits of Greywater Recycling</a:t>
            </a:r>
            <a:endParaRPr lang="zh-CN" altLang="en-US" sz="3600" dirty="0"/>
          </a:p>
        </p:txBody>
      </p:sp>
      <p:sp>
        <p:nvSpPr>
          <p:cNvPr id="3" name="内容占位符 2"/>
          <p:cNvSpPr>
            <a:spLocks noGrp="1"/>
          </p:cNvSpPr>
          <p:nvPr>
            <p:ph idx="1"/>
          </p:nvPr>
        </p:nvSpPr>
        <p:spPr>
          <a:xfrm>
            <a:off x="914400" y="1524000"/>
            <a:ext cx="7391400" cy="4525963"/>
          </a:xfrm>
        </p:spPr>
        <p:txBody>
          <a:bodyPr>
            <a:normAutofit/>
          </a:bodyPr>
          <a:lstStyle/>
          <a:p>
            <a:pPr marL="0" indent="0">
              <a:buNone/>
            </a:pPr>
            <a:r>
              <a:rPr lang="en-US" altLang="zh-CN" sz="2000" dirty="0" smtClean="0"/>
              <a:t>The potential ecological benefits of </a:t>
            </a:r>
            <a:r>
              <a:rPr lang="en-US" altLang="zh-CN" sz="2000" dirty="0" err="1" smtClean="0"/>
              <a:t>greywater</a:t>
            </a:r>
            <a:r>
              <a:rPr lang="en-US" altLang="zh-CN" sz="2000" dirty="0" smtClean="0"/>
              <a:t> recycling include</a:t>
            </a:r>
          </a:p>
          <a:p>
            <a:r>
              <a:rPr lang="en-US" altLang="zh-CN" sz="2000" dirty="0" smtClean="0"/>
              <a:t>Lower fresh water extraction from rivers and aquifers</a:t>
            </a:r>
          </a:p>
          <a:p>
            <a:r>
              <a:rPr lang="en-US" altLang="zh-CN" sz="2000" dirty="0" smtClean="0"/>
              <a:t>Less impact from septic tank and treatment plant infrastructure</a:t>
            </a:r>
          </a:p>
          <a:p>
            <a:r>
              <a:rPr lang="en-US" altLang="zh-CN" sz="2000" dirty="0" smtClean="0"/>
              <a:t>Topsoil </a:t>
            </a:r>
            <a:r>
              <a:rPr lang="en-US" altLang="zh-CN" sz="2000" dirty="0" err="1" smtClean="0"/>
              <a:t>nutrification</a:t>
            </a:r>
            <a:endParaRPr lang="en-US" altLang="zh-CN" sz="2000" dirty="0" smtClean="0"/>
          </a:p>
          <a:p>
            <a:r>
              <a:rPr lang="en-US" altLang="zh-CN" sz="2000" dirty="0" smtClean="0"/>
              <a:t>Reduced energy use and chemical pollution from treatment</a:t>
            </a:r>
          </a:p>
          <a:p>
            <a:r>
              <a:rPr lang="en-US" altLang="zh-CN" sz="2000" dirty="0" smtClean="0"/>
              <a:t>Groundwater recharge</a:t>
            </a:r>
          </a:p>
          <a:p>
            <a:r>
              <a:rPr lang="en-US" altLang="zh-CN" sz="2000" dirty="0" smtClean="0"/>
              <a:t>Increased plant growth</a:t>
            </a:r>
          </a:p>
          <a:p>
            <a:r>
              <a:rPr lang="en-US" altLang="zh-CN" sz="2000" dirty="0" smtClean="0"/>
              <a:t>Reclamation of nutrients</a:t>
            </a:r>
          </a:p>
          <a:p>
            <a:r>
              <a:rPr lang="en-US" altLang="zh-CN" sz="2000" dirty="0" smtClean="0"/>
              <a:t>Greater quality of surface and ground water when preserved by the natural purification in the top layers of soil</a:t>
            </a:r>
            <a:endParaRPr lang="en-US" altLang="zh-CN"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18" y="228600"/>
            <a:ext cx="8229600" cy="1143000"/>
          </a:xfrm>
        </p:spPr>
        <p:txBody>
          <a:bodyPr>
            <a:noAutofit/>
          </a:bodyPr>
          <a:lstStyle/>
          <a:p>
            <a:r>
              <a:rPr lang="en-US" altLang="zh-CN" sz="3600" dirty="0" smtClean="0"/>
              <a:t>Economic Benefits of Using Recycled </a:t>
            </a:r>
            <a:r>
              <a:rPr lang="en-US" altLang="zh-CN" sz="3600" dirty="0" err="1" smtClean="0"/>
              <a:t>Greywater</a:t>
            </a:r>
            <a:r>
              <a:rPr lang="en-US" altLang="zh-CN" sz="3600" dirty="0" smtClean="0"/>
              <a:t> </a:t>
            </a:r>
            <a:endParaRPr lang="en-US" sz="3600" dirty="0"/>
          </a:p>
        </p:txBody>
      </p:sp>
      <p:sp>
        <p:nvSpPr>
          <p:cNvPr id="3" name="Content Placeholder 2"/>
          <p:cNvSpPr>
            <a:spLocks noGrp="1"/>
          </p:cNvSpPr>
          <p:nvPr>
            <p:ph idx="1"/>
          </p:nvPr>
        </p:nvSpPr>
        <p:spPr>
          <a:xfrm>
            <a:off x="986118" y="3886200"/>
            <a:ext cx="7239000" cy="2773363"/>
          </a:xfrm>
        </p:spPr>
        <p:txBody>
          <a:bodyPr>
            <a:normAutofit/>
          </a:bodyPr>
          <a:lstStyle/>
          <a:p>
            <a:r>
              <a:rPr lang="en-US" sz="2000" dirty="0" smtClean="0"/>
              <a:t>Assuming one person takes shower eight times per week, takes bath once a week, and does two loads of laundry, if using treated greywater, he/she is able to save up to 300 gallons of potable water per week (15,600 gallons per year) . Based on the potable water price in Texas, $2.5 / 1000 gallons, one person is able to save 39 dollars and a family of four can save 156 dollars per year.</a:t>
            </a:r>
            <a:endParaRPr lang="en-US" sz="2000" dirty="0"/>
          </a:p>
        </p:txBody>
      </p:sp>
      <p:pic>
        <p:nvPicPr>
          <p:cNvPr id="4" name="Picture 2"/>
          <p:cNvPicPr>
            <a:picLocks noChangeAspect="1" noChangeArrowheads="1"/>
          </p:cNvPicPr>
          <p:nvPr/>
        </p:nvPicPr>
        <p:blipFill>
          <a:blip r:embed="rId2" cstate="print"/>
          <a:srcRect/>
          <a:stretch>
            <a:fillRect/>
          </a:stretch>
        </p:blipFill>
        <p:spPr bwMode="auto">
          <a:xfrm>
            <a:off x="986118" y="1676400"/>
            <a:ext cx="72390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04800"/>
            <a:ext cx="7696200" cy="1143000"/>
          </a:xfrm>
        </p:spPr>
        <p:txBody>
          <a:bodyPr>
            <a:noAutofit/>
          </a:bodyPr>
          <a:lstStyle/>
          <a:p>
            <a:r>
              <a:rPr lang="en-US" altLang="zh-CN" sz="3600" dirty="0" smtClean="0"/>
              <a:t>Disadvantages of Using Recycled Greywate</a:t>
            </a:r>
            <a:r>
              <a:rPr lang="en-US" altLang="zh-CN" sz="3600" kern="2000" dirty="0" smtClean="0"/>
              <a:t>r</a:t>
            </a:r>
            <a:r>
              <a:rPr lang="en-US" altLang="zh-CN" sz="3000" kern="2000" baseline="30000" dirty="0" smtClean="0"/>
              <a:t>2</a:t>
            </a:r>
            <a:r>
              <a:rPr lang="en-US" altLang="zh-CN" sz="3000" kern="1900" baseline="30000" dirty="0" smtClean="0"/>
              <a:t>6</a:t>
            </a:r>
            <a:endParaRPr lang="zh-CN" altLang="en-US" sz="3000" kern="1900" baseline="30000" dirty="0"/>
          </a:p>
        </p:txBody>
      </p:sp>
      <p:sp>
        <p:nvSpPr>
          <p:cNvPr id="3" name="内容占位符 2"/>
          <p:cNvSpPr>
            <a:spLocks noGrp="1"/>
          </p:cNvSpPr>
          <p:nvPr>
            <p:ph idx="1"/>
          </p:nvPr>
        </p:nvSpPr>
        <p:spPr>
          <a:xfrm>
            <a:off x="457200" y="2133600"/>
            <a:ext cx="8229600" cy="4343400"/>
          </a:xfrm>
        </p:spPr>
        <p:txBody>
          <a:bodyPr>
            <a:normAutofit/>
          </a:bodyPr>
          <a:lstStyle/>
          <a:p>
            <a:r>
              <a:rPr lang="en-US" altLang="zh-CN" sz="2000" dirty="0" smtClean="0"/>
              <a:t>One of the greatest concerns with the reuse of greywater is the potential health problem due to incomplete treatment.</a:t>
            </a:r>
          </a:p>
          <a:p>
            <a:pPr>
              <a:buNone/>
            </a:pPr>
            <a:r>
              <a:rPr lang="en-US" altLang="zh-CN" sz="2000" dirty="0" smtClean="0"/>
              <a:t>  </a:t>
            </a:r>
          </a:p>
          <a:p>
            <a:r>
              <a:rPr lang="en-US" altLang="zh-CN" sz="2000" dirty="0" smtClean="0"/>
              <a:t>Another concern is that the reuse of greywater leads to the reduction of water in the sewer system where the waste cannot be completely removed and is  fouling.</a:t>
            </a:r>
          </a:p>
          <a:p>
            <a:endParaRPr lang="en-US" altLang="zh-CN" sz="2000" dirty="0" smtClean="0"/>
          </a:p>
          <a:p>
            <a:r>
              <a:rPr lang="en-US" altLang="zh-CN" sz="2000" dirty="0" smtClean="0"/>
              <a:t>It is important to note that using  greywater for near-potable use needs the approval of the Department of Health.</a:t>
            </a:r>
          </a:p>
          <a:p>
            <a:endParaRPr lang="en-US" altLang="zh-CN" sz="2000" dirty="0" smtClean="0"/>
          </a:p>
          <a:p>
            <a:pPr>
              <a:buNone/>
            </a:pPr>
            <a:endParaRPr lang="en-US" altLang="zh-CN" sz="2000" dirty="0" smtClean="0"/>
          </a:p>
          <a:p>
            <a:pPr>
              <a:buNone/>
            </a:pPr>
            <a:r>
              <a:rPr lang="en-US" altLang="zh-CN" sz="2000" dirty="0" smtClean="0"/>
              <a:t>    </a:t>
            </a:r>
          </a:p>
          <a:p>
            <a:endParaRPr lang="en-US" altLang="zh-CN" sz="2000" dirty="0" smtClean="0"/>
          </a:p>
          <a:p>
            <a:endParaRPr lang="zh-CN" alt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048000" y="1219200"/>
            <a:ext cx="5867400" cy="6400800"/>
          </a:xfrm>
        </p:spPr>
        <p:txBody>
          <a:bodyPr>
            <a:normAutofit/>
          </a:bodyPr>
          <a:lstStyle/>
          <a:p>
            <a:pPr algn="just"/>
            <a:r>
              <a:rPr lang="en-US" altLang="zh-CN" sz="2000" dirty="0" smtClean="0"/>
              <a:t>It will be an enormous cost to manufacture enough clean water to support the urbanization.</a:t>
            </a:r>
          </a:p>
          <a:p>
            <a:pPr algn="just"/>
            <a:r>
              <a:rPr lang="en-US" altLang="zh-CN" sz="2000" dirty="0" smtClean="0"/>
              <a:t>Abundant chemical engineering products contribute  complicated chemical compounds to water body, which tightly concerns human health. The significance of water quality in developed cities is even more important than water quantity to some extent.</a:t>
            </a:r>
          </a:p>
          <a:p>
            <a:pPr algn="just"/>
            <a:r>
              <a:rPr lang="en-US" altLang="zh-CN" sz="2000" dirty="0" smtClean="0"/>
              <a:t>Also, the increasing investment on water supply and drainage infrastructures is never a small number. </a:t>
            </a:r>
          </a:p>
          <a:p>
            <a:pPr algn="just"/>
            <a:r>
              <a:rPr lang="en-US" altLang="zh-CN" sz="2000" b="1" i="1" dirty="0" smtClean="0"/>
              <a:t>“Replacing old water and sewer pipes and upgrading aging treatment plants around the country could cost $1 Trillion over the next two decades”           – Federal officials</a:t>
            </a:r>
            <a:r>
              <a:rPr lang="en-US" altLang="zh-CN" sz="2000" b="1" i="1" baseline="30000" dirty="0" smtClean="0"/>
              <a:t>3</a:t>
            </a:r>
            <a:endParaRPr lang="en-US" altLang="zh-CN" sz="2000" baseline="30000" dirty="0" smtClean="0"/>
          </a:p>
          <a:p>
            <a:pPr algn="just"/>
            <a:endParaRPr lang="en-US" altLang="zh-CN" sz="2000" dirty="0" smtClean="0"/>
          </a:p>
        </p:txBody>
      </p:sp>
      <p:pic>
        <p:nvPicPr>
          <p:cNvPr id="3074" name="Picture 2" descr="C:\Users\sony\Desktop\DR\2-1.jpg"/>
          <p:cNvPicPr>
            <a:picLocks noChangeAspect="1" noChangeArrowheads="1"/>
          </p:cNvPicPr>
          <p:nvPr/>
        </p:nvPicPr>
        <p:blipFill>
          <a:blip r:embed="rId2" cstate="print"/>
          <a:srcRect/>
          <a:stretch>
            <a:fillRect/>
          </a:stretch>
        </p:blipFill>
        <p:spPr bwMode="auto">
          <a:xfrm>
            <a:off x="609600" y="838200"/>
            <a:ext cx="2209800" cy="1981200"/>
          </a:xfrm>
          <a:prstGeom prst="rect">
            <a:avLst/>
          </a:prstGeom>
          <a:noFill/>
        </p:spPr>
      </p:pic>
      <p:pic>
        <p:nvPicPr>
          <p:cNvPr id="3075" name="Picture 3" descr="C:\Users\sony\Desktop\DR\2-2.jpg"/>
          <p:cNvPicPr>
            <a:picLocks noChangeAspect="1" noChangeArrowheads="1"/>
          </p:cNvPicPr>
          <p:nvPr/>
        </p:nvPicPr>
        <p:blipFill>
          <a:blip r:embed="rId3" cstate="print"/>
          <a:srcRect/>
          <a:stretch>
            <a:fillRect/>
          </a:stretch>
        </p:blipFill>
        <p:spPr bwMode="auto">
          <a:xfrm>
            <a:off x="609600" y="2819400"/>
            <a:ext cx="2209800" cy="1981200"/>
          </a:xfrm>
          <a:prstGeom prst="rect">
            <a:avLst/>
          </a:prstGeom>
          <a:noFill/>
        </p:spPr>
      </p:pic>
      <p:pic>
        <p:nvPicPr>
          <p:cNvPr id="3076" name="Picture 4" descr="C:\Users\sony\Desktop\DR\2-3.jpg"/>
          <p:cNvPicPr>
            <a:picLocks noChangeAspect="1" noChangeArrowheads="1"/>
          </p:cNvPicPr>
          <p:nvPr/>
        </p:nvPicPr>
        <p:blipFill>
          <a:blip r:embed="rId4" cstate="print"/>
          <a:srcRect/>
          <a:stretch>
            <a:fillRect/>
          </a:stretch>
        </p:blipFill>
        <p:spPr bwMode="auto">
          <a:xfrm>
            <a:off x="609600" y="4800600"/>
            <a:ext cx="2209800" cy="1828800"/>
          </a:xfrm>
          <a:prstGeom prst="rect">
            <a:avLst/>
          </a:prstGeom>
          <a:noFill/>
        </p:spPr>
      </p:pic>
      <p:sp>
        <p:nvSpPr>
          <p:cNvPr id="6" name="TextBox 5"/>
          <p:cNvSpPr txBox="1"/>
          <p:nvPr/>
        </p:nvSpPr>
        <p:spPr>
          <a:xfrm>
            <a:off x="2362200" y="228600"/>
            <a:ext cx="4572000" cy="646331"/>
          </a:xfrm>
          <a:prstGeom prst="rect">
            <a:avLst/>
          </a:prstGeom>
          <a:noFill/>
        </p:spPr>
        <p:txBody>
          <a:bodyPr wrap="square" rtlCol="0">
            <a:spAutoFit/>
          </a:bodyPr>
          <a:lstStyle/>
          <a:p>
            <a:r>
              <a:rPr lang="en-US" altLang="zh-CN" sz="3600" dirty="0" smtClean="0"/>
              <a:t>Introduction(</a:t>
            </a:r>
            <a:r>
              <a:rPr lang="en-US" altLang="zh-CN" sz="3000" dirty="0"/>
              <a:t>c</a:t>
            </a:r>
            <a:r>
              <a:rPr lang="en-US" altLang="zh-CN" sz="3000" dirty="0" smtClean="0"/>
              <a:t>ontinued</a:t>
            </a:r>
            <a:r>
              <a:rPr lang="en-US" altLang="zh-CN" sz="3600" dirty="0" smtClean="0"/>
              <a:t>)</a:t>
            </a:r>
            <a:endParaRPr lang="zh-CN" altLang="en-US"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8229600" cy="914400"/>
          </a:xfrm>
        </p:spPr>
        <p:txBody>
          <a:bodyPr>
            <a:noAutofit/>
          </a:bodyPr>
          <a:lstStyle/>
          <a:p>
            <a:r>
              <a:rPr lang="en-US" altLang="zh-CN" sz="2400" dirty="0" smtClean="0">
                <a:solidFill>
                  <a:srgbClr val="0070C0"/>
                </a:solidFill>
              </a:rPr>
              <a:t>Cost Analysis of Greywater Recycling System for a Building in Dallas, Texas </a:t>
            </a:r>
            <a:br>
              <a:rPr lang="en-US" altLang="zh-CN" sz="2400" dirty="0" smtClean="0">
                <a:solidFill>
                  <a:srgbClr val="0070C0"/>
                </a:solidFill>
              </a:rPr>
            </a:br>
            <a:r>
              <a:rPr lang="en-US" altLang="zh-CN" sz="1800" dirty="0" smtClean="0">
                <a:solidFill>
                  <a:srgbClr val="FF0000"/>
                </a:solidFill>
              </a:rPr>
              <a:t>The following table </a:t>
            </a:r>
            <a:r>
              <a:rPr lang="en-US" altLang="zh-CN" sz="1800" dirty="0">
                <a:solidFill>
                  <a:srgbClr val="FF0000"/>
                </a:solidFill>
              </a:rPr>
              <a:t>is calculated based on a building </a:t>
            </a:r>
            <a:r>
              <a:rPr lang="en-US" altLang="zh-CN" sz="1800" dirty="0" smtClean="0">
                <a:solidFill>
                  <a:srgbClr val="FF0000"/>
                </a:solidFill>
              </a:rPr>
              <a:t> with  </a:t>
            </a:r>
            <a:r>
              <a:rPr lang="en-US" altLang="zh-CN" sz="1800" dirty="0">
                <a:solidFill>
                  <a:srgbClr val="FF0000"/>
                </a:solidFill>
              </a:rPr>
              <a:t>2370 people that consumes  783,904 gallons per day</a:t>
            </a:r>
            <a:endParaRPr lang="zh-CN" altLang="en-US" sz="1800" dirty="0">
              <a:solidFill>
                <a:srgbClr val="FF0000"/>
              </a:solidFill>
            </a:endParaRPr>
          </a:p>
        </p:txBody>
      </p:sp>
      <p:graphicFrame>
        <p:nvGraphicFramePr>
          <p:cNvPr id="4" name="表格 3"/>
          <p:cNvGraphicFramePr>
            <a:graphicFrameLocks/>
          </p:cNvGraphicFramePr>
          <p:nvPr>
            <p:extLst>
              <p:ext uri="{D42A27DB-BD31-4B8C-83A1-F6EECF244321}">
                <p14:modId xmlns:p14="http://schemas.microsoft.com/office/powerpoint/2010/main" val="1752056738"/>
              </p:ext>
            </p:extLst>
          </p:nvPr>
        </p:nvGraphicFramePr>
        <p:xfrm>
          <a:off x="762000" y="1447799"/>
          <a:ext cx="7772400" cy="2336126"/>
        </p:xfrm>
        <a:graphic>
          <a:graphicData uri="http://schemas.openxmlformats.org/drawingml/2006/table">
            <a:tbl>
              <a:tblPr/>
              <a:tblGrid>
                <a:gridCol w="4800600"/>
                <a:gridCol w="2971800"/>
              </a:tblGrid>
              <a:tr h="22860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Components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Cost</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r>
              <a:tr h="228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Piping</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$1,101.60</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093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Equalization Tank</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$11,108.12</a:t>
                      </a:r>
                      <a:endParaRPr kumimoji="0" lang="zh-CN" sz="14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093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Living Machine </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$650,000</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093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Disinfection System</a:t>
                      </a:r>
                      <a:endParaRPr kumimoji="0" lang="zh-CN" sz="14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$244,000</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779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Pumps</a:t>
                      </a:r>
                      <a:endParaRPr kumimoji="0" lang="zh-CN" sz="14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$965</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546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Storage Tanks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a:t>
                      </a: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 </a:t>
                      </a: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4,939.04</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093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Additional Charges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$39,172.34</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093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Total Construction Charges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$950,321.10</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5" name="表格 3"/>
          <p:cNvGraphicFramePr>
            <a:graphicFrameLocks noGrp="1"/>
          </p:cNvGraphicFramePr>
          <p:nvPr>
            <p:extLst>
              <p:ext uri="{D42A27DB-BD31-4B8C-83A1-F6EECF244321}">
                <p14:modId xmlns:p14="http://schemas.microsoft.com/office/powerpoint/2010/main" val="2913248276"/>
              </p:ext>
            </p:extLst>
          </p:nvPr>
        </p:nvGraphicFramePr>
        <p:xfrm>
          <a:off x="757518" y="3505200"/>
          <a:ext cx="7772400" cy="3233058"/>
        </p:xfrm>
        <a:graphic>
          <a:graphicData uri="http://schemas.openxmlformats.org/drawingml/2006/table">
            <a:tbl>
              <a:tblPr/>
              <a:tblGrid>
                <a:gridCol w="4800600"/>
                <a:gridCol w="2971800"/>
              </a:tblGrid>
              <a:tr h="3048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Activity </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Cost</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r>
              <a:tr h="34834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Labor Charges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$1,040</a:t>
                      </a:r>
                      <a:endParaRPr kumimoji="0" lang="zh-CN" sz="14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808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Power Consumption by Living Machines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$205</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022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Power Consumption by pump to lift water to storage tank</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$4038.94</a:t>
                      </a:r>
                      <a:endParaRPr kumimoji="0" lang="zh-CN" sz="14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Spare parts and Repairs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$5,222.98</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82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Total O&amp;M Charges</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Times New Roman" pitchFamily="18" charset="0"/>
                          <a:ea typeface="宋体" charset="-122"/>
                          <a:cs typeface="Times New Roman" pitchFamily="18" charset="0"/>
                        </a:rPr>
                        <a:t>$10,506.92</a:t>
                      </a:r>
                      <a:endParaRPr kumimoji="0" lang="zh-CN" sz="14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3400" y="1219200"/>
            <a:ext cx="7924800" cy="2133600"/>
          </a:xfrm>
        </p:spPr>
        <p:txBody>
          <a:bodyPr>
            <a:normAutofit/>
          </a:bodyPr>
          <a:lstStyle/>
          <a:p>
            <a:pPr>
              <a:buNone/>
            </a:pPr>
            <a:r>
              <a:rPr lang="en-US" altLang="zh-CN" sz="2000" dirty="0" smtClean="0"/>
              <a:t>      This is the latest installation of a greywater recycling system in a private home in Germany. The filtration system is designed to purify up to 1,000 liters per day although 300 - 500 l per day of recycled grey water is a more realistic requirement considering the  is a 2- person </a:t>
            </a:r>
            <a:r>
              <a:rPr lang="en-US" altLang="zh-CN" sz="2000" dirty="0" err="1" smtClean="0"/>
              <a:t>dewelling</a:t>
            </a:r>
            <a:r>
              <a:rPr lang="en-US" altLang="zh-CN" sz="2000" dirty="0" smtClean="0"/>
              <a:t> unit.</a:t>
            </a:r>
            <a:endParaRPr lang="zh-CN" altLang="en-US" sz="2000" dirty="0"/>
          </a:p>
        </p:txBody>
      </p:sp>
      <p:sp>
        <p:nvSpPr>
          <p:cNvPr id="5" name="标题 1"/>
          <p:cNvSpPr txBox="1">
            <a:spLocks/>
          </p:cNvSpPr>
          <p:nvPr/>
        </p:nvSpPr>
        <p:spPr>
          <a:xfrm>
            <a:off x="0" y="304800"/>
            <a:ext cx="9144000" cy="792162"/>
          </a:xfrm>
          <a:prstGeom prst="rect">
            <a:avLst/>
          </a:prstGeom>
        </p:spPr>
        <p:txBody>
          <a:bodyPr vert="horz" lIns="91440" tIns="45720" rIns="91440" bIns="45720" rtlCol="0" anchor="ctr">
            <a:noAutofit/>
          </a:bodyPr>
          <a:lstStyle/>
          <a:p>
            <a:pPr algn="ctr">
              <a:spcBef>
                <a:spcPct val="0"/>
              </a:spcBef>
            </a:pPr>
            <a:r>
              <a:rPr kumimoji="0" lang="en-US" altLang="zh-CN" sz="3600" b="1" i="0" u="none" strike="noStrike" kern="1200" cap="none" spc="0" normalizeH="0" baseline="0" noProof="0" dirty="0" smtClean="0">
                <a:ln>
                  <a:noFill/>
                </a:ln>
                <a:solidFill>
                  <a:schemeClr val="tx1"/>
                </a:solidFill>
                <a:effectLst/>
                <a:uLnTx/>
                <a:uFillTx/>
                <a:latin typeface="+mj-lt"/>
                <a:ea typeface="+mj-ea"/>
                <a:cs typeface="+mj-cs"/>
              </a:rPr>
              <a:t>Case Study 1</a:t>
            </a:r>
            <a:r>
              <a:rPr kumimoji="0" lang="en-US" altLang="zh-CN" sz="3600" b="0" i="0" u="none" strike="noStrike" kern="1200" cap="none" spc="0" normalizeH="0" baseline="0" noProof="0" dirty="0" smtClean="0">
                <a:ln>
                  <a:noFill/>
                </a:ln>
                <a:solidFill>
                  <a:schemeClr val="tx1"/>
                </a:solidFill>
                <a:effectLst/>
                <a:uLnTx/>
                <a:uFillTx/>
                <a:latin typeface="+mj-lt"/>
                <a:ea typeface="+mj-ea"/>
                <a:cs typeface="+mj-cs"/>
              </a:rPr>
              <a:t>:</a:t>
            </a:r>
            <a:r>
              <a:rPr lang="en-US" altLang="zh-CN" sz="3600" b="1" dirty="0" smtClean="0"/>
              <a:t>  </a:t>
            </a:r>
            <a:r>
              <a:rPr lang="en-US" altLang="zh-CN" sz="3600" dirty="0" smtClean="0"/>
              <a:t>Indoor Greywater Recycling in a Private Home in </a:t>
            </a:r>
            <a:r>
              <a:rPr lang="en-US" altLang="zh-CN" sz="3600" dirty="0" err="1" smtClean="0"/>
              <a:t>Montanusstrase</a:t>
            </a:r>
            <a:r>
              <a:rPr lang="en-US" altLang="zh-CN" sz="3600" dirty="0" smtClean="0"/>
              <a:t>, Germany</a:t>
            </a:r>
            <a:r>
              <a:rPr lang="en-US" altLang="zh-CN" sz="3000" baseline="30000" dirty="0" smtClean="0"/>
              <a:t>27</a:t>
            </a:r>
          </a:p>
          <a:p>
            <a:pPr algn="ctr">
              <a:spcBef>
                <a:spcPct val="0"/>
              </a:spcBef>
            </a:pPr>
            <a:endParaRPr lang="en-US" altLang="zh-CN" sz="3000" baseline="30000" dirty="0" smtClean="0"/>
          </a:p>
        </p:txBody>
      </p:sp>
      <p:pic>
        <p:nvPicPr>
          <p:cNvPr id="6147" name="Picture 3"/>
          <p:cNvPicPr>
            <a:picLocks noChangeAspect="1" noChangeArrowheads="1"/>
          </p:cNvPicPr>
          <p:nvPr/>
        </p:nvPicPr>
        <p:blipFill>
          <a:blip r:embed="rId2" cstate="print"/>
          <a:srcRect/>
          <a:stretch>
            <a:fillRect/>
          </a:stretch>
        </p:blipFill>
        <p:spPr bwMode="auto">
          <a:xfrm>
            <a:off x="990600" y="2895600"/>
            <a:ext cx="72390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57200"/>
            <a:ext cx="8229600" cy="5668963"/>
          </a:xfrm>
        </p:spPr>
        <p:txBody>
          <a:bodyPr>
            <a:normAutofit/>
          </a:bodyPr>
          <a:lstStyle/>
          <a:p>
            <a:pPr>
              <a:buNone/>
            </a:pPr>
            <a:r>
              <a:rPr lang="en-US" altLang="zh-CN" sz="2000" dirty="0" smtClean="0"/>
              <a:t>      This house is being renovated including </a:t>
            </a:r>
            <a:r>
              <a:rPr lang="en-US" altLang="zh-CN" sz="2000" dirty="0" err="1" smtClean="0"/>
              <a:t>addtional</a:t>
            </a:r>
            <a:r>
              <a:rPr lang="en-US" altLang="zh-CN" sz="2000" dirty="0" smtClean="0"/>
              <a:t> insulation, a new solar thermal heating system and also resetting the piping structure. Instead of having one single piping for all water qualities, this house now separates black water (waste water from toilets) and grey water (all other waste waters).</a:t>
            </a:r>
            <a:endParaRPr lang="zh-CN" altLang="en-US" sz="2000" dirty="0"/>
          </a:p>
        </p:txBody>
      </p:sp>
      <p:pic>
        <p:nvPicPr>
          <p:cNvPr id="7170" name="Picture 2"/>
          <p:cNvPicPr>
            <a:picLocks noChangeAspect="1" noChangeArrowheads="1"/>
          </p:cNvPicPr>
          <p:nvPr/>
        </p:nvPicPr>
        <p:blipFill>
          <a:blip r:embed="rId2" cstate="print"/>
          <a:srcRect/>
          <a:stretch>
            <a:fillRect/>
          </a:stretch>
        </p:blipFill>
        <p:spPr bwMode="auto">
          <a:xfrm>
            <a:off x="2209800" y="2209800"/>
            <a:ext cx="4724400" cy="2895600"/>
          </a:xfrm>
          <a:prstGeom prst="rect">
            <a:avLst/>
          </a:prstGeom>
          <a:noFill/>
          <a:ln w="9525">
            <a:noFill/>
            <a:miter lim="800000"/>
            <a:headEnd/>
            <a:tailEnd/>
          </a:ln>
        </p:spPr>
      </p:pic>
      <p:sp>
        <p:nvSpPr>
          <p:cNvPr id="5" name="TextBox 4"/>
          <p:cNvSpPr txBox="1"/>
          <p:nvPr/>
        </p:nvSpPr>
        <p:spPr>
          <a:xfrm>
            <a:off x="762000" y="5105400"/>
            <a:ext cx="8001000" cy="1323439"/>
          </a:xfrm>
          <a:prstGeom prst="rect">
            <a:avLst/>
          </a:prstGeom>
          <a:noFill/>
        </p:spPr>
        <p:txBody>
          <a:bodyPr wrap="square" rtlCol="0">
            <a:spAutoFit/>
          </a:bodyPr>
          <a:lstStyle/>
          <a:p>
            <a:r>
              <a:rPr lang="en-US" altLang="zh-CN" sz="2000" dirty="0" smtClean="0"/>
              <a:t>An underground system has been installed in the garden of the house harvesting rain water from the roof.</a:t>
            </a:r>
          </a:p>
          <a:p>
            <a:r>
              <a:rPr lang="en-US" altLang="zh-CN" sz="2000" dirty="0" smtClean="0"/>
              <a:t/>
            </a:r>
            <a:br>
              <a:rPr lang="en-US" altLang="zh-CN" sz="2000" dirty="0" smtClean="0"/>
            </a:br>
            <a:endParaRPr lang="zh-CN" alt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43000"/>
          </a:xfrm>
        </p:spPr>
        <p:txBody>
          <a:bodyPr>
            <a:noAutofit/>
          </a:bodyPr>
          <a:lstStyle/>
          <a:p>
            <a:r>
              <a:rPr lang="en-US" altLang="zh-CN" sz="3600" dirty="0" smtClean="0"/>
              <a:t>Components and Schematics of the </a:t>
            </a:r>
            <a:r>
              <a:rPr lang="en-US" altLang="zh-CN" sz="3600" dirty="0" err="1" smtClean="0"/>
              <a:t>Greywater</a:t>
            </a:r>
            <a:r>
              <a:rPr lang="en-US" altLang="zh-CN" sz="3600" dirty="0" smtClean="0"/>
              <a:t> Treatment System</a:t>
            </a:r>
            <a:endParaRPr lang="zh-CN" altLang="en-US" sz="3600" dirty="0"/>
          </a:p>
        </p:txBody>
      </p:sp>
      <p:pic>
        <p:nvPicPr>
          <p:cNvPr id="10242" name="Picture 2"/>
          <p:cNvPicPr>
            <a:picLocks noChangeAspect="1" noChangeArrowheads="1"/>
          </p:cNvPicPr>
          <p:nvPr/>
        </p:nvPicPr>
        <p:blipFill>
          <a:blip r:embed="rId2" cstate="print"/>
          <a:srcRect/>
          <a:stretch>
            <a:fillRect/>
          </a:stretch>
        </p:blipFill>
        <p:spPr bwMode="auto">
          <a:xfrm>
            <a:off x="609600" y="1219200"/>
            <a:ext cx="8153400" cy="3467100"/>
          </a:xfrm>
          <a:prstGeom prst="rect">
            <a:avLst/>
          </a:prstGeom>
          <a:noFill/>
          <a:ln w="9525">
            <a:noFill/>
            <a:miter lim="800000"/>
            <a:headEnd/>
            <a:tailEnd/>
          </a:ln>
        </p:spPr>
      </p:pic>
      <p:sp>
        <p:nvSpPr>
          <p:cNvPr id="7" name="矩形 6"/>
          <p:cNvSpPr/>
          <p:nvPr/>
        </p:nvSpPr>
        <p:spPr>
          <a:xfrm>
            <a:off x="533400" y="4953000"/>
            <a:ext cx="4572000" cy="1631216"/>
          </a:xfrm>
          <a:prstGeom prst="rect">
            <a:avLst/>
          </a:prstGeom>
        </p:spPr>
        <p:txBody>
          <a:bodyPr>
            <a:spAutoFit/>
          </a:bodyPr>
          <a:lstStyle/>
          <a:p>
            <a:r>
              <a:rPr lang="en-US" altLang="zh-CN" sz="2000" b="1" dirty="0" smtClean="0"/>
              <a:t>Capacity</a:t>
            </a:r>
          </a:p>
          <a:p>
            <a:r>
              <a:rPr lang="en-US" altLang="zh-CN" sz="2000" dirty="0" smtClean="0"/>
              <a:t>Total volume stage 1 =    500 L</a:t>
            </a:r>
            <a:br>
              <a:rPr lang="en-US" altLang="zh-CN" sz="2000" dirty="0" smtClean="0"/>
            </a:br>
            <a:r>
              <a:rPr lang="en-US" altLang="zh-CN" sz="2000" dirty="0" smtClean="0"/>
              <a:t>Total volume stage 2 = 1,250 L</a:t>
            </a:r>
            <a:br>
              <a:rPr lang="en-US" altLang="zh-CN" sz="2000" dirty="0" smtClean="0"/>
            </a:br>
            <a:r>
              <a:rPr lang="en-US" altLang="zh-CN" sz="2000" dirty="0" smtClean="0"/>
              <a:t>Total volume stage 3 =    500 L</a:t>
            </a:r>
            <a:br>
              <a:rPr lang="en-US" altLang="zh-CN" sz="2000" dirty="0" smtClean="0"/>
            </a:br>
            <a:r>
              <a:rPr lang="en-US" altLang="zh-CN" sz="2000" dirty="0" smtClean="0"/>
              <a:t>Total volume stage 4 = 1,250 L</a:t>
            </a:r>
            <a:endParaRPr lang="en-US" altLang="zh-CN" sz="2000" dirty="0"/>
          </a:p>
        </p:txBody>
      </p:sp>
      <p:sp>
        <p:nvSpPr>
          <p:cNvPr id="8" name="矩形 7"/>
          <p:cNvSpPr/>
          <p:nvPr/>
        </p:nvSpPr>
        <p:spPr>
          <a:xfrm>
            <a:off x="3810000" y="5181600"/>
            <a:ext cx="4572000" cy="677108"/>
          </a:xfrm>
          <a:prstGeom prst="rect">
            <a:avLst/>
          </a:prstGeom>
        </p:spPr>
        <p:txBody>
          <a:bodyPr wrap="square">
            <a:spAutoFit/>
          </a:bodyPr>
          <a:lstStyle/>
          <a:p>
            <a:r>
              <a:rPr lang="en-US" altLang="zh-CN" dirty="0" smtClean="0"/>
              <a:t>*Twin </a:t>
            </a:r>
            <a:r>
              <a:rPr lang="en-US" altLang="zh-CN" sz="2000" dirty="0" smtClean="0"/>
              <a:t>pump</a:t>
            </a:r>
            <a:r>
              <a:rPr lang="en-US" altLang="zh-CN" dirty="0" smtClean="0"/>
              <a:t> stations are recommended but not included in standard delivery.</a:t>
            </a:r>
            <a:endParaRPr lang="zh-CN"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t>Parameters for the </a:t>
            </a:r>
            <a:r>
              <a:rPr lang="en-US" altLang="zh-CN" sz="3600" dirty="0" err="1" smtClean="0"/>
              <a:t>Greywater</a:t>
            </a:r>
            <a:r>
              <a:rPr lang="en-US" altLang="zh-CN" sz="3600" dirty="0" smtClean="0"/>
              <a:t> Treatment System</a:t>
            </a:r>
            <a:endParaRPr lang="zh-CN" altLang="en-US" sz="3600" dirty="0"/>
          </a:p>
        </p:txBody>
      </p:sp>
      <p:sp>
        <p:nvSpPr>
          <p:cNvPr id="3" name="内容占位符 2"/>
          <p:cNvSpPr>
            <a:spLocks noGrp="1"/>
          </p:cNvSpPr>
          <p:nvPr>
            <p:ph idx="1"/>
          </p:nvPr>
        </p:nvSpPr>
        <p:spPr/>
        <p:txBody>
          <a:bodyPr>
            <a:normAutofit/>
          </a:bodyPr>
          <a:lstStyle/>
          <a:p>
            <a:r>
              <a:rPr lang="en-US" altLang="zh-CN" sz="2000" b="1" dirty="0" smtClean="0"/>
              <a:t>Connections</a:t>
            </a:r>
          </a:p>
          <a:p>
            <a:pPr>
              <a:buNone/>
            </a:pPr>
            <a:r>
              <a:rPr lang="en-US" altLang="zh-CN" sz="2000" dirty="0" smtClean="0"/>
              <a:t>     Mains water supply (Optional)</a:t>
            </a:r>
            <a:br>
              <a:rPr lang="en-US" altLang="zh-CN" sz="2000" dirty="0" smtClean="0"/>
            </a:br>
            <a:r>
              <a:rPr lang="en-US" altLang="zh-CN" sz="2000" dirty="0" smtClean="0"/>
              <a:t>Service water (Optional)</a:t>
            </a:r>
            <a:br>
              <a:rPr lang="en-US" altLang="zh-CN" sz="2000" dirty="0" smtClean="0"/>
            </a:br>
            <a:r>
              <a:rPr lang="en-US" altLang="zh-CN" sz="2000" dirty="0" smtClean="0"/>
              <a:t>Input to unit DN 100</a:t>
            </a:r>
            <a:br>
              <a:rPr lang="en-US" altLang="zh-CN" sz="2000" dirty="0" smtClean="0"/>
            </a:br>
            <a:r>
              <a:rPr lang="en-US" altLang="zh-CN" sz="2000" dirty="0" smtClean="0"/>
              <a:t>Overflow to sewage DN100</a:t>
            </a:r>
          </a:p>
          <a:p>
            <a:pPr>
              <a:buNone/>
            </a:pPr>
            <a:r>
              <a:rPr lang="en-US" altLang="zh-CN" sz="2000" dirty="0" smtClean="0"/>
              <a:t>     Working room needs to be air-ventilated, floor drain necessary</a:t>
            </a:r>
          </a:p>
          <a:p>
            <a:r>
              <a:rPr lang="en-US" altLang="zh-CN" sz="2000" b="1" dirty="0" smtClean="0"/>
              <a:t>Control unit</a:t>
            </a:r>
          </a:p>
          <a:p>
            <a:pPr>
              <a:buNone/>
            </a:pPr>
            <a:r>
              <a:rPr lang="en-US" altLang="zh-CN" sz="2000" dirty="0" smtClean="0"/>
              <a:t>     Time intervals for aeration, filtration pre programmed (possible adjustment according to demand) </a:t>
            </a:r>
          </a:p>
          <a:p>
            <a:r>
              <a:rPr lang="en-US" altLang="zh-CN" sz="2000" b="1" dirty="0" smtClean="0"/>
              <a:t>Main water supply</a:t>
            </a:r>
          </a:p>
          <a:p>
            <a:r>
              <a:rPr lang="en-US" altLang="zh-CN" sz="2000" dirty="0" smtClean="0"/>
              <a:t>Solenoid valve DN 13 (optional)</a:t>
            </a:r>
          </a:p>
          <a:p>
            <a:endParaRPr lang="zh-CN" altLang="en-US" sz="2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274638"/>
            <a:ext cx="8915400" cy="1143000"/>
          </a:xfrm>
        </p:spPr>
        <p:txBody>
          <a:bodyPr>
            <a:noAutofit/>
          </a:bodyPr>
          <a:lstStyle/>
          <a:p>
            <a:r>
              <a:rPr lang="en-US" altLang="zh-CN" sz="3600" b="1" dirty="0" smtClean="0"/>
              <a:t>Case Study 2:  </a:t>
            </a:r>
            <a:r>
              <a:rPr lang="en-US" altLang="zh-CN" sz="3600" dirty="0" err="1" smtClean="0"/>
              <a:t>Greywater</a:t>
            </a:r>
            <a:r>
              <a:rPr lang="en-US" altLang="zh-CN" sz="3600" dirty="0" smtClean="0"/>
              <a:t> Recycling in Residential Buildings, China</a:t>
            </a:r>
            <a:r>
              <a:rPr lang="en-US" altLang="zh-CN" sz="3000" baseline="30000" dirty="0" smtClean="0"/>
              <a:t>28</a:t>
            </a:r>
            <a:endParaRPr lang="zh-CN" altLang="en-US" sz="3000" baseline="30000" dirty="0"/>
          </a:p>
        </p:txBody>
      </p:sp>
      <p:sp>
        <p:nvSpPr>
          <p:cNvPr id="3" name="内容占位符 2"/>
          <p:cNvSpPr>
            <a:spLocks noGrp="1"/>
          </p:cNvSpPr>
          <p:nvPr>
            <p:ph idx="1"/>
          </p:nvPr>
        </p:nvSpPr>
        <p:spPr>
          <a:xfrm>
            <a:off x="457200" y="1981200"/>
            <a:ext cx="8229600" cy="4525963"/>
          </a:xfrm>
        </p:spPr>
        <p:txBody>
          <a:bodyPr>
            <a:normAutofit/>
          </a:bodyPr>
          <a:lstStyle/>
          <a:p>
            <a:r>
              <a:rPr lang="en-US" altLang="zh-CN" sz="2000" dirty="0" smtClean="0"/>
              <a:t>The project locates at </a:t>
            </a:r>
            <a:r>
              <a:rPr lang="en-US" altLang="zh-CN" sz="2000" dirty="0" err="1" smtClean="0"/>
              <a:t>Che</a:t>
            </a:r>
            <a:r>
              <a:rPr lang="en-US" altLang="zh-CN" sz="2000" dirty="0" smtClean="0"/>
              <a:t> Gong </a:t>
            </a:r>
            <a:r>
              <a:rPr lang="en-US" altLang="zh-CN" sz="2000" dirty="0" err="1" smtClean="0"/>
              <a:t>Zhuang</a:t>
            </a:r>
            <a:r>
              <a:rPr lang="en-US" altLang="zh-CN" sz="2000" dirty="0" smtClean="0"/>
              <a:t> Road, </a:t>
            </a:r>
            <a:r>
              <a:rPr lang="en-US" altLang="zh-CN" sz="2000" dirty="0" err="1" smtClean="0"/>
              <a:t>Haidian</a:t>
            </a:r>
            <a:r>
              <a:rPr lang="en-US" altLang="zh-CN" sz="2000" dirty="0" smtClean="0"/>
              <a:t> District, which is near the 2008 Olympic Game Stadiums. The purpose of the project is to explore a new way of water conservation  in communities to reduce the potable water demand and reduce the burden to city sewage system. Also , it is considered as a practice in realizing the “Green Olympic”.</a:t>
            </a:r>
          </a:p>
          <a:p>
            <a:pPr marL="0" indent="0">
              <a:buNone/>
            </a:pPr>
            <a:endParaRPr lang="en-US" altLang="zh-CN" sz="2000" dirty="0" smtClean="0"/>
          </a:p>
          <a:p>
            <a:r>
              <a:rPr lang="en-US" altLang="zh-CN" sz="2000" dirty="0" smtClean="0"/>
              <a:t>Some basic information of the project is listed as follows:</a:t>
            </a:r>
          </a:p>
          <a:p>
            <a:pPr marL="0" indent="0">
              <a:buNone/>
            </a:pPr>
            <a:r>
              <a:rPr lang="en-US" altLang="zh-CN" sz="2000" b="1" dirty="0" smtClean="0"/>
              <a:t>           -</a:t>
            </a:r>
            <a:r>
              <a:rPr lang="en-US" altLang="zh-CN" sz="2000" dirty="0" smtClean="0"/>
              <a:t> Supply for toilet flushing in a residential quarter consisting of </a:t>
            </a:r>
          </a:p>
          <a:p>
            <a:pPr>
              <a:buNone/>
            </a:pPr>
            <a:r>
              <a:rPr lang="en-US" altLang="zh-CN" sz="2000" dirty="0" smtClean="0"/>
              <a:t>                  60 apartments; 86 boxes; 210 people</a:t>
            </a:r>
          </a:p>
          <a:p>
            <a:pPr marL="0" indent="0">
              <a:buNone/>
            </a:pPr>
            <a:r>
              <a:rPr lang="en-US" altLang="zh-CN" sz="2000" dirty="0" smtClean="0"/>
              <a:t>            - Operating since June 2006</a:t>
            </a:r>
          </a:p>
          <a:p>
            <a:pPr marL="0" indent="0">
              <a:buNone/>
            </a:pPr>
            <a:r>
              <a:rPr lang="en-US" altLang="zh-CN" sz="2000" dirty="0" smtClean="0"/>
              <a:t>             - Treats water from showers and basins </a:t>
            </a:r>
            <a:endParaRPr lang="zh-CN" alt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228600"/>
            <a:ext cx="8229600" cy="639762"/>
          </a:xfrm>
        </p:spPr>
        <p:txBody>
          <a:bodyPr>
            <a:normAutofit fontScale="90000"/>
          </a:bodyPr>
          <a:lstStyle/>
          <a:p>
            <a:r>
              <a:rPr lang="en-US" altLang="zh-CN" sz="3000" b="1" dirty="0" smtClean="0"/>
              <a:t>Technical data:</a:t>
            </a:r>
            <a:br>
              <a:rPr lang="en-US" altLang="zh-CN" sz="3000" b="1" dirty="0" smtClean="0"/>
            </a:br>
            <a:endParaRPr lang="zh-CN" altLang="en-US" sz="3000" dirty="0"/>
          </a:p>
        </p:txBody>
      </p:sp>
      <p:sp>
        <p:nvSpPr>
          <p:cNvPr id="3" name="内容占位符 2"/>
          <p:cNvSpPr>
            <a:spLocks noGrp="1"/>
          </p:cNvSpPr>
          <p:nvPr>
            <p:ph idx="1"/>
          </p:nvPr>
        </p:nvSpPr>
        <p:spPr>
          <a:xfrm>
            <a:off x="838200" y="685800"/>
            <a:ext cx="7848600" cy="1371599"/>
          </a:xfrm>
        </p:spPr>
        <p:txBody>
          <a:bodyPr>
            <a:normAutofit/>
          </a:bodyPr>
          <a:lstStyle/>
          <a:p>
            <a:r>
              <a:rPr lang="en-US" altLang="zh-CN" sz="2000" dirty="0" smtClean="0"/>
              <a:t>Membrane bioreactor:</a:t>
            </a:r>
          </a:p>
          <a:p>
            <a:r>
              <a:rPr lang="en-US" altLang="zh-CN" sz="2000" dirty="0" smtClean="0"/>
              <a:t>Capacity: 10,000 L/day ;   Volume of the clear water tank: 6,000 L;</a:t>
            </a:r>
          </a:p>
          <a:p>
            <a:r>
              <a:rPr lang="en-US" altLang="zh-CN" sz="2000" dirty="0" smtClean="0"/>
              <a:t> Volume of the aerobic treatment 10,000 L</a:t>
            </a:r>
            <a:endParaRPr lang="zh-CN" altLang="en-US" sz="2000" dirty="0"/>
          </a:p>
        </p:txBody>
      </p:sp>
      <p:pic>
        <p:nvPicPr>
          <p:cNvPr id="11266" name="Picture 2"/>
          <p:cNvPicPr>
            <a:picLocks noChangeAspect="1" noChangeArrowheads="1"/>
          </p:cNvPicPr>
          <p:nvPr/>
        </p:nvPicPr>
        <p:blipFill>
          <a:blip r:embed="rId2" cstate="print"/>
          <a:srcRect/>
          <a:stretch>
            <a:fillRect/>
          </a:stretch>
        </p:blipFill>
        <p:spPr bwMode="auto">
          <a:xfrm>
            <a:off x="914400" y="2539770"/>
            <a:ext cx="7239000" cy="3962400"/>
          </a:xfrm>
          <a:prstGeom prst="rect">
            <a:avLst/>
          </a:prstGeom>
          <a:noFill/>
          <a:ln w="9525">
            <a:noFill/>
            <a:miter lim="800000"/>
            <a:headEnd/>
            <a:tailEnd/>
          </a:ln>
        </p:spPr>
      </p:pic>
      <p:sp>
        <p:nvSpPr>
          <p:cNvPr id="5" name="TextBox 4"/>
          <p:cNvSpPr txBox="1"/>
          <p:nvPr/>
        </p:nvSpPr>
        <p:spPr>
          <a:xfrm>
            <a:off x="3352800" y="1828800"/>
            <a:ext cx="2743200" cy="461665"/>
          </a:xfrm>
          <a:prstGeom prst="rect">
            <a:avLst/>
          </a:prstGeom>
          <a:noFill/>
        </p:spPr>
        <p:txBody>
          <a:bodyPr wrap="square" rtlCol="0">
            <a:spAutoFit/>
          </a:bodyPr>
          <a:lstStyle/>
          <a:p>
            <a:pPr algn="ctr"/>
            <a:r>
              <a:rPr lang="en-US" altLang="zh-CN" sz="2400" b="1" dirty="0" err="1" smtClean="0"/>
              <a:t>Greywater</a:t>
            </a:r>
            <a:r>
              <a:rPr lang="en-US" altLang="zh-CN" sz="2400" b="1" dirty="0" smtClean="0"/>
              <a:t> quality</a:t>
            </a:r>
            <a:endParaRPr lang="zh-CN" altLang="en-US" sz="2400" b="1" dirty="0"/>
          </a:p>
        </p:txBody>
      </p:sp>
      <p:sp>
        <p:nvSpPr>
          <p:cNvPr id="6" name="TextBox 5"/>
          <p:cNvSpPr txBox="1"/>
          <p:nvPr/>
        </p:nvSpPr>
        <p:spPr>
          <a:xfrm>
            <a:off x="914400" y="2362200"/>
            <a:ext cx="1295400" cy="292388"/>
          </a:xfrm>
          <a:prstGeom prst="rect">
            <a:avLst/>
          </a:prstGeom>
          <a:solidFill>
            <a:schemeClr val="bg1">
              <a:lumMod val="75000"/>
            </a:schemeClr>
          </a:solidFill>
        </p:spPr>
        <p:txBody>
          <a:bodyPr wrap="square" rtlCol="0">
            <a:spAutoFit/>
          </a:bodyPr>
          <a:lstStyle/>
          <a:p>
            <a:pPr algn="ctr"/>
            <a:r>
              <a:rPr lang="en-US" altLang="zh-CN" sz="1300" b="1" dirty="0" smtClean="0"/>
              <a:t>Chemicals</a:t>
            </a:r>
            <a:endParaRPr lang="zh-CN" altLang="en-US" sz="13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Building information</a:t>
            </a:r>
            <a:endParaRPr lang="zh-CN" altLang="en-US" sz="36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4562475" y="1371600"/>
            <a:ext cx="3667125" cy="3057525"/>
          </a:xfrm>
          <a:prstGeom prst="rect">
            <a:avLst/>
          </a:prstGeom>
          <a:noFill/>
          <a:ln w="9525">
            <a:noFill/>
            <a:miter lim="800000"/>
            <a:headEnd/>
            <a:tailEnd/>
          </a:ln>
        </p:spPr>
      </p:pic>
      <p:pic>
        <p:nvPicPr>
          <p:cNvPr id="12292" name="Picture 4"/>
          <p:cNvPicPr>
            <a:picLocks noChangeAspect="1" noChangeArrowheads="1"/>
          </p:cNvPicPr>
          <p:nvPr/>
        </p:nvPicPr>
        <p:blipFill>
          <a:blip r:embed="rId3" cstate="print"/>
          <a:srcRect/>
          <a:stretch>
            <a:fillRect/>
          </a:stretch>
        </p:blipFill>
        <p:spPr bwMode="auto">
          <a:xfrm>
            <a:off x="1080247" y="3451409"/>
            <a:ext cx="5638800" cy="2790825"/>
          </a:xfrm>
          <a:prstGeom prst="rect">
            <a:avLst/>
          </a:prstGeom>
          <a:noFill/>
          <a:ln w="9525">
            <a:noFill/>
            <a:miter lim="800000"/>
            <a:headEnd/>
            <a:tailEnd/>
          </a:ln>
        </p:spPr>
      </p:pic>
      <p:sp>
        <p:nvSpPr>
          <p:cNvPr id="7" name="TextBox 6"/>
          <p:cNvSpPr txBox="1"/>
          <p:nvPr/>
        </p:nvSpPr>
        <p:spPr>
          <a:xfrm>
            <a:off x="914400" y="1447800"/>
            <a:ext cx="2971800" cy="1938992"/>
          </a:xfrm>
          <a:prstGeom prst="rect">
            <a:avLst/>
          </a:prstGeom>
          <a:noFill/>
        </p:spPr>
        <p:txBody>
          <a:bodyPr wrap="square" rtlCol="0">
            <a:spAutoFit/>
          </a:bodyPr>
          <a:lstStyle/>
          <a:p>
            <a:r>
              <a:rPr lang="en-US" altLang="zh-CN" sz="2000" i="1" dirty="0" smtClean="0"/>
              <a:t>Green building in between the housing complex contains all technical equipment. Local training and awareness</a:t>
            </a:r>
          </a:p>
          <a:p>
            <a:r>
              <a:rPr lang="en-US" altLang="zh-CN" sz="2000" i="1" dirty="0" smtClean="0"/>
              <a:t>rising is part of the project.</a:t>
            </a:r>
            <a:endParaRPr lang="zh-CN" altLang="en-US" sz="2000" dirty="0"/>
          </a:p>
        </p:txBody>
      </p:sp>
      <p:cxnSp>
        <p:nvCxnSpPr>
          <p:cNvPr id="8" name="直接箭头连接符 7"/>
          <p:cNvCxnSpPr/>
          <p:nvPr/>
        </p:nvCxnSpPr>
        <p:spPr>
          <a:xfrm flipH="1" flipV="1">
            <a:off x="3733800" y="2590800"/>
            <a:ext cx="2895600" cy="152400"/>
          </a:xfrm>
          <a:prstGeom prst="straightConnector1">
            <a:avLst/>
          </a:prstGeom>
          <a:ln>
            <a:solidFill>
              <a:srgbClr val="FFFF00"/>
            </a:solidFill>
            <a:headEnd type="triangle" w="med" len="lg"/>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228600"/>
            <a:ext cx="6781800" cy="1323439"/>
          </a:xfrm>
          <a:prstGeom prst="rect">
            <a:avLst/>
          </a:prstGeom>
          <a:noFill/>
        </p:spPr>
        <p:txBody>
          <a:bodyPr wrap="square" rtlCol="0">
            <a:spAutoFit/>
          </a:bodyPr>
          <a:lstStyle/>
          <a:p>
            <a:r>
              <a:rPr lang="en-US" altLang="zh-CN" sz="2000" b="1" dirty="0" smtClean="0"/>
              <a:t>In this project , the core part of greywater treatment is the MBR (membrane bio-reactor). The following is the schematic of the treatment system. </a:t>
            </a:r>
            <a:endParaRPr lang="zh-CN" altLang="en-US" sz="2000" b="1" dirty="0" smtClean="0"/>
          </a:p>
          <a:p>
            <a:endParaRPr lang="zh-CN" altLang="en-US" sz="2000" b="1" dirty="0"/>
          </a:p>
        </p:txBody>
      </p:sp>
      <p:pic>
        <p:nvPicPr>
          <p:cNvPr id="13314" name="Picture 2"/>
          <p:cNvPicPr>
            <a:picLocks noChangeAspect="1" noChangeArrowheads="1"/>
          </p:cNvPicPr>
          <p:nvPr/>
        </p:nvPicPr>
        <p:blipFill>
          <a:blip r:embed="rId2" cstate="print"/>
          <a:srcRect/>
          <a:stretch>
            <a:fillRect/>
          </a:stretch>
        </p:blipFill>
        <p:spPr bwMode="auto">
          <a:xfrm>
            <a:off x="838199" y="1323975"/>
            <a:ext cx="7696201" cy="4210050"/>
          </a:xfrm>
          <a:prstGeom prst="rect">
            <a:avLst/>
          </a:prstGeom>
          <a:noFill/>
          <a:ln w="9525">
            <a:noFill/>
            <a:miter lim="800000"/>
            <a:headEnd/>
            <a:tailEnd/>
          </a:ln>
        </p:spPr>
      </p:pic>
      <p:sp>
        <p:nvSpPr>
          <p:cNvPr id="7" name="矩形 6"/>
          <p:cNvSpPr/>
          <p:nvPr/>
        </p:nvSpPr>
        <p:spPr>
          <a:xfrm>
            <a:off x="4343400" y="6096000"/>
            <a:ext cx="3352800" cy="3810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MBR Unit</a:t>
            </a:r>
            <a:endParaRPr lang="zh-CN" altLang="en-US" b="1" dirty="0">
              <a:solidFill>
                <a:schemeClr val="tx1"/>
              </a:solidFill>
            </a:endParaRPr>
          </a:p>
        </p:txBody>
      </p:sp>
      <p:cxnSp>
        <p:nvCxnSpPr>
          <p:cNvPr id="8" name="直接箭头连接符 7"/>
          <p:cNvCxnSpPr/>
          <p:nvPr/>
        </p:nvCxnSpPr>
        <p:spPr>
          <a:xfrm>
            <a:off x="5616388" y="5334000"/>
            <a:ext cx="533400" cy="762000"/>
          </a:xfrm>
          <a:prstGeom prst="straightConnector1">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nvSpPr>
        <p:spPr>
          <a:xfrm>
            <a:off x="1524000" y="838200"/>
            <a:ext cx="6019800"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000" dirty="0" smtClean="0"/>
              <a:t>Flush and Flow Fixtures in Commercial and Residential Buildings</a:t>
            </a:r>
            <a:endParaRPr lang="zh-CN" altLang="en-US" sz="4000" dirty="0"/>
          </a:p>
        </p:txBody>
      </p:sp>
      <p:sp>
        <p:nvSpPr>
          <p:cNvPr id="3" name="矩形 2"/>
          <p:cNvSpPr/>
          <p:nvPr/>
        </p:nvSpPr>
        <p:spPr>
          <a:xfrm>
            <a:off x="2286000" y="3733800"/>
            <a:ext cx="6629400" cy="1371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bg1"/>
                </a:solidFill>
              </a:rPr>
              <a:t>- </a:t>
            </a:r>
            <a:r>
              <a:rPr lang="en-US" altLang="zh-CN" sz="2000" dirty="0" smtClean="0"/>
              <a:t>Introduction of Using Water Efficient </a:t>
            </a:r>
          </a:p>
          <a:p>
            <a:r>
              <a:rPr lang="en-US" altLang="zh-CN" sz="2000" dirty="0" smtClean="0"/>
              <a:t>  Flush and Flow Fixtures</a:t>
            </a:r>
            <a:endParaRPr lang="en-US" altLang="zh-CN" sz="2000" dirty="0" smtClean="0">
              <a:solidFill>
                <a:schemeClr val="bg1"/>
              </a:solidFill>
            </a:endParaRPr>
          </a:p>
          <a:p>
            <a:pPr>
              <a:buFontTx/>
              <a:buChar char="-"/>
            </a:pPr>
            <a:r>
              <a:rPr lang="en-US" altLang="zh-CN" sz="2000" dirty="0" smtClean="0"/>
              <a:t> Standard Water Use Baseline in Buildings </a:t>
            </a:r>
          </a:p>
          <a:p>
            <a:r>
              <a:rPr lang="en-US" altLang="zh-CN" sz="2000" dirty="0" smtClean="0"/>
              <a:t>   in United States </a:t>
            </a:r>
          </a:p>
          <a:p>
            <a:r>
              <a:rPr lang="en-US" altLang="zh-CN" sz="2000" dirty="0" smtClean="0">
                <a:solidFill>
                  <a:schemeClr val="bg1"/>
                </a:solidFill>
              </a:rPr>
              <a:t>- </a:t>
            </a:r>
            <a:r>
              <a:rPr lang="en-US" altLang="zh-CN" sz="2000" dirty="0" smtClean="0"/>
              <a:t>High Water Efficiency Fixtures</a:t>
            </a:r>
            <a:endParaRPr lang="en-US" altLang="zh-CN" sz="2000" dirty="0" smtClean="0">
              <a:solidFill>
                <a:schemeClr val="bg1"/>
              </a:solidFill>
            </a:endParaRPr>
          </a:p>
          <a:p>
            <a:r>
              <a:rPr lang="en-US" altLang="zh-CN" sz="2000" dirty="0" smtClean="0">
                <a:solidFill>
                  <a:schemeClr val="bg1"/>
                </a:solidFill>
              </a:rPr>
              <a:t>- </a:t>
            </a:r>
            <a:r>
              <a:rPr lang="en-US" altLang="zh-CN" sz="2000" dirty="0" smtClean="0"/>
              <a:t>Dual Flush Toilets</a:t>
            </a:r>
          </a:p>
          <a:p>
            <a:r>
              <a:rPr lang="en-US" altLang="zh-CN" sz="2000" dirty="0" smtClean="0"/>
              <a:t>- High Efficiency Toilets (HETs)</a:t>
            </a:r>
          </a:p>
          <a:p>
            <a:r>
              <a:rPr lang="en-US" altLang="zh-CN" sz="2000" dirty="0" smtClean="0"/>
              <a:t>- Ultra Low Flow Pressure Assist Toilets</a:t>
            </a:r>
          </a:p>
          <a:p>
            <a:r>
              <a:rPr lang="en-US" altLang="zh-CN" sz="2000" dirty="0" smtClean="0"/>
              <a:t>- Waterless Urinals</a:t>
            </a:r>
          </a:p>
          <a:p>
            <a:r>
              <a:rPr lang="en-US" altLang="zh-CN" sz="2000" dirty="0" smtClean="0"/>
              <a:t>- Water Sense Labeled Products</a:t>
            </a:r>
          </a:p>
          <a:p>
            <a:endParaRPr lang="zh-CN" altLang="en-US" sz="2000" dirty="0" smtClean="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ony\Desktop\DR\3-3.jpg"/>
          <p:cNvPicPr>
            <a:picLocks noChangeAspect="1" noChangeArrowheads="1"/>
          </p:cNvPicPr>
          <p:nvPr/>
        </p:nvPicPr>
        <p:blipFill>
          <a:blip r:embed="rId2" cstate="print"/>
          <a:srcRect/>
          <a:stretch>
            <a:fillRect/>
          </a:stretch>
        </p:blipFill>
        <p:spPr bwMode="auto">
          <a:xfrm>
            <a:off x="838200" y="4419600"/>
            <a:ext cx="2514600" cy="2057400"/>
          </a:xfrm>
          <a:prstGeom prst="rect">
            <a:avLst/>
          </a:prstGeom>
          <a:noFill/>
        </p:spPr>
      </p:pic>
      <p:pic>
        <p:nvPicPr>
          <p:cNvPr id="1027" name="Picture 3" descr="C:\Users\sony\Desktop\DR\3-1.png"/>
          <p:cNvPicPr>
            <a:picLocks noChangeAspect="1" noChangeArrowheads="1"/>
          </p:cNvPicPr>
          <p:nvPr/>
        </p:nvPicPr>
        <p:blipFill>
          <a:blip r:embed="rId3" cstate="print"/>
          <a:srcRect/>
          <a:stretch>
            <a:fillRect/>
          </a:stretch>
        </p:blipFill>
        <p:spPr bwMode="auto">
          <a:xfrm>
            <a:off x="3352800" y="4419600"/>
            <a:ext cx="2590800" cy="2057400"/>
          </a:xfrm>
          <a:prstGeom prst="rect">
            <a:avLst/>
          </a:prstGeom>
          <a:noFill/>
        </p:spPr>
      </p:pic>
      <p:sp>
        <p:nvSpPr>
          <p:cNvPr id="2" name="标题 1"/>
          <p:cNvSpPr>
            <a:spLocks noGrp="1"/>
          </p:cNvSpPr>
          <p:nvPr>
            <p:ph type="title"/>
          </p:nvPr>
        </p:nvSpPr>
        <p:spPr>
          <a:xfrm>
            <a:off x="533400" y="0"/>
            <a:ext cx="8229600" cy="1143000"/>
          </a:xfrm>
        </p:spPr>
        <p:txBody>
          <a:bodyPr>
            <a:normAutofit/>
          </a:bodyPr>
          <a:lstStyle/>
          <a:p>
            <a:r>
              <a:rPr lang="en-US" altLang="zh-CN" sz="3600" dirty="0" smtClean="0"/>
              <a:t>What is Water Sustainability?</a:t>
            </a:r>
            <a:endParaRPr lang="zh-CN" altLang="en-US" sz="3600" dirty="0"/>
          </a:p>
        </p:txBody>
      </p:sp>
      <p:sp>
        <p:nvSpPr>
          <p:cNvPr id="3" name="内容占位符 2"/>
          <p:cNvSpPr>
            <a:spLocks noGrp="1"/>
          </p:cNvSpPr>
          <p:nvPr>
            <p:ph idx="1"/>
          </p:nvPr>
        </p:nvSpPr>
        <p:spPr>
          <a:xfrm>
            <a:off x="533400" y="838200"/>
            <a:ext cx="8001000" cy="3657600"/>
          </a:xfrm>
        </p:spPr>
        <p:txBody>
          <a:bodyPr>
            <a:noAutofit/>
          </a:bodyPr>
          <a:lstStyle/>
          <a:p>
            <a:pPr algn="just"/>
            <a:r>
              <a:rPr lang="en-US" altLang="zh-CN" sz="2000" dirty="0" smtClean="0"/>
              <a:t>Water sustainability is not a simple concept, generally,  it focuses on four elements </a:t>
            </a:r>
            <a:r>
              <a:rPr lang="en-US" altLang="zh-CN" sz="2000" b="1" dirty="0" smtClean="0"/>
              <a:t>: integrating water quality and water quantity, water efficiency, green infrastructure and energy/water nexus</a:t>
            </a:r>
            <a:r>
              <a:rPr lang="en-US" altLang="zh-CN" sz="2000" dirty="0" smtClean="0"/>
              <a:t>.</a:t>
            </a:r>
            <a:r>
              <a:rPr lang="en-US" altLang="zh-CN" sz="2000" baseline="30000" dirty="0" smtClean="0"/>
              <a:t>4</a:t>
            </a:r>
          </a:p>
          <a:p>
            <a:pPr algn="just"/>
            <a:r>
              <a:rPr lang="en-US" altLang="zh-CN" sz="2000" dirty="0" smtClean="0"/>
              <a:t>In buildings, water sustainability means utilizing limited water resources in a sustainable way to realize more functions and make it more efficient by recycling or harvesting.</a:t>
            </a:r>
          </a:p>
          <a:p>
            <a:pPr algn="just"/>
            <a:r>
              <a:rPr lang="en-US" altLang="zh-CN" sz="2000" dirty="0" smtClean="0"/>
              <a:t>Different from water conservation, water sustainability  focus more on reducing water “waste” without sacrificing performance or customer satisfaction.</a:t>
            </a:r>
          </a:p>
          <a:p>
            <a:pPr algn="just"/>
            <a:r>
              <a:rPr lang="en-US" altLang="zh-CN" sz="2000" dirty="0" smtClean="0"/>
              <a:t>For improving water sustainability in buildings, some methods need to be taken as follows:</a:t>
            </a:r>
            <a:endParaRPr lang="zh-CN" altLang="en-US" sz="2000" dirty="0"/>
          </a:p>
        </p:txBody>
      </p:sp>
      <p:pic>
        <p:nvPicPr>
          <p:cNvPr id="1028" name="Picture 4" descr="C:\Users\sony\Desktop\DR\3-2.jpg"/>
          <p:cNvPicPr>
            <a:picLocks noChangeAspect="1" noChangeArrowheads="1"/>
          </p:cNvPicPr>
          <p:nvPr/>
        </p:nvPicPr>
        <p:blipFill>
          <a:blip r:embed="rId4" cstate="print"/>
          <a:srcRect/>
          <a:stretch>
            <a:fillRect/>
          </a:stretch>
        </p:blipFill>
        <p:spPr bwMode="auto">
          <a:xfrm>
            <a:off x="5943600" y="4419600"/>
            <a:ext cx="2392180" cy="20574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t>Rationale for Using Water Efficient Flush and Flow Fixtures</a:t>
            </a:r>
            <a:r>
              <a:rPr lang="en-US" altLang="zh-CN" sz="2400" baseline="30000" dirty="0" smtClean="0"/>
              <a:t>29</a:t>
            </a:r>
            <a:endParaRPr lang="zh-CN" altLang="en-US" sz="2400" baseline="30000" dirty="0"/>
          </a:p>
        </p:txBody>
      </p:sp>
      <p:sp>
        <p:nvSpPr>
          <p:cNvPr id="3" name="内容占位符 2"/>
          <p:cNvSpPr>
            <a:spLocks noGrp="1"/>
          </p:cNvSpPr>
          <p:nvPr>
            <p:ph idx="1"/>
          </p:nvPr>
        </p:nvSpPr>
        <p:spPr>
          <a:xfrm>
            <a:off x="457200" y="1905000"/>
            <a:ext cx="8229600" cy="4525963"/>
          </a:xfrm>
        </p:spPr>
        <p:txBody>
          <a:bodyPr>
            <a:normAutofit fontScale="92500" lnSpcReduction="20000"/>
          </a:bodyPr>
          <a:lstStyle/>
          <a:p>
            <a:r>
              <a:rPr lang="en-US" altLang="zh-CN" sz="2200" dirty="0" smtClean="0"/>
              <a:t>Good sustainable designs need to be fulfilled by efficient facilities </a:t>
            </a:r>
          </a:p>
          <a:p>
            <a:r>
              <a:rPr lang="en-US" altLang="zh-CN" sz="2200" dirty="0" smtClean="0"/>
              <a:t>The importance of using water efficient flush and flow fixtures to improve water sustainability primarily embodies the following four aspects:</a:t>
            </a:r>
          </a:p>
          <a:p>
            <a:endParaRPr lang="en-US" altLang="zh-CN" sz="2200" dirty="0" smtClean="0"/>
          </a:p>
          <a:p>
            <a:pPr>
              <a:buNone/>
            </a:pPr>
            <a:r>
              <a:rPr lang="en-US" altLang="zh-CN" sz="2200" dirty="0" smtClean="0"/>
              <a:t>     1. Reducing the volume of water consumption in unit  time</a:t>
            </a:r>
          </a:p>
          <a:p>
            <a:pPr lvl="1">
              <a:buNone/>
            </a:pPr>
            <a:r>
              <a:rPr lang="en-US" altLang="zh-CN" sz="2200" dirty="0" smtClean="0"/>
              <a:t>   or per flush without bringing down the performance</a:t>
            </a:r>
          </a:p>
          <a:p>
            <a:pPr>
              <a:buNone/>
            </a:pPr>
            <a:r>
              <a:rPr lang="en-US" altLang="zh-CN" sz="2200" dirty="0" smtClean="0"/>
              <a:t>     2. Improving the water efficiency</a:t>
            </a:r>
          </a:p>
          <a:p>
            <a:pPr>
              <a:buNone/>
            </a:pPr>
            <a:r>
              <a:rPr lang="en-US" altLang="zh-CN" sz="2200" dirty="0" smtClean="0"/>
              <a:t>     3. Reducing the waste of water caused by unnecessary leakage</a:t>
            </a:r>
          </a:p>
          <a:p>
            <a:pPr>
              <a:buNone/>
            </a:pPr>
            <a:r>
              <a:rPr lang="en-US" altLang="zh-CN" sz="2200" dirty="0" smtClean="0"/>
              <a:t>     4. Reducing water use helps reduce the energy consumption in water</a:t>
            </a:r>
          </a:p>
          <a:p>
            <a:pPr>
              <a:buNone/>
            </a:pPr>
            <a:r>
              <a:rPr lang="en-US" altLang="zh-CN" sz="2200" dirty="0"/>
              <a:t> </a:t>
            </a:r>
            <a:r>
              <a:rPr lang="en-US" altLang="zh-CN" sz="2200" dirty="0" smtClean="0"/>
              <a:t>         supply and drainage</a:t>
            </a:r>
          </a:p>
          <a:p>
            <a:pPr>
              <a:buNone/>
            </a:pPr>
            <a:endParaRPr lang="en-US" altLang="zh-CN" sz="2200" dirty="0" smtClean="0"/>
          </a:p>
          <a:p>
            <a:pPr marL="0" indent="0">
              <a:buNone/>
            </a:pPr>
            <a:r>
              <a:rPr lang="en-US" altLang="zh-CN" sz="2200" dirty="0" smtClean="0"/>
              <a:t>      Note: To judge if a fixture is water efficient, we need to compare its water</a:t>
            </a:r>
          </a:p>
          <a:p>
            <a:pPr marL="0" indent="0">
              <a:buNone/>
            </a:pPr>
            <a:r>
              <a:rPr lang="en-US" altLang="zh-CN" sz="2200" dirty="0"/>
              <a:t> </a:t>
            </a:r>
            <a:r>
              <a:rPr lang="en-US" altLang="zh-CN" sz="2200" dirty="0" smtClean="0"/>
              <a:t>                consumption with the baseline which can be considered as the</a:t>
            </a:r>
          </a:p>
          <a:p>
            <a:pPr marL="0" indent="0">
              <a:buNone/>
            </a:pPr>
            <a:r>
              <a:rPr lang="en-US" altLang="zh-CN" sz="2200" dirty="0"/>
              <a:t> </a:t>
            </a:r>
            <a:r>
              <a:rPr lang="en-US" altLang="zh-CN" sz="2200" dirty="0" smtClean="0"/>
              <a:t>                standard value.</a:t>
            </a:r>
            <a:r>
              <a:rPr lang="en-US" altLang="zh-CN" sz="2200" baseline="30000" dirty="0" smtClean="0"/>
              <a:t>29 </a:t>
            </a:r>
            <a:endParaRPr lang="zh-CN" altLang="en-US" sz="2200" baseline="30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04800"/>
            <a:ext cx="8229600" cy="1143000"/>
          </a:xfrm>
        </p:spPr>
        <p:txBody>
          <a:bodyPr>
            <a:noAutofit/>
          </a:bodyPr>
          <a:lstStyle/>
          <a:p>
            <a:r>
              <a:rPr lang="en-US" altLang="zh-CN" sz="3200" dirty="0" smtClean="0"/>
              <a:t>Standard Water Use Baseline in Buildings in United States</a:t>
            </a:r>
            <a:br>
              <a:rPr lang="en-US" altLang="zh-CN" sz="3200" dirty="0" smtClean="0"/>
            </a:br>
            <a:endParaRPr lang="zh-CN" altLang="en-US" sz="3200" dirty="0"/>
          </a:p>
        </p:txBody>
      </p:sp>
      <p:pic>
        <p:nvPicPr>
          <p:cNvPr id="5122" name="Picture 2"/>
          <p:cNvPicPr>
            <a:picLocks noChangeAspect="1" noChangeArrowheads="1"/>
          </p:cNvPicPr>
          <p:nvPr/>
        </p:nvPicPr>
        <p:blipFill>
          <a:blip r:embed="rId2" cstate="print"/>
          <a:srcRect/>
          <a:stretch>
            <a:fillRect/>
          </a:stretch>
        </p:blipFill>
        <p:spPr bwMode="auto">
          <a:xfrm>
            <a:off x="838200" y="1143000"/>
            <a:ext cx="7620000" cy="27432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838200" y="3886200"/>
            <a:ext cx="7620000" cy="1600200"/>
          </a:xfrm>
          <a:prstGeom prst="rect">
            <a:avLst/>
          </a:prstGeom>
          <a:noFill/>
          <a:ln w="9525">
            <a:noFill/>
            <a:miter lim="800000"/>
            <a:headEnd/>
            <a:tailEnd/>
          </a:ln>
        </p:spPr>
      </p:pic>
      <p:sp>
        <p:nvSpPr>
          <p:cNvPr id="5" name="TextBox 4"/>
          <p:cNvSpPr txBox="1"/>
          <p:nvPr/>
        </p:nvSpPr>
        <p:spPr>
          <a:xfrm>
            <a:off x="914400" y="5534561"/>
            <a:ext cx="7467600" cy="707886"/>
          </a:xfrm>
          <a:prstGeom prst="rect">
            <a:avLst/>
          </a:prstGeom>
          <a:noFill/>
        </p:spPr>
        <p:txBody>
          <a:bodyPr wrap="square" rtlCol="0">
            <a:spAutoFit/>
          </a:bodyPr>
          <a:lstStyle/>
          <a:p>
            <a:r>
              <a:rPr lang="en-US" altLang="zh-CN" sz="2000" dirty="0" smtClean="0"/>
              <a:t>The baseline is to help compare the water efficiency after employing sustainable strategies, per USEPA (version 2002).</a:t>
            </a:r>
            <a:r>
              <a:rPr lang="en-US" altLang="zh-CN" sz="2000" baseline="30000" dirty="0" smtClean="0"/>
              <a:t>30</a:t>
            </a:r>
            <a:endParaRPr lang="zh-CN" altLang="en-US" sz="2000" baseline="30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High Water Efficiency Fixtures</a:t>
            </a:r>
            <a:endParaRPr lang="zh-CN" altLang="en-US" sz="3600" dirty="0"/>
          </a:p>
        </p:txBody>
      </p:sp>
      <p:sp>
        <p:nvSpPr>
          <p:cNvPr id="3" name="内容占位符 2"/>
          <p:cNvSpPr>
            <a:spLocks noGrp="1"/>
          </p:cNvSpPr>
          <p:nvPr>
            <p:ph idx="1"/>
          </p:nvPr>
        </p:nvSpPr>
        <p:spPr>
          <a:xfrm>
            <a:off x="457200" y="1752600"/>
            <a:ext cx="8229600" cy="4525963"/>
          </a:xfrm>
        </p:spPr>
        <p:txBody>
          <a:bodyPr anchor="t">
            <a:noAutofit/>
          </a:bodyPr>
          <a:lstStyle/>
          <a:p>
            <a:r>
              <a:rPr lang="en-US" altLang="zh-CN" sz="2000" dirty="0" smtClean="0"/>
              <a:t>The following water fixtures should be considered:</a:t>
            </a:r>
          </a:p>
          <a:p>
            <a:r>
              <a:rPr lang="en-US" altLang="zh-CN" sz="2000" b="1" dirty="0" smtClean="0"/>
              <a:t>Low Flow toilets (1.6 </a:t>
            </a:r>
            <a:r>
              <a:rPr lang="en-US" altLang="zh-CN" sz="2000" b="1" dirty="0" err="1" smtClean="0"/>
              <a:t>gpf</a:t>
            </a:r>
            <a:r>
              <a:rPr lang="en-US" altLang="zh-CN" sz="2000" b="1" dirty="0" smtClean="0"/>
              <a:t> is standard)</a:t>
            </a:r>
          </a:p>
          <a:p>
            <a:pPr marL="1771650" lvl="3" indent="-514350">
              <a:buFont typeface="+mj-lt"/>
              <a:buAutoNum type="arabicPeriod"/>
            </a:pPr>
            <a:r>
              <a:rPr lang="en-US" altLang="zh-CN" dirty="0" smtClean="0"/>
              <a:t>Dual flush toilets – usually 1 </a:t>
            </a:r>
            <a:r>
              <a:rPr lang="en-US" altLang="zh-CN" dirty="0" err="1" smtClean="0"/>
              <a:t>gpf</a:t>
            </a:r>
            <a:r>
              <a:rPr lang="en-US" altLang="zh-CN" dirty="0" smtClean="0"/>
              <a:t> and 1.6 </a:t>
            </a:r>
            <a:r>
              <a:rPr lang="en-US" altLang="zh-CN" dirty="0" err="1" smtClean="0"/>
              <a:t>gpf</a:t>
            </a:r>
            <a:endParaRPr lang="en-US" altLang="zh-CN" dirty="0" smtClean="0"/>
          </a:p>
          <a:p>
            <a:pPr marL="1771650" lvl="3" indent="-514350">
              <a:buFont typeface="+mj-lt"/>
              <a:buAutoNum type="arabicPeriod"/>
            </a:pPr>
            <a:r>
              <a:rPr lang="en-US" altLang="zh-CN" dirty="0" smtClean="0"/>
              <a:t>High efficiency toilets (HETs) – usually 1.28 </a:t>
            </a:r>
            <a:r>
              <a:rPr lang="en-US" altLang="zh-CN" dirty="0" err="1" smtClean="0"/>
              <a:t>gpf</a:t>
            </a:r>
            <a:endParaRPr lang="en-US" altLang="zh-CN" dirty="0" smtClean="0"/>
          </a:p>
          <a:p>
            <a:pPr marL="1771650" lvl="3" indent="-514350">
              <a:buFont typeface="+mj-lt"/>
              <a:buAutoNum type="arabicPeriod"/>
            </a:pPr>
            <a:r>
              <a:rPr lang="en-US" altLang="zh-CN" dirty="0" smtClean="0"/>
              <a:t>Ultra low flow pressure assist toilets – usually 1 </a:t>
            </a:r>
            <a:r>
              <a:rPr lang="en-US" altLang="zh-CN" dirty="0" err="1" smtClean="0"/>
              <a:t>gpf</a:t>
            </a:r>
            <a:endParaRPr lang="en-US" altLang="zh-CN" dirty="0" smtClean="0"/>
          </a:p>
          <a:p>
            <a:r>
              <a:rPr lang="en-US" altLang="zh-CN" sz="2000" b="1" dirty="0" smtClean="0"/>
              <a:t>Waterless urinals (1.0 </a:t>
            </a:r>
            <a:r>
              <a:rPr lang="en-US" altLang="zh-CN" sz="2000" b="1" dirty="0" err="1" smtClean="0"/>
              <a:t>gpf</a:t>
            </a:r>
            <a:r>
              <a:rPr lang="en-US" altLang="zh-CN" sz="2000" b="1" dirty="0" smtClean="0"/>
              <a:t> is standard)</a:t>
            </a:r>
          </a:p>
          <a:p>
            <a:r>
              <a:rPr lang="en-US" altLang="zh-CN" sz="2000" dirty="0" smtClean="0"/>
              <a:t>Low flow urinals - 0.1 to 0.5 </a:t>
            </a:r>
            <a:r>
              <a:rPr lang="en-US" altLang="zh-CN" sz="2000" dirty="0" err="1" smtClean="0"/>
              <a:t>gpf</a:t>
            </a:r>
            <a:endParaRPr lang="en-US" altLang="zh-CN" sz="2000" dirty="0" smtClean="0"/>
          </a:p>
          <a:p>
            <a:r>
              <a:rPr lang="en-US" altLang="zh-CN" sz="2000" dirty="0" smtClean="0"/>
              <a:t>Low Flow Showerheads – usually 1.5-2.0 </a:t>
            </a:r>
            <a:r>
              <a:rPr lang="en-US" altLang="zh-CN" sz="2000" dirty="0" err="1" smtClean="0"/>
              <a:t>gpf</a:t>
            </a:r>
            <a:r>
              <a:rPr lang="en-US" altLang="zh-CN" sz="2000" dirty="0" smtClean="0"/>
              <a:t> (2.5 is standard)</a:t>
            </a:r>
          </a:p>
          <a:p>
            <a:r>
              <a:rPr lang="en-US" altLang="zh-CN" sz="2000" dirty="0" smtClean="0"/>
              <a:t>Low Flow faucet aerators and non aerating, flow restricting devices (where aerators are not permitted by code)</a:t>
            </a:r>
          </a:p>
          <a:p>
            <a:pPr>
              <a:buNone/>
            </a:pPr>
            <a:r>
              <a:rPr lang="en-US" altLang="zh-CN" sz="2000" dirty="0" smtClean="0"/>
              <a:t>      </a:t>
            </a:r>
          </a:p>
          <a:p>
            <a:pPr>
              <a:buNone/>
            </a:pPr>
            <a:r>
              <a:rPr lang="en-US" altLang="zh-CN" sz="2000" dirty="0" smtClean="0">
                <a:solidFill>
                  <a:srgbClr val="FF0000"/>
                </a:solidFill>
              </a:rPr>
              <a:t>      Several examples of high efficiency fixtures are depicted in the following slides.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Dual Flush Toilets</a:t>
            </a:r>
            <a:endParaRPr lang="zh-CN" altLang="en-US" sz="36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990600" y="1295400"/>
            <a:ext cx="2426167" cy="2286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114800" y="1219200"/>
            <a:ext cx="1905000" cy="1290684"/>
          </a:xfrm>
          <a:prstGeom prst="rect">
            <a:avLst/>
          </a:prstGeom>
          <a:noFill/>
          <a:ln w="9525">
            <a:noFill/>
            <a:miter lim="800000"/>
            <a:headEnd/>
            <a:tailEnd/>
          </a:ln>
        </p:spPr>
      </p:pic>
      <p:sp>
        <p:nvSpPr>
          <p:cNvPr id="7" name="矩形标注 6"/>
          <p:cNvSpPr/>
          <p:nvPr/>
        </p:nvSpPr>
        <p:spPr>
          <a:xfrm>
            <a:off x="4114800" y="1219200"/>
            <a:ext cx="1981200" cy="1295400"/>
          </a:xfrm>
          <a:prstGeom prst="wedgeRectCallout">
            <a:avLst>
              <a:gd name="adj1" fmla="val -126789"/>
              <a:gd name="adj2" fmla="val 62405"/>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4267200" y="1981200"/>
            <a:ext cx="685800" cy="369332"/>
          </a:xfrm>
          <a:prstGeom prst="rect">
            <a:avLst/>
          </a:prstGeom>
          <a:noFill/>
        </p:spPr>
        <p:txBody>
          <a:bodyPr wrap="square" rtlCol="0">
            <a:spAutoFit/>
          </a:bodyPr>
          <a:lstStyle/>
          <a:p>
            <a:r>
              <a:rPr lang="en-US" altLang="zh-CN" dirty="0" smtClean="0"/>
              <a:t>Full</a:t>
            </a:r>
          </a:p>
        </p:txBody>
      </p:sp>
      <p:sp>
        <p:nvSpPr>
          <p:cNvPr id="9" name="TextBox 8"/>
          <p:cNvSpPr txBox="1"/>
          <p:nvPr/>
        </p:nvSpPr>
        <p:spPr>
          <a:xfrm>
            <a:off x="5105400" y="1981200"/>
            <a:ext cx="685800" cy="369332"/>
          </a:xfrm>
          <a:prstGeom prst="rect">
            <a:avLst/>
          </a:prstGeom>
          <a:noFill/>
        </p:spPr>
        <p:txBody>
          <a:bodyPr wrap="square" rtlCol="0">
            <a:spAutoFit/>
          </a:bodyPr>
          <a:lstStyle/>
          <a:p>
            <a:r>
              <a:rPr lang="en-US" altLang="zh-CN" dirty="0" smtClean="0"/>
              <a:t>Half</a:t>
            </a:r>
          </a:p>
        </p:txBody>
      </p:sp>
      <p:pic>
        <p:nvPicPr>
          <p:cNvPr id="2052" name="Picture 4"/>
          <p:cNvPicPr>
            <a:picLocks noChangeAspect="1" noChangeArrowheads="1"/>
          </p:cNvPicPr>
          <p:nvPr/>
        </p:nvPicPr>
        <p:blipFill>
          <a:blip r:embed="rId4" cstate="print"/>
          <a:srcRect/>
          <a:stretch>
            <a:fillRect/>
          </a:stretch>
        </p:blipFill>
        <p:spPr bwMode="auto">
          <a:xfrm>
            <a:off x="990600" y="3810000"/>
            <a:ext cx="2438400" cy="2286000"/>
          </a:xfrm>
          <a:prstGeom prst="rect">
            <a:avLst/>
          </a:prstGeom>
          <a:noFill/>
          <a:ln w="9525">
            <a:noFill/>
            <a:miter lim="800000"/>
            <a:headEnd/>
            <a:tailEnd/>
          </a:ln>
        </p:spPr>
      </p:pic>
      <p:sp>
        <p:nvSpPr>
          <p:cNvPr id="11" name="TextBox 10"/>
          <p:cNvSpPr txBox="1"/>
          <p:nvPr/>
        </p:nvSpPr>
        <p:spPr>
          <a:xfrm>
            <a:off x="3581400" y="2971800"/>
            <a:ext cx="4800600" cy="2862322"/>
          </a:xfrm>
          <a:prstGeom prst="rect">
            <a:avLst/>
          </a:prstGeom>
          <a:noFill/>
        </p:spPr>
        <p:txBody>
          <a:bodyPr wrap="square" rtlCol="0">
            <a:spAutoFit/>
          </a:bodyPr>
          <a:lstStyle/>
          <a:p>
            <a:r>
              <a:rPr lang="en-US" altLang="zh-CN" sz="2000" dirty="0" smtClean="0"/>
              <a:t>The main feature of the toilet is that it has two buttons for releasing water. It outputs water in both 0.8-gallon (3 liter) and 1.6-gallon (6 liter) capacities. The smaller lever is designed for liquid waste, and the larger is designed for solid waste. It also uses a larger 4-inch (10 cm) </a:t>
            </a:r>
            <a:r>
              <a:rPr lang="en-US" altLang="zh-CN" sz="2000" dirty="0" err="1" smtClean="0"/>
              <a:t>trapway</a:t>
            </a:r>
            <a:r>
              <a:rPr lang="en-US" altLang="zh-CN" sz="2000" dirty="0" smtClean="0"/>
              <a:t> in the bowl, allowing for water to come out faster and clear the bowl efficiently.</a:t>
            </a:r>
            <a:endParaRPr lang="zh-CN" altLang="en-US" sz="2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High Efficiency Toilets (HETs)</a:t>
            </a:r>
            <a:endParaRPr lang="zh-CN" altLang="en-US" sz="36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166950" y="4038600"/>
            <a:ext cx="2324783" cy="2133600"/>
          </a:xfrm>
          <a:prstGeom prst="rect">
            <a:avLst/>
          </a:prstGeom>
          <a:noFill/>
          <a:ln w="9525">
            <a:noFill/>
            <a:miter lim="800000"/>
            <a:headEnd/>
            <a:tailEnd/>
          </a:ln>
        </p:spPr>
      </p:pic>
      <p:sp>
        <p:nvSpPr>
          <p:cNvPr id="5" name="TextBox 4"/>
          <p:cNvSpPr txBox="1"/>
          <p:nvPr/>
        </p:nvSpPr>
        <p:spPr>
          <a:xfrm>
            <a:off x="3962400" y="4038600"/>
            <a:ext cx="4343400" cy="1631216"/>
          </a:xfrm>
          <a:prstGeom prst="rect">
            <a:avLst/>
          </a:prstGeom>
          <a:noFill/>
        </p:spPr>
        <p:txBody>
          <a:bodyPr wrap="square" rtlCol="0">
            <a:spAutoFit/>
          </a:bodyPr>
          <a:lstStyle/>
          <a:p>
            <a:r>
              <a:rPr lang="en-US" altLang="zh-CN" sz="2000" dirty="0" smtClean="0"/>
              <a:t>HETs use a redesigned bowl that only requires 1.28 </a:t>
            </a:r>
            <a:r>
              <a:rPr lang="en-US" altLang="zh-CN" sz="2000" dirty="0" err="1" smtClean="0"/>
              <a:t>gpf</a:t>
            </a:r>
            <a:r>
              <a:rPr lang="en-US" altLang="zh-CN" sz="2000" dirty="0" smtClean="0"/>
              <a:t> for any flush. There are only a few brands of HETs now available, but more are expected </a:t>
            </a:r>
          </a:p>
          <a:p>
            <a:r>
              <a:rPr lang="en-US" altLang="zh-CN" sz="2000" dirty="0" smtClean="0"/>
              <a:t>In the near future.</a:t>
            </a:r>
            <a:endParaRPr lang="zh-CN" altLang="en-US" sz="2000" dirty="0"/>
          </a:p>
        </p:txBody>
      </p:sp>
      <p:pic>
        <p:nvPicPr>
          <p:cNvPr id="4099" name="Picture 3"/>
          <p:cNvPicPr>
            <a:picLocks noChangeAspect="1" noChangeArrowheads="1"/>
          </p:cNvPicPr>
          <p:nvPr/>
        </p:nvPicPr>
        <p:blipFill>
          <a:blip r:embed="rId3" cstate="print"/>
          <a:srcRect/>
          <a:stretch>
            <a:fillRect/>
          </a:stretch>
        </p:blipFill>
        <p:spPr bwMode="auto">
          <a:xfrm>
            <a:off x="1171432" y="1371600"/>
            <a:ext cx="2333767" cy="2057400"/>
          </a:xfrm>
          <a:prstGeom prst="rect">
            <a:avLst/>
          </a:prstGeom>
          <a:noFill/>
          <a:ln w="9525">
            <a:noFill/>
            <a:miter lim="800000"/>
            <a:headEnd/>
            <a:tailEnd/>
          </a:ln>
        </p:spPr>
      </p:pic>
      <p:sp>
        <p:nvSpPr>
          <p:cNvPr id="7" name="矩形 6"/>
          <p:cNvSpPr/>
          <p:nvPr/>
        </p:nvSpPr>
        <p:spPr>
          <a:xfrm>
            <a:off x="3962400" y="1290918"/>
            <a:ext cx="4419600" cy="2246769"/>
          </a:xfrm>
          <a:prstGeom prst="rect">
            <a:avLst/>
          </a:prstGeom>
        </p:spPr>
        <p:txBody>
          <a:bodyPr wrap="square">
            <a:spAutoFit/>
          </a:bodyPr>
          <a:lstStyle/>
          <a:p>
            <a:r>
              <a:rPr lang="en-US" altLang="zh-CN" sz="2000" dirty="0" smtClean="0"/>
              <a:t>Double Cyclone  features:</a:t>
            </a:r>
          </a:p>
          <a:p>
            <a:r>
              <a:rPr lang="en-US" altLang="zh-CN" sz="2000" dirty="0" smtClean="0">
                <a:latin typeface="Times New Roman"/>
                <a:cs typeface="Times New Roman"/>
              </a:rPr>
              <a:t>•</a:t>
            </a:r>
            <a:r>
              <a:rPr lang="en-US" altLang="zh-CN" sz="2000" dirty="0" smtClean="0"/>
              <a:t> Hole-free rim design means less</a:t>
            </a:r>
          </a:p>
          <a:p>
            <a:r>
              <a:rPr lang="en-US" altLang="zh-CN" sz="2000" dirty="0"/>
              <a:t> </a:t>
            </a:r>
            <a:r>
              <a:rPr lang="en-US" altLang="zh-CN" sz="2000" dirty="0" smtClean="0"/>
              <a:t>  trapped dirt and bacteria (less</a:t>
            </a:r>
          </a:p>
          <a:p>
            <a:r>
              <a:rPr lang="en-US" altLang="zh-CN" sz="2000" dirty="0" smtClean="0"/>
              <a:t>   cleaning).</a:t>
            </a:r>
          </a:p>
          <a:p>
            <a:r>
              <a:rPr lang="en-US" altLang="zh-CN" sz="2000" dirty="0" smtClean="0"/>
              <a:t> </a:t>
            </a:r>
            <a:r>
              <a:rPr lang="en-US" altLang="zh-CN" sz="2000" dirty="0" smtClean="0">
                <a:latin typeface="Times New Roman"/>
                <a:cs typeface="Times New Roman"/>
              </a:rPr>
              <a:t>• </a:t>
            </a:r>
            <a:r>
              <a:rPr lang="en-US" altLang="zh-CN" sz="2000" dirty="0" smtClean="0"/>
              <a:t>The dual-nozzle water propulsion</a:t>
            </a:r>
          </a:p>
          <a:p>
            <a:r>
              <a:rPr lang="en-US" altLang="zh-CN" sz="2000" dirty="0"/>
              <a:t> </a:t>
            </a:r>
            <a:r>
              <a:rPr lang="en-US" altLang="zh-CN" sz="2000" dirty="0" smtClean="0"/>
              <a:t>   system allows more water to be</a:t>
            </a:r>
          </a:p>
          <a:p>
            <a:r>
              <a:rPr lang="en-US" altLang="zh-CN" sz="2000" dirty="0"/>
              <a:t> </a:t>
            </a:r>
            <a:r>
              <a:rPr lang="en-US" altLang="zh-CN" sz="2000" dirty="0" smtClean="0"/>
              <a:t>   directed to the siphon.</a:t>
            </a:r>
            <a:endParaRPr lang="en-US" altLang="zh-CN" sz="20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Ultra Low Flow Pressure Assist Toilets</a:t>
            </a:r>
            <a:endParaRPr lang="zh-CN" altLang="en-US" sz="3600" dirty="0"/>
          </a:p>
        </p:txBody>
      </p:sp>
      <p:sp>
        <p:nvSpPr>
          <p:cNvPr id="3" name="内容占位符 2"/>
          <p:cNvSpPr>
            <a:spLocks noGrp="1"/>
          </p:cNvSpPr>
          <p:nvPr>
            <p:ph idx="1"/>
          </p:nvPr>
        </p:nvSpPr>
        <p:spPr>
          <a:xfrm>
            <a:off x="4587240" y="1752600"/>
            <a:ext cx="4191000" cy="4525963"/>
          </a:xfrm>
        </p:spPr>
        <p:txBody>
          <a:bodyPr>
            <a:noAutofit/>
          </a:bodyPr>
          <a:lstStyle/>
          <a:p>
            <a:r>
              <a:rPr lang="en-US" altLang="zh-CN" sz="2000" dirty="0" smtClean="0"/>
              <a:t>As the higher-pressure water enters the tank, </a:t>
            </a:r>
            <a:r>
              <a:rPr lang="en-US" altLang="zh-CN" sz="2000" dirty="0"/>
              <a:t>a</a:t>
            </a:r>
            <a:r>
              <a:rPr lang="en-US" altLang="zh-CN" sz="2000" dirty="0" smtClean="0"/>
              <a:t> rubber diaphragm is pressurized and shrinks accordingly. During flushing, the compressed air inside the diaphragm pushes the water into the bowl at a flow rate which is significantly higher than a tank style gravity-flow toilet. This system requires  less water than a gravity-flow toilet- or alternatively can be more effective for a similar amount of water.</a:t>
            </a:r>
          </a:p>
          <a:p>
            <a:pPr marL="0" indent="0">
              <a:buNone/>
            </a:pPr>
            <a:r>
              <a:rPr lang="en-US" altLang="zh-CN" sz="2000" dirty="0"/>
              <a:t> </a:t>
            </a:r>
            <a:r>
              <a:rPr lang="en-US" altLang="zh-CN" sz="2000" dirty="0" smtClean="0">
                <a:latin typeface="Times New Roman"/>
                <a:cs typeface="Times New Roman"/>
              </a:rPr>
              <a:t>•   </a:t>
            </a:r>
            <a:r>
              <a:rPr lang="en-US" altLang="zh-CN" sz="2000" dirty="0" smtClean="0"/>
              <a:t>Disadvantage: noisy</a:t>
            </a:r>
            <a:endParaRPr lang="zh-CN" altLang="en-US" sz="2000" dirty="0"/>
          </a:p>
        </p:txBody>
      </p:sp>
      <p:pic>
        <p:nvPicPr>
          <p:cNvPr id="3074" name="Picture 2"/>
          <p:cNvPicPr>
            <a:picLocks noChangeAspect="1" noChangeArrowheads="1"/>
          </p:cNvPicPr>
          <p:nvPr/>
        </p:nvPicPr>
        <p:blipFill>
          <a:blip r:embed="rId2" cstate="print"/>
          <a:srcRect/>
          <a:stretch>
            <a:fillRect/>
          </a:stretch>
        </p:blipFill>
        <p:spPr bwMode="auto">
          <a:xfrm>
            <a:off x="1295400" y="1371600"/>
            <a:ext cx="3291840" cy="1828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295400" y="3810000"/>
            <a:ext cx="3276600" cy="22981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Waterless Urinals</a:t>
            </a:r>
            <a:endParaRPr lang="zh-CN" altLang="en-US" sz="3600" dirty="0"/>
          </a:p>
        </p:txBody>
      </p:sp>
      <p:sp>
        <p:nvSpPr>
          <p:cNvPr id="6" name="TextBox 5"/>
          <p:cNvSpPr txBox="1"/>
          <p:nvPr/>
        </p:nvSpPr>
        <p:spPr>
          <a:xfrm>
            <a:off x="4953000" y="1371600"/>
            <a:ext cx="3352800" cy="4401205"/>
          </a:xfrm>
          <a:prstGeom prst="rect">
            <a:avLst/>
          </a:prstGeom>
          <a:noFill/>
        </p:spPr>
        <p:txBody>
          <a:bodyPr wrap="square" rtlCol="0">
            <a:spAutoFit/>
          </a:bodyPr>
          <a:lstStyle/>
          <a:p>
            <a:r>
              <a:rPr lang="en-US" altLang="zh-CN" sz="2000" dirty="0" smtClean="0"/>
              <a:t>When the porcelain of conventional urinals is replaced by a water resistant surface that does not retain urine molecules, the need for water is eliminated. A trap at the base of the urinal holds a liquid that is lighter than urine, so when urine enters, it always falls to the bottom and exits the system. The traps need to be replaced at specific </a:t>
            </a:r>
          </a:p>
          <a:p>
            <a:r>
              <a:rPr lang="en-US" altLang="zh-CN" sz="2000" dirty="0" smtClean="0"/>
              <a:t>time/use intervals, though these vary by product.</a:t>
            </a:r>
            <a:endParaRPr lang="zh-CN" altLang="en-US" sz="2000" dirty="0"/>
          </a:p>
        </p:txBody>
      </p:sp>
      <p:pic>
        <p:nvPicPr>
          <p:cNvPr id="5123" name="Picture 3"/>
          <p:cNvPicPr>
            <a:picLocks noChangeAspect="1" noChangeArrowheads="1"/>
          </p:cNvPicPr>
          <p:nvPr/>
        </p:nvPicPr>
        <p:blipFill>
          <a:blip r:embed="rId2" cstate="print"/>
          <a:srcRect/>
          <a:stretch>
            <a:fillRect/>
          </a:stretch>
        </p:blipFill>
        <p:spPr bwMode="auto">
          <a:xfrm>
            <a:off x="1295400" y="1219200"/>
            <a:ext cx="3428999" cy="22860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1295400" y="3505200"/>
            <a:ext cx="3429000" cy="2209800"/>
          </a:xfrm>
          <a:prstGeom prst="rect">
            <a:avLst/>
          </a:prstGeom>
          <a:noFill/>
          <a:ln w="9525">
            <a:noFill/>
            <a:miter lim="800000"/>
            <a:headEnd/>
            <a:tailEnd/>
          </a:ln>
        </p:spPr>
      </p:pic>
      <p:sp>
        <p:nvSpPr>
          <p:cNvPr id="7" name="TextBox 6"/>
          <p:cNvSpPr txBox="1"/>
          <p:nvPr/>
        </p:nvSpPr>
        <p:spPr>
          <a:xfrm>
            <a:off x="1219200" y="5867400"/>
            <a:ext cx="7086600" cy="707886"/>
          </a:xfrm>
          <a:prstGeom prst="rect">
            <a:avLst/>
          </a:prstGeom>
          <a:noFill/>
        </p:spPr>
        <p:txBody>
          <a:bodyPr wrap="square" rtlCol="0">
            <a:spAutoFit/>
          </a:bodyPr>
          <a:lstStyle/>
          <a:p>
            <a:r>
              <a:rPr lang="en-US" sz="2000" dirty="0" smtClean="0"/>
              <a:t>Most of the high water efficiency fixtures used today is labeled as Water Sense products. </a:t>
            </a:r>
            <a:endParaRPr lang="en-US" sz="2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a:t>
            </a:r>
            <a:r>
              <a:rPr lang="en-US" altLang="zh-CN" sz="3600" dirty="0" err="1" smtClean="0"/>
              <a:t>WaterSense</a:t>
            </a:r>
            <a:r>
              <a:rPr lang="en-US" altLang="zh-CN" sz="3600" dirty="0" smtClean="0"/>
              <a:t>” Labeled Products</a:t>
            </a:r>
            <a:endParaRPr lang="zh-CN" altLang="en-US" sz="3600" dirty="0"/>
          </a:p>
        </p:txBody>
      </p:sp>
      <p:sp>
        <p:nvSpPr>
          <p:cNvPr id="3" name="内容占位符 2"/>
          <p:cNvSpPr>
            <a:spLocks noGrp="1"/>
          </p:cNvSpPr>
          <p:nvPr>
            <p:ph idx="1"/>
          </p:nvPr>
        </p:nvSpPr>
        <p:spPr>
          <a:xfrm>
            <a:off x="3886200" y="1371600"/>
            <a:ext cx="4419600" cy="2209800"/>
          </a:xfrm>
        </p:spPr>
        <p:txBody>
          <a:bodyPr>
            <a:noAutofit/>
          </a:bodyPr>
          <a:lstStyle/>
          <a:p>
            <a:r>
              <a:rPr lang="en-US" altLang="zh-CN" sz="2000" b="1" dirty="0" err="1" smtClean="0"/>
              <a:t>WaterSense</a:t>
            </a:r>
            <a:r>
              <a:rPr lang="en-US" altLang="zh-CN" sz="2000" dirty="0" smtClean="0"/>
              <a:t> is a U.S. Environmental Protection Agency (EPA) program designed to encourage water efficiency in the United States through the use of a special label on consumer products. It was launched in June 2006.</a:t>
            </a:r>
          </a:p>
          <a:p>
            <a:endParaRPr lang="en-US" altLang="zh-CN" sz="2000" dirty="0" smtClean="0"/>
          </a:p>
        </p:txBody>
      </p:sp>
      <p:pic>
        <p:nvPicPr>
          <p:cNvPr id="7170" name="Picture 2"/>
          <p:cNvPicPr>
            <a:picLocks noChangeAspect="1" noChangeArrowheads="1"/>
          </p:cNvPicPr>
          <p:nvPr/>
        </p:nvPicPr>
        <p:blipFill>
          <a:blip r:embed="rId2" cstate="print"/>
          <a:srcRect/>
          <a:stretch>
            <a:fillRect/>
          </a:stretch>
        </p:blipFill>
        <p:spPr bwMode="auto">
          <a:xfrm>
            <a:off x="1066800" y="1371600"/>
            <a:ext cx="2895600" cy="2209800"/>
          </a:xfrm>
          <a:prstGeom prst="rect">
            <a:avLst/>
          </a:prstGeom>
          <a:noFill/>
          <a:ln w="9525">
            <a:noFill/>
            <a:miter lim="800000"/>
            <a:headEnd/>
            <a:tailEnd/>
          </a:ln>
        </p:spPr>
      </p:pic>
      <p:sp>
        <p:nvSpPr>
          <p:cNvPr id="5" name="TextBox 4"/>
          <p:cNvSpPr txBox="1"/>
          <p:nvPr/>
        </p:nvSpPr>
        <p:spPr>
          <a:xfrm>
            <a:off x="990600" y="3733801"/>
            <a:ext cx="7010400" cy="2554545"/>
          </a:xfrm>
          <a:prstGeom prst="rect">
            <a:avLst/>
          </a:prstGeom>
          <a:noFill/>
        </p:spPr>
        <p:txBody>
          <a:bodyPr wrap="square" rtlCol="0">
            <a:spAutoFit/>
          </a:bodyPr>
          <a:lstStyle/>
          <a:p>
            <a:r>
              <a:rPr lang="en-US" altLang="zh-CN" sz="2000" dirty="0" smtClean="0"/>
              <a:t>Products that seek the </a:t>
            </a:r>
            <a:r>
              <a:rPr lang="en-US" altLang="zh-CN" sz="2000" dirty="0" err="1" smtClean="0"/>
              <a:t>WaterSense</a:t>
            </a:r>
            <a:r>
              <a:rPr lang="en-US" altLang="zh-CN" sz="2000" dirty="0" smtClean="0"/>
              <a:t> label must:</a:t>
            </a:r>
          </a:p>
          <a:p>
            <a:pPr lvl="1">
              <a:buFont typeface="Arial" pitchFamily="34" charset="0"/>
              <a:buChar char="•"/>
            </a:pPr>
            <a:r>
              <a:rPr lang="en-US" altLang="zh-CN" sz="2000" dirty="0" smtClean="0"/>
              <a:t>  Achieve national water savings</a:t>
            </a:r>
          </a:p>
          <a:p>
            <a:pPr lvl="1">
              <a:buFont typeface="Arial" pitchFamily="34" charset="0"/>
              <a:buChar char="•"/>
            </a:pPr>
            <a:r>
              <a:rPr lang="en-US" altLang="zh-CN" sz="2000" dirty="0" smtClean="0"/>
              <a:t>  Provide measurable results</a:t>
            </a:r>
          </a:p>
          <a:p>
            <a:pPr lvl="1">
              <a:buFont typeface="Arial" pitchFamily="34" charset="0"/>
              <a:buChar char="•"/>
            </a:pPr>
            <a:r>
              <a:rPr lang="en-US" altLang="zh-CN" sz="2000" dirty="0" smtClean="0"/>
              <a:t>  Perform as well as or better than similar products in the </a:t>
            </a:r>
          </a:p>
          <a:p>
            <a:pPr lvl="1"/>
            <a:r>
              <a:rPr lang="en-US" altLang="zh-CN" sz="2000" dirty="0" smtClean="0"/>
              <a:t>    same category</a:t>
            </a:r>
          </a:p>
          <a:p>
            <a:pPr lvl="1">
              <a:buFont typeface="Arial" pitchFamily="34" charset="0"/>
              <a:buChar char="•"/>
            </a:pPr>
            <a:r>
              <a:rPr lang="en-US" altLang="zh-CN" sz="2000" dirty="0" smtClean="0"/>
              <a:t>  Be water-efficient, using at least 20 percent less water than</a:t>
            </a:r>
          </a:p>
          <a:p>
            <a:pPr lvl="1"/>
            <a:r>
              <a:rPr lang="en-US" altLang="zh-CN" sz="2000" dirty="0" smtClean="0"/>
              <a:t>    EPA‘s fixture-specific water use baseline.</a:t>
            </a:r>
            <a:endParaRPr lang="zh-CN" altLang="en-US" sz="2000" dirty="0" smtClean="0"/>
          </a:p>
          <a:p>
            <a:pPr>
              <a:buFont typeface="Arial" pitchFamily="34" charset="0"/>
              <a:buChar char="•"/>
            </a:pPr>
            <a:endParaRPr lang="zh-CN" altLang="en-US" sz="2000" dirty="0"/>
          </a:p>
        </p:txBody>
      </p:sp>
      <p:sp>
        <p:nvSpPr>
          <p:cNvPr id="6" name="TextBox 5"/>
          <p:cNvSpPr txBox="1"/>
          <p:nvPr/>
        </p:nvSpPr>
        <p:spPr>
          <a:xfrm>
            <a:off x="2667000" y="6400800"/>
            <a:ext cx="6477000" cy="369332"/>
          </a:xfrm>
          <a:prstGeom prst="rect">
            <a:avLst/>
          </a:prstGeom>
          <a:noFill/>
        </p:spPr>
        <p:txBody>
          <a:bodyPr wrap="square" rtlCol="0">
            <a:spAutoFit/>
          </a:bodyPr>
          <a:lstStyle/>
          <a:p>
            <a:r>
              <a:rPr lang="en-US" altLang="zh-CN" dirty="0" smtClean="0">
                <a:hlinkClick r:id="rId3"/>
              </a:rPr>
              <a:t>http://www.epa.gov/WaterSense/about_us/watersense_label.html</a:t>
            </a:r>
            <a:endParaRPr lang="zh-CN" alt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nvSpPr>
        <p:spPr>
          <a:xfrm>
            <a:off x="1371600" y="762000"/>
            <a:ext cx="6210300" cy="422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000" dirty="0" smtClean="0"/>
              <a:t>Water Wise Landscaping in and Around Buildings</a:t>
            </a:r>
            <a:r>
              <a:rPr lang="en-US" altLang="zh-CN" sz="3000" baseline="30000" dirty="0" smtClean="0"/>
              <a:t>31</a:t>
            </a:r>
            <a:endParaRPr lang="zh-CN" altLang="en-US" sz="3000" dirty="0"/>
          </a:p>
        </p:txBody>
      </p:sp>
      <p:sp>
        <p:nvSpPr>
          <p:cNvPr id="3" name="矩形 2"/>
          <p:cNvSpPr/>
          <p:nvPr/>
        </p:nvSpPr>
        <p:spPr>
          <a:xfrm>
            <a:off x="2286000" y="2895600"/>
            <a:ext cx="6629400" cy="1371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bg1"/>
                </a:solidFill>
              </a:rPr>
              <a:t>-</a:t>
            </a:r>
            <a:r>
              <a:rPr lang="en-US" altLang="zh-CN" sz="2000" dirty="0" smtClean="0"/>
              <a:t> What is Water Wise Landscaping?</a:t>
            </a:r>
            <a:endParaRPr lang="en-US" altLang="zh-CN" sz="2000" dirty="0" smtClean="0">
              <a:solidFill>
                <a:schemeClr val="bg1"/>
              </a:solidFill>
            </a:endParaRPr>
          </a:p>
          <a:p>
            <a:r>
              <a:rPr lang="en-US" altLang="zh-CN" sz="2000" dirty="0" smtClean="0">
                <a:solidFill>
                  <a:schemeClr val="bg1"/>
                </a:solidFill>
              </a:rPr>
              <a:t>- </a:t>
            </a:r>
            <a:r>
              <a:rPr lang="en-US" altLang="zh-CN" sz="2000" dirty="0" smtClean="0"/>
              <a:t>Water Wise Landscaping Designing Strategies</a:t>
            </a:r>
            <a:endParaRPr lang="en-US" altLang="zh-CN" sz="2000" dirty="0" smtClean="0">
              <a:solidFill>
                <a:schemeClr val="bg1"/>
              </a:solidFill>
            </a:endParaRPr>
          </a:p>
          <a:p>
            <a:pPr>
              <a:buFontTx/>
              <a:buChar char="-"/>
            </a:pPr>
            <a:r>
              <a:rPr lang="en-US" altLang="zh-CN" sz="2000" dirty="0" smtClean="0"/>
              <a:t> How Much Water Could be Saved from </a:t>
            </a:r>
          </a:p>
          <a:p>
            <a:r>
              <a:rPr lang="en-US" altLang="zh-CN" sz="2000" dirty="0" smtClean="0"/>
              <a:t>   Water Wise Landscaping?</a:t>
            </a:r>
          </a:p>
          <a:p>
            <a:pPr>
              <a:buFontTx/>
              <a:buChar char="-"/>
            </a:pPr>
            <a:r>
              <a:rPr lang="en-US" altLang="zh-CN" sz="2000" dirty="0" smtClean="0"/>
              <a:t> “Landscaping in Urban Areas”</a:t>
            </a:r>
          </a:p>
          <a:p>
            <a:pPr>
              <a:buFontTx/>
              <a:buChar char="-"/>
            </a:pPr>
            <a:r>
              <a:rPr lang="en-US" altLang="zh-CN" sz="2000" dirty="0" smtClean="0"/>
              <a:t> Benefits from Roof Garden</a:t>
            </a:r>
          </a:p>
          <a:p>
            <a:r>
              <a:rPr lang="en-US" altLang="zh-CN" sz="2000" dirty="0" smtClean="0"/>
              <a:t>- Sustainable Water Management Plan for </a:t>
            </a:r>
          </a:p>
          <a:p>
            <a:r>
              <a:rPr lang="en-US" altLang="zh-CN" sz="2000" dirty="0" smtClean="0"/>
              <a:t>   Roof Gardens</a:t>
            </a:r>
          </a:p>
          <a:p>
            <a:r>
              <a:rPr lang="en-US" altLang="zh-CN" sz="2000" dirty="0" smtClean="0"/>
              <a:t>- Nutrient Cycling of Roof Garden</a:t>
            </a:r>
            <a:endParaRPr lang="zh-CN" altLang="en-US" sz="2000" dirty="0" smtClean="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What is Water Wise Landscaping?</a:t>
            </a:r>
            <a:endParaRPr lang="zh-CN" altLang="en-US" sz="3600" dirty="0"/>
          </a:p>
        </p:txBody>
      </p:sp>
      <p:sp>
        <p:nvSpPr>
          <p:cNvPr id="3" name="内容占位符 2"/>
          <p:cNvSpPr>
            <a:spLocks noGrp="1"/>
          </p:cNvSpPr>
          <p:nvPr>
            <p:ph idx="1"/>
          </p:nvPr>
        </p:nvSpPr>
        <p:spPr>
          <a:xfrm>
            <a:off x="457200" y="1600200"/>
            <a:ext cx="4267200" cy="4525963"/>
          </a:xfrm>
        </p:spPr>
        <p:txBody>
          <a:bodyPr>
            <a:normAutofit/>
          </a:bodyPr>
          <a:lstStyle/>
          <a:p>
            <a:pPr>
              <a:buNone/>
            </a:pPr>
            <a:r>
              <a:rPr lang="en-US" altLang="zh-CN" sz="2000" dirty="0" smtClean="0"/>
              <a:t>    Water-Wise landscaping, also known as “</a:t>
            </a:r>
            <a:r>
              <a:rPr lang="en-US" altLang="zh-CN" sz="2000" dirty="0" err="1" smtClean="0"/>
              <a:t>Xeriscape</a:t>
            </a:r>
            <a:r>
              <a:rPr lang="en-US" altLang="zh-CN" sz="2000" dirty="0" smtClean="0"/>
              <a:t>,” is quality landscaping that conserves water and protects the environment. Using seven common-sense principles, you can create a lush, beautiful landscape that saves time, money and energy and prevents water pollution and water waste. Water-Wise landscaping consists of the following seven principles.</a:t>
            </a:r>
            <a:endParaRPr lang="zh-CN" altLang="en-US" sz="2000" dirty="0"/>
          </a:p>
        </p:txBody>
      </p:sp>
      <p:pic>
        <p:nvPicPr>
          <p:cNvPr id="8194" name="Picture 2"/>
          <p:cNvPicPr>
            <a:picLocks noChangeAspect="1" noChangeArrowheads="1"/>
          </p:cNvPicPr>
          <p:nvPr/>
        </p:nvPicPr>
        <p:blipFill>
          <a:blip r:embed="rId2" cstate="print"/>
          <a:srcRect/>
          <a:stretch>
            <a:fillRect/>
          </a:stretch>
        </p:blipFill>
        <p:spPr bwMode="auto">
          <a:xfrm>
            <a:off x="5105400" y="1676400"/>
            <a:ext cx="3648075"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US" sz="3600" dirty="0" smtClean="0"/>
              <a:t>Methods </a:t>
            </a:r>
            <a:r>
              <a:rPr lang="en-US" sz="3600" dirty="0"/>
              <a:t>for </a:t>
            </a:r>
            <a:r>
              <a:rPr lang="en-US" sz="3600" dirty="0" smtClean="0"/>
              <a:t>Improving </a:t>
            </a:r>
            <a:r>
              <a:rPr lang="en-US" sz="3600" dirty="0"/>
              <a:t>W</a:t>
            </a:r>
            <a:r>
              <a:rPr lang="en-US" sz="3600" dirty="0" smtClean="0"/>
              <a:t>ater Sustainability </a:t>
            </a:r>
            <a:r>
              <a:rPr lang="en-US" sz="3600" dirty="0"/>
              <a:t>in </a:t>
            </a:r>
            <a:r>
              <a:rPr lang="en-US" sz="3600" dirty="0" smtClean="0"/>
              <a:t>Buildings</a:t>
            </a:r>
            <a:endParaRPr lang="en-US" sz="3600" dirty="0"/>
          </a:p>
        </p:txBody>
      </p:sp>
      <p:sp>
        <p:nvSpPr>
          <p:cNvPr id="3" name="Content Placeholder 2"/>
          <p:cNvSpPr>
            <a:spLocks noGrp="1"/>
          </p:cNvSpPr>
          <p:nvPr>
            <p:ph idx="1"/>
          </p:nvPr>
        </p:nvSpPr>
        <p:spPr>
          <a:xfrm>
            <a:off x="4495800" y="6019800"/>
            <a:ext cx="3886200" cy="533400"/>
          </a:xfrm>
        </p:spPr>
        <p:txBody>
          <a:bodyPr>
            <a:normAutofit/>
          </a:bodyPr>
          <a:lstStyle/>
          <a:p>
            <a:pPr algn="ctr">
              <a:buNone/>
            </a:pPr>
            <a:r>
              <a:rPr lang="en-US" sz="2000" dirty="0" smtClean="0"/>
              <a:t>Flush </a:t>
            </a:r>
            <a:r>
              <a:rPr lang="en-US" sz="2000" dirty="0"/>
              <a:t>and flow fixtures </a:t>
            </a:r>
          </a:p>
          <a:p>
            <a:endParaRPr lang="en-US" sz="2000" dirty="0"/>
          </a:p>
        </p:txBody>
      </p:sp>
      <p:sp>
        <p:nvSpPr>
          <p:cNvPr id="5" name="Content Placeholder 2"/>
          <p:cNvSpPr txBox="1">
            <a:spLocks/>
          </p:cNvSpPr>
          <p:nvPr/>
        </p:nvSpPr>
        <p:spPr>
          <a:xfrm>
            <a:off x="609600" y="5943600"/>
            <a:ext cx="9906000" cy="1143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Water wise landscaping</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609600" y="3505200"/>
            <a:ext cx="3657600" cy="9144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Rainwater harvesting</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724400" y="3505200"/>
            <a:ext cx="3352800" cy="6096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Greywater recycling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4099" name="Picture 3" descr="C:\Users\sony\Desktop\DR\4-2.png"/>
          <p:cNvPicPr>
            <a:picLocks noChangeAspect="1" noChangeArrowheads="1"/>
          </p:cNvPicPr>
          <p:nvPr/>
        </p:nvPicPr>
        <p:blipFill>
          <a:blip r:embed="rId2" cstate="print"/>
          <a:srcRect/>
          <a:stretch>
            <a:fillRect/>
          </a:stretch>
        </p:blipFill>
        <p:spPr bwMode="auto">
          <a:xfrm>
            <a:off x="4800600" y="1524000"/>
            <a:ext cx="3192462" cy="1828800"/>
          </a:xfrm>
          <a:prstGeom prst="rect">
            <a:avLst/>
          </a:prstGeom>
          <a:noFill/>
        </p:spPr>
      </p:pic>
      <p:pic>
        <p:nvPicPr>
          <p:cNvPr id="4100" name="Picture 4" descr="C:\Users\sony\Desktop\DR\4-3.jpg"/>
          <p:cNvPicPr>
            <a:picLocks noChangeAspect="1" noChangeArrowheads="1"/>
          </p:cNvPicPr>
          <p:nvPr/>
        </p:nvPicPr>
        <p:blipFill>
          <a:blip r:embed="rId3" cstate="print"/>
          <a:srcRect/>
          <a:stretch>
            <a:fillRect/>
          </a:stretch>
        </p:blipFill>
        <p:spPr bwMode="auto">
          <a:xfrm>
            <a:off x="762000" y="1524000"/>
            <a:ext cx="3513137" cy="1828800"/>
          </a:xfrm>
          <a:prstGeom prst="rect">
            <a:avLst/>
          </a:prstGeom>
          <a:noFill/>
        </p:spPr>
      </p:pic>
      <p:pic>
        <p:nvPicPr>
          <p:cNvPr id="4101" name="Picture 5" descr="C:\Users\sony\Desktop\DR\4-4.jpg"/>
          <p:cNvPicPr>
            <a:picLocks noChangeAspect="1" noChangeArrowheads="1"/>
          </p:cNvPicPr>
          <p:nvPr/>
        </p:nvPicPr>
        <p:blipFill>
          <a:blip r:embed="rId4" cstate="print"/>
          <a:srcRect/>
          <a:stretch>
            <a:fillRect/>
          </a:stretch>
        </p:blipFill>
        <p:spPr bwMode="auto">
          <a:xfrm>
            <a:off x="4800600" y="4038600"/>
            <a:ext cx="3200400" cy="1828800"/>
          </a:xfrm>
          <a:prstGeom prst="rect">
            <a:avLst/>
          </a:prstGeom>
          <a:noFill/>
        </p:spPr>
      </p:pic>
      <p:pic>
        <p:nvPicPr>
          <p:cNvPr id="4102" name="Picture 6" descr="C:\Users\sony\Desktop\DR\4-5.jpg"/>
          <p:cNvPicPr>
            <a:picLocks noChangeAspect="1" noChangeArrowheads="1"/>
          </p:cNvPicPr>
          <p:nvPr/>
        </p:nvPicPr>
        <p:blipFill>
          <a:blip r:embed="rId5" cstate="print"/>
          <a:srcRect/>
          <a:stretch>
            <a:fillRect/>
          </a:stretch>
        </p:blipFill>
        <p:spPr bwMode="auto">
          <a:xfrm>
            <a:off x="838200" y="4114800"/>
            <a:ext cx="3428999" cy="18415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t>Water Wise Landscaping Designing Strategies</a:t>
            </a:r>
            <a:endParaRPr lang="zh-CN" altLang="en-US" sz="3600" dirty="0"/>
          </a:p>
        </p:txBody>
      </p:sp>
      <p:sp>
        <p:nvSpPr>
          <p:cNvPr id="3" name="内容占位符 2"/>
          <p:cNvSpPr>
            <a:spLocks noGrp="1"/>
          </p:cNvSpPr>
          <p:nvPr>
            <p:ph idx="1"/>
          </p:nvPr>
        </p:nvSpPr>
        <p:spPr>
          <a:xfrm>
            <a:off x="762000" y="1600200"/>
            <a:ext cx="7391400" cy="4525963"/>
          </a:xfrm>
        </p:spPr>
        <p:txBody>
          <a:bodyPr>
            <a:normAutofit/>
          </a:bodyPr>
          <a:lstStyle/>
          <a:p>
            <a:pPr marL="514350" indent="-514350"/>
            <a:r>
              <a:rPr lang="en-US" altLang="zh-CN" sz="2000" u="sng" dirty="0" smtClean="0"/>
              <a:t>Use less-than-thirsty plants in your garden</a:t>
            </a:r>
            <a:r>
              <a:rPr lang="en-US" altLang="zh-CN" sz="2000" dirty="0" smtClean="0"/>
              <a:t>. Keep turf grass (the thirstiest plant of all!) to a minimum. Look for plants that are well-suited to regional and local conditions.</a:t>
            </a:r>
          </a:p>
          <a:p>
            <a:pPr marL="514350" indent="-514350"/>
            <a:r>
              <a:rPr lang="en-US" altLang="zh-CN" sz="2000" u="sng" dirty="0" smtClean="0"/>
              <a:t>Group plants thoughtfully</a:t>
            </a:r>
            <a:r>
              <a:rPr lang="en-US" altLang="zh-CN" sz="2000" dirty="0" smtClean="0"/>
              <a:t>. When selecting trees, shrubs, ground covers, perennials and annuals for your garden, look for those that naturally grow together and use about the same amount of water.</a:t>
            </a:r>
          </a:p>
          <a:p>
            <a:pPr marL="514350" indent="-514350"/>
            <a:r>
              <a:rPr lang="en-US" altLang="zh-CN" sz="2000" u="sng" dirty="0" smtClean="0"/>
              <a:t>Use water wisely</a:t>
            </a:r>
            <a:r>
              <a:rPr lang="en-US" altLang="zh-CN" sz="2000" dirty="0" smtClean="0"/>
              <a:t>. Water plants only when needed, not by the clock or calendar. Water at night, when evaporation is much lower and air is calmer. Avoid runoff and overspray.</a:t>
            </a:r>
          </a:p>
          <a:p>
            <a:pPr marL="514350" indent="-514350"/>
            <a:endParaRPr lang="zh-CN" alt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t>Water Wise Landscaping Designing Strategies(</a:t>
            </a:r>
            <a:r>
              <a:rPr lang="en-US" altLang="zh-CN" sz="3000" dirty="0"/>
              <a:t>c</a:t>
            </a:r>
            <a:r>
              <a:rPr lang="en-US" altLang="zh-CN" sz="3000" dirty="0" smtClean="0"/>
              <a:t>ontinued</a:t>
            </a:r>
            <a:r>
              <a:rPr lang="en-US" altLang="zh-CN" sz="3600" dirty="0" smtClean="0"/>
              <a:t>)</a:t>
            </a:r>
            <a:endParaRPr lang="zh-CN" altLang="en-US" sz="3600" dirty="0"/>
          </a:p>
        </p:txBody>
      </p:sp>
      <p:sp>
        <p:nvSpPr>
          <p:cNvPr id="3" name="内容占位符 2"/>
          <p:cNvSpPr>
            <a:spLocks noGrp="1"/>
          </p:cNvSpPr>
          <p:nvPr>
            <p:ph idx="1"/>
          </p:nvPr>
        </p:nvSpPr>
        <p:spPr>
          <a:xfrm>
            <a:off x="1066800" y="1600200"/>
            <a:ext cx="7239000" cy="4525963"/>
          </a:xfrm>
        </p:spPr>
        <p:txBody>
          <a:bodyPr>
            <a:normAutofit/>
          </a:bodyPr>
          <a:lstStyle/>
          <a:p>
            <a:r>
              <a:rPr lang="en-US" altLang="zh-CN" sz="2000" b="1" u="sng" dirty="0" smtClean="0"/>
              <a:t>Improve your soil</a:t>
            </a:r>
            <a:r>
              <a:rPr lang="en-US" altLang="zh-CN" sz="2000" dirty="0" smtClean="0"/>
              <a:t>. Routinely cultivate your soil, incorporating organic matter such as compost. Doing so improves the soil’s ability to resist evaporation and retain moisture. Aerate heavy or compacted soil around trees.</a:t>
            </a:r>
          </a:p>
          <a:p>
            <a:r>
              <a:rPr lang="en-US" altLang="zh-CN" sz="2000" dirty="0" smtClean="0"/>
              <a:t> </a:t>
            </a:r>
            <a:r>
              <a:rPr lang="en-US" altLang="zh-CN" sz="2000" b="1" u="sng" dirty="0" smtClean="0"/>
              <a:t>Use mulch.</a:t>
            </a:r>
            <a:r>
              <a:rPr lang="en-US" altLang="zh-CN" sz="2000" b="1" dirty="0" smtClean="0"/>
              <a:t>  </a:t>
            </a:r>
            <a:r>
              <a:rPr lang="en-US" altLang="zh-CN" sz="2000" dirty="0" smtClean="0"/>
              <a:t>A two- to four-inch layer of mulch also evens out temperature extremes, keep soil cool on hot days and warm on cool days.</a:t>
            </a:r>
          </a:p>
          <a:p>
            <a:r>
              <a:rPr lang="en-US" altLang="zh-CN" sz="2000" dirty="0" smtClean="0"/>
              <a:t> </a:t>
            </a:r>
            <a:r>
              <a:rPr lang="en-US" altLang="zh-CN" sz="2000" b="1" u="sng" dirty="0" smtClean="0"/>
              <a:t>Plant trees.</a:t>
            </a:r>
            <a:r>
              <a:rPr lang="en-US" altLang="zh-CN" sz="2000" b="1" dirty="0" smtClean="0"/>
              <a:t> </a:t>
            </a:r>
            <a:r>
              <a:rPr lang="en-US" altLang="zh-CN" sz="2000" dirty="0" smtClean="0"/>
              <a:t>Trees help lower air and soil temperatures, reducing plant and soil moisture loss.</a:t>
            </a:r>
          </a:p>
          <a:p>
            <a:pPr>
              <a:buSzPct val="100000"/>
            </a:pPr>
            <a:r>
              <a:rPr lang="en-US" altLang="zh-CN" sz="2000" dirty="0" smtClean="0"/>
              <a:t> </a:t>
            </a:r>
            <a:r>
              <a:rPr lang="en-US" altLang="zh-CN" sz="2000" b="1" u="sng" dirty="0" smtClean="0"/>
              <a:t>Group container plants</a:t>
            </a:r>
            <a:r>
              <a:rPr lang="en-US" altLang="zh-CN" sz="2000" dirty="0" smtClean="0"/>
              <a:t>. Arrange containers so they shade one another. During droughts or periods of drying winds, place them in the deepest shade they can tolerate. </a:t>
            </a:r>
            <a:br>
              <a:rPr lang="en-US" altLang="zh-CN" sz="2000" dirty="0" smtClean="0"/>
            </a:br>
            <a:endParaRPr lang="en-US" altLang="zh-CN" sz="2000" dirty="0" smtClean="0"/>
          </a:p>
          <a:p>
            <a:endParaRPr lang="zh-CN" altLang="en-US" sz="2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t>How Much Water Could be Saved from Water Wise Landscaping?</a:t>
            </a:r>
            <a:endParaRPr lang="zh-CN" altLang="en-US" sz="3600" dirty="0"/>
          </a:p>
        </p:txBody>
      </p:sp>
      <p:sp>
        <p:nvSpPr>
          <p:cNvPr id="3" name="内容占位符 2"/>
          <p:cNvSpPr>
            <a:spLocks noGrp="1"/>
          </p:cNvSpPr>
          <p:nvPr>
            <p:ph idx="1"/>
          </p:nvPr>
        </p:nvSpPr>
        <p:spPr>
          <a:xfrm>
            <a:off x="762000" y="1600200"/>
            <a:ext cx="7467600" cy="4525963"/>
          </a:xfrm>
        </p:spPr>
        <p:txBody>
          <a:bodyPr>
            <a:normAutofit/>
          </a:bodyPr>
          <a:lstStyle/>
          <a:p>
            <a:r>
              <a:rPr lang="en-US" altLang="zh-CN" sz="2000" dirty="0" smtClean="0"/>
              <a:t>Assuming a traditional garden in California with lawn needs to be watered three times per week by sprinkler for one hour, the flow rate is 360 gallons/ hour.</a:t>
            </a:r>
          </a:p>
          <a:p>
            <a:r>
              <a:rPr lang="en-US" altLang="zh-CN" sz="2000" dirty="0" smtClean="0"/>
              <a:t>Water demand = 360 ×1×3 = 1080 gal/week</a:t>
            </a:r>
          </a:p>
          <a:p>
            <a:r>
              <a:rPr lang="en-US" altLang="zh-CN" sz="2000" dirty="0" smtClean="0"/>
              <a:t>Using drip irrigation will increase efficiency by 50%</a:t>
            </a:r>
            <a:r>
              <a:rPr lang="zh-CN" altLang="en-US" sz="2000" dirty="0" smtClean="0"/>
              <a:t> </a:t>
            </a:r>
            <a:endParaRPr lang="en-US" altLang="zh-CN" sz="2000" dirty="0" smtClean="0"/>
          </a:p>
          <a:p>
            <a:r>
              <a:rPr lang="en-US" altLang="zh-CN" sz="2000" dirty="0" smtClean="0"/>
              <a:t>Using xeriscape will reduce 50% the watering frequency</a:t>
            </a:r>
          </a:p>
          <a:p>
            <a:r>
              <a:rPr lang="en-US" altLang="zh-CN" sz="2000" dirty="0" smtClean="0"/>
              <a:t>Water demand using water wise landscaping = </a:t>
            </a:r>
          </a:p>
          <a:p>
            <a:pPr>
              <a:buNone/>
            </a:pPr>
            <a:r>
              <a:rPr lang="en-US" altLang="zh-CN" sz="2000" dirty="0" smtClean="0"/>
              <a:t>                       1080 ×0.5/ </a:t>
            </a:r>
            <a:r>
              <a:rPr lang="zh-CN" altLang="en-US" sz="2000" dirty="0" smtClean="0"/>
              <a:t>（</a:t>
            </a:r>
            <a:r>
              <a:rPr lang="en-US" altLang="zh-CN" sz="2000" dirty="0" smtClean="0"/>
              <a:t>1+50%</a:t>
            </a:r>
            <a:r>
              <a:rPr lang="zh-CN" altLang="en-US" sz="2000" dirty="0" smtClean="0"/>
              <a:t>）</a:t>
            </a:r>
            <a:r>
              <a:rPr lang="en-US" altLang="zh-CN" sz="2000" dirty="0" smtClean="0"/>
              <a:t>=360 gal/ week</a:t>
            </a:r>
          </a:p>
          <a:p>
            <a:r>
              <a:rPr lang="en-US" altLang="zh-CN" sz="2000" dirty="0" smtClean="0"/>
              <a:t> You save 720 gal /week !</a:t>
            </a:r>
            <a:r>
              <a:rPr lang="zh-CN" altLang="en-US" sz="2000" dirty="0" smtClean="0"/>
              <a:t>　</a:t>
            </a:r>
            <a:r>
              <a:rPr lang="en-US" altLang="zh-CN" sz="2000" dirty="0" smtClean="0"/>
              <a:t>It is equal to 450 toilet flush!</a:t>
            </a:r>
          </a:p>
          <a:p>
            <a:r>
              <a:rPr lang="en-US" altLang="zh-CN" sz="2000" dirty="0" smtClean="0"/>
              <a:t>If you use rainwater harvesting or greywater recycling to compensate for the 360 gallons water needed, you can have a garden with </a:t>
            </a:r>
            <a:r>
              <a:rPr lang="en-US" altLang="zh-CN" sz="2000" b="1" dirty="0" smtClean="0"/>
              <a:t>“zero water demand”.</a:t>
            </a:r>
          </a:p>
          <a:p>
            <a:pPr>
              <a:buNone/>
            </a:pPr>
            <a:endParaRPr lang="zh-CN" altLang="en-US" sz="2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“Landscaping in Urban Areas”</a:t>
            </a:r>
            <a:endParaRPr lang="zh-CN" altLang="en-US" sz="3600" dirty="0"/>
          </a:p>
        </p:txBody>
      </p:sp>
      <p:sp>
        <p:nvSpPr>
          <p:cNvPr id="3" name="内容占位符 2"/>
          <p:cNvSpPr>
            <a:spLocks noGrp="1"/>
          </p:cNvSpPr>
          <p:nvPr>
            <p:ph idx="1"/>
          </p:nvPr>
        </p:nvSpPr>
        <p:spPr/>
        <p:txBody>
          <a:bodyPr/>
          <a:lstStyle/>
          <a:p>
            <a:pPr>
              <a:buNone/>
            </a:pPr>
            <a:endParaRPr lang="zh-CN" altLang="en-US" dirty="0" smtClean="0"/>
          </a:p>
          <a:p>
            <a:pPr>
              <a:buNone/>
            </a:pPr>
            <a:endParaRPr lang="zh-CN" altLang="en-US" dirty="0" smtClean="0"/>
          </a:p>
        </p:txBody>
      </p:sp>
      <p:sp>
        <p:nvSpPr>
          <p:cNvPr id="6" name="TextBox 5"/>
          <p:cNvSpPr txBox="1"/>
          <p:nvPr/>
        </p:nvSpPr>
        <p:spPr>
          <a:xfrm>
            <a:off x="1219200" y="5334000"/>
            <a:ext cx="7010400" cy="1323439"/>
          </a:xfrm>
          <a:prstGeom prst="rect">
            <a:avLst/>
          </a:prstGeom>
          <a:noFill/>
        </p:spPr>
        <p:txBody>
          <a:bodyPr wrap="square" rtlCol="0">
            <a:spAutoFit/>
          </a:bodyPr>
          <a:lstStyle/>
          <a:p>
            <a:r>
              <a:rPr lang="en-US" altLang="zh-CN" sz="2000" dirty="0" smtClean="0"/>
              <a:t>A roof garden </a:t>
            </a:r>
            <a:r>
              <a:rPr lang="en-US" altLang="zh-CN" sz="2000" baseline="30000" dirty="0" smtClean="0"/>
              <a:t>32</a:t>
            </a:r>
            <a:r>
              <a:rPr lang="en-US" altLang="zh-CN" sz="2000" dirty="0" smtClean="0"/>
              <a:t>is any garden on the roof of a building. In urban area, there is not much land for landscaping, roof gardens can be considered as potential landscaping in cities. </a:t>
            </a:r>
            <a:endParaRPr lang="zh-CN" altLang="en-US" sz="2000" dirty="0" smtClean="0"/>
          </a:p>
          <a:p>
            <a:endParaRPr lang="zh-CN" altLang="en-US" sz="2000" dirty="0"/>
          </a:p>
        </p:txBody>
      </p:sp>
      <p:pic>
        <p:nvPicPr>
          <p:cNvPr id="2050" name="Picture 2"/>
          <p:cNvPicPr>
            <a:picLocks noChangeAspect="1" noChangeArrowheads="1"/>
          </p:cNvPicPr>
          <p:nvPr/>
        </p:nvPicPr>
        <p:blipFill>
          <a:blip r:embed="rId2" cstate="print"/>
          <a:srcRect/>
          <a:stretch>
            <a:fillRect/>
          </a:stretch>
        </p:blipFill>
        <p:spPr bwMode="auto">
          <a:xfrm>
            <a:off x="1447800" y="1219200"/>
            <a:ext cx="6105525"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Benefits from Roof Garden</a:t>
            </a:r>
            <a:endParaRPr lang="zh-CN" altLang="en-US" sz="3600" dirty="0"/>
          </a:p>
        </p:txBody>
      </p:sp>
      <p:sp>
        <p:nvSpPr>
          <p:cNvPr id="3" name="内容占位符 2"/>
          <p:cNvSpPr>
            <a:spLocks noGrp="1"/>
          </p:cNvSpPr>
          <p:nvPr>
            <p:ph idx="1"/>
          </p:nvPr>
        </p:nvSpPr>
        <p:spPr>
          <a:xfrm>
            <a:off x="1066800" y="1447800"/>
            <a:ext cx="7086600" cy="4525963"/>
          </a:xfrm>
        </p:spPr>
        <p:txBody>
          <a:bodyPr>
            <a:normAutofit/>
          </a:bodyPr>
          <a:lstStyle/>
          <a:p>
            <a:r>
              <a:rPr lang="en-US" altLang="zh-CN" sz="2000" b="1" u="sng" dirty="0" smtClean="0"/>
              <a:t>Sustainability</a:t>
            </a:r>
            <a:r>
              <a:rPr lang="en-US" altLang="zh-CN" sz="2000" dirty="0" smtClean="0"/>
              <a:t>: an important component of urban sustainability</a:t>
            </a:r>
          </a:p>
          <a:p>
            <a:endParaRPr lang="en-US" altLang="zh-CN" sz="2000" dirty="0" smtClean="0"/>
          </a:p>
          <a:p>
            <a:r>
              <a:rPr lang="en-US" altLang="zh-CN" sz="2000" dirty="0" smtClean="0"/>
              <a:t> </a:t>
            </a:r>
            <a:r>
              <a:rPr lang="en-US" altLang="zh-CN" sz="2000" b="1" u="sng" dirty="0" smtClean="0"/>
              <a:t>Decorative Benefit</a:t>
            </a:r>
            <a:r>
              <a:rPr lang="en-US" altLang="zh-CN" sz="2000" dirty="0" smtClean="0"/>
              <a:t>: the rooftop garden creates a beautiful scenery in the crowded city</a:t>
            </a:r>
          </a:p>
          <a:p>
            <a:endParaRPr lang="en-US" altLang="zh-CN" sz="2000" dirty="0" smtClean="0"/>
          </a:p>
          <a:p>
            <a:r>
              <a:rPr lang="en-US" altLang="zh-CN" sz="2000" b="1" u="sng" dirty="0" smtClean="0"/>
              <a:t>Temperature Control: </a:t>
            </a:r>
            <a:r>
              <a:rPr lang="en-US" altLang="zh-CN" sz="2000" dirty="0" smtClean="0"/>
              <a:t>A research shows that the air temperature around a roof garden is 4 – 5</a:t>
            </a:r>
            <a:r>
              <a:rPr lang="en-US" altLang="zh-CN" sz="2000" dirty="0" smtClean="0">
                <a:solidFill>
                  <a:srgbClr val="000000"/>
                </a:solidFill>
                <a:latin typeface="Arial"/>
              </a:rPr>
              <a:t>⁰ C</a:t>
            </a:r>
            <a:r>
              <a:rPr lang="en-US" altLang="zh-CN" sz="2000" dirty="0" smtClean="0"/>
              <a:t> cooler in hot summer. </a:t>
            </a:r>
            <a:endParaRPr lang="zh-CN" altLang="en-US" sz="2000" dirty="0"/>
          </a:p>
        </p:txBody>
      </p:sp>
      <p:sp>
        <p:nvSpPr>
          <p:cNvPr id="4" name="TextBox 3"/>
          <p:cNvSpPr txBox="1"/>
          <p:nvPr/>
        </p:nvSpPr>
        <p:spPr>
          <a:xfrm>
            <a:off x="4800600" y="6488668"/>
            <a:ext cx="5181600" cy="369332"/>
          </a:xfrm>
          <a:prstGeom prst="rect">
            <a:avLst/>
          </a:prstGeom>
          <a:noFill/>
        </p:spPr>
        <p:txBody>
          <a:bodyPr wrap="square" rtlCol="0">
            <a:spAutoFit/>
          </a:bodyPr>
          <a:lstStyle/>
          <a:p>
            <a:r>
              <a:rPr lang="en-US" altLang="zh-CN" dirty="0" smtClean="0">
                <a:hlinkClick r:id="rId2"/>
              </a:rPr>
              <a:t>http://en.wikipedia.org/wiki/Roof_garden</a:t>
            </a:r>
            <a:endParaRPr lang="zh-CN"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Benefits from Roof Garden(</a:t>
            </a:r>
            <a:r>
              <a:rPr lang="en-US" altLang="zh-CN" sz="3000" dirty="0"/>
              <a:t>c</a:t>
            </a:r>
            <a:r>
              <a:rPr lang="en-US" altLang="zh-CN" sz="3000" dirty="0" smtClean="0"/>
              <a:t>ontinued</a:t>
            </a:r>
            <a:r>
              <a:rPr lang="en-US" altLang="zh-CN" sz="3600" dirty="0" smtClean="0"/>
              <a:t>)</a:t>
            </a:r>
            <a:endParaRPr lang="zh-CN" altLang="en-US" sz="3600" dirty="0"/>
          </a:p>
        </p:txBody>
      </p:sp>
      <p:sp>
        <p:nvSpPr>
          <p:cNvPr id="3" name="内容占位符 2"/>
          <p:cNvSpPr>
            <a:spLocks noGrp="1"/>
          </p:cNvSpPr>
          <p:nvPr>
            <p:ph idx="1"/>
          </p:nvPr>
        </p:nvSpPr>
        <p:spPr>
          <a:xfrm>
            <a:off x="1066800" y="1600200"/>
            <a:ext cx="6553200" cy="4525963"/>
          </a:xfrm>
        </p:spPr>
        <p:txBody>
          <a:bodyPr>
            <a:normAutofit/>
          </a:bodyPr>
          <a:lstStyle/>
          <a:p>
            <a:r>
              <a:rPr lang="en-US" altLang="zh-CN" sz="2000" b="1" u="sng" dirty="0" smtClean="0"/>
              <a:t>Energy Saving:</a:t>
            </a:r>
            <a:r>
              <a:rPr lang="en-US" altLang="zh-CN" sz="2000" b="1" dirty="0" smtClean="0"/>
              <a:t>  </a:t>
            </a:r>
            <a:r>
              <a:rPr lang="en-US" altLang="zh-CN" sz="2000" dirty="0" smtClean="0"/>
              <a:t>Roof Gardens help effectively cool the building and help the cost of maintaining air conditioning system.</a:t>
            </a:r>
          </a:p>
          <a:p>
            <a:endParaRPr lang="en-US" altLang="zh-CN" sz="2000" dirty="0" smtClean="0"/>
          </a:p>
          <a:p>
            <a:r>
              <a:rPr lang="en-US" altLang="zh-CN" sz="2000" dirty="0" smtClean="0"/>
              <a:t> </a:t>
            </a:r>
            <a:r>
              <a:rPr lang="en-US" altLang="zh-CN" sz="2000" b="1" u="sng" dirty="0" smtClean="0"/>
              <a:t>Entertainment:</a:t>
            </a:r>
            <a:r>
              <a:rPr lang="en-US" altLang="zh-CN" sz="2000" b="1" dirty="0" smtClean="0"/>
              <a:t>  </a:t>
            </a:r>
            <a:r>
              <a:rPr lang="en-US" altLang="zh-CN" sz="2000" dirty="0" smtClean="0"/>
              <a:t>Roof Garden is a good place to relax in city and it may also provide food and other agricultural product.</a:t>
            </a:r>
          </a:p>
          <a:p>
            <a:endParaRPr lang="en-US" altLang="zh-CN" sz="2000" dirty="0" smtClean="0"/>
          </a:p>
          <a:p>
            <a:r>
              <a:rPr lang="en-US" altLang="zh-CN" sz="2000" b="1" u="sng" dirty="0" smtClean="0"/>
              <a:t>Hydrological Benefit:</a:t>
            </a:r>
            <a:r>
              <a:rPr lang="en-US" altLang="zh-CN" sz="2000" b="1" dirty="0" smtClean="0"/>
              <a:t>  </a:t>
            </a:r>
            <a:r>
              <a:rPr lang="en-US" altLang="zh-CN" sz="2000" dirty="0" smtClean="0"/>
              <a:t>It reduces the run-off  from the roof top and thus help avoid flood in city  </a:t>
            </a:r>
            <a:endParaRPr lang="zh-CN" altLang="en-US" sz="2000" dirty="0"/>
          </a:p>
        </p:txBody>
      </p:sp>
      <p:sp>
        <p:nvSpPr>
          <p:cNvPr id="4" name="TextBox 3"/>
          <p:cNvSpPr txBox="1"/>
          <p:nvPr/>
        </p:nvSpPr>
        <p:spPr>
          <a:xfrm>
            <a:off x="4800600" y="6488668"/>
            <a:ext cx="5181600" cy="369332"/>
          </a:xfrm>
          <a:prstGeom prst="rect">
            <a:avLst/>
          </a:prstGeom>
          <a:noFill/>
        </p:spPr>
        <p:txBody>
          <a:bodyPr wrap="square" rtlCol="0">
            <a:spAutoFit/>
          </a:bodyPr>
          <a:lstStyle/>
          <a:p>
            <a:r>
              <a:rPr lang="en-US" altLang="zh-CN" dirty="0" smtClean="0">
                <a:hlinkClick r:id="rId2"/>
              </a:rPr>
              <a:t>http://en.wikipedia.org/wiki/Roof_garden</a:t>
            </a:r>
            <a:endParaRPr lang="zh-CN"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t>Sustainable Water Management Plan for Roof Gardens</a:t>
            </a:r>
            <a:endParaRPr lang="zh-CN" altLang="en-US" sz="3600" dirty="0"/>
          </a:p>
        </p:txBody>
      </p:sp>
      <p:sp>
        <p:nvSpPr>
          <p:cNvPr id="3" name="内容占位符 2"/>
          <p:cNvSpPr>
            <a:spLocks noGrp="1"/>
          </p:cNvSpPr>
          <p:nvPr>
            <p:ph idx="1"/>
          </p:nvPr>
        </p:nvSpPr>
        <p:spPr>
          <a:xfrm>
            <a:off x="457200" y="1600200"/>
            <a:ext cx="3124200" cy="4525963"/>
          </a:xfrm>
        </p:spPr>
        <p:txBody>
          <a:bodyPr>
            <a:normAutofit/>
          </a:bodyPr>
          <a:lstStyle/>
          <a:p>
            <a:r>
              <a:rPr lang="en-US" altLang="zh-CN" sz="2000" dirty="0" smtClean="0"/>
              <a:t>Using rainwater to irrigate the roof garden by applying the rainwater harvesting technologies.</a:t>
            </a:r>
          </a:p>
          <a:p>
            <a:endParaRPr lang="en-US" altLang="zh-CN" sz="2000" dirty="0" smtClean="0"/>
          </a:p>
          <a:p>
            <a:r>
              <a:rPr lang="en-US" altLang="zh-CN" sz="2000" dirty="0" smtClean="0"/>
              <a:t>Using recycled grey water to irrigate the roof garden (plants for food not included) </a:t>
            </a:r>
            <a:endParaRPr lang="zh-CN" altLang="en-US" sz="2000" dirty="0"/>
          </a:p>
        </p:txBody>
      </p:sp>
      <p:pic>
        <p:nvPicPr>
          <p:cNvPr id="103426" name="Picture 2"/>
          <p:cNvPicPr>
            <a:picLocks noChangeAspect="1" noChangeArrowheads="1"/>
          </p:cNvPicPr>
          <p:nvPr/>
        </p:nvPicPr>
        <p:blipFill>
          <a:blip r:embed="rId2" cstate="print"/>
          <a:srcRect/>
          <a:stretch>
            <a:fillRect/>
          </a:stretch>
        </p:blipFill>
        <p:spPr bwMode="auto">
          <a:xfrm>
            <a:off x="3810000" y="1600200"/>
            <a:ext cx="49530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Nutrient Cycling of Roof Garden</a:t>
            </a:r>
            <a:endParaRPr lang="zh-CN" altLang="en-US" sz="3600" dirty="0"/>
          </a:p>
        </p:txBody>
      </p:sp>
      <p:sp>
        <p:nvSpPr>
          <p:cNvPr id="3" name="内容占位符 2"/>
          <p:cNvSpPr>
            <a:spLocks noGrp="1"/>
          </p:cNvSpPr>
          <p:nvPr>
            <p:ph idx="1"/>
          </p:nvPr>
        </p:nvSpPr>
        <p:spPr>
          <a:xfrm>
            <a:off x="1143000" y="1600200"/>
            <a:ext cx="6934200" cy="4525963"/>
          </a:xfrm>
        </p:spPr>
        <p:txBody>
          <a:bodyPr>
            <a:normAutofit/>
          </a:bodyPr>
          <a:lstStyle/>
          <a:p>
            <a:r>
              <a:rPr lang="en-US" altLang="zh-CN" sz="2000" dirty="0" smtClean="0"/>
              <a:t>Apart from using recycled water, organic waste including fallen leaves and sewage can be used in roof garden.</a:t>
            </a:r>
          </a:p>
          <a:p>
            <a:endParaRPr lang="en-US" altLang="zh-CN" sz="2000" dirty="0" smtClean="0"/>
          </a:p>
          <a:p>
            <a:r>
              <a:rPr lang="en-US" altLang="zh-CN" sz="2000" dirty="0" smtClean="0"/>
              <a:t>The idea is based on the most basic cycle of gardening: using wastes (organic waste and sewage), appropriately broken down, usually in some specialized container, on the soil, and harvesting food which, when processed, generates biodegradable waste, and when eaten, generates sewage. In most of the world, this kind of very tight closed loop gardening is used, despite certain health risk.</a:t>
            </a:r>
            <a:endParaRPr lang="zh-CN" altLang="en-US" sz="2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nvSpPr>
        <p:spPr>
          <a:xfrm>
            <a:off x="1600200" y="1905000"/>
            <a:ext cx="6477000" cy="312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000" dirty="0" smtClean="0"/>
              <a:t>Water Sustainability in LEED</a:t>
            </a:r>
            <a:r>
              <a:rPr lang="en-US" altLang="zh-CN" sz="3000" baseline="30000" dirty="0" smtClean="0"/>
              <a:t>33</a:t>
            </a:r>
            <a:endParaRPr lang="zh-CN" altLang="en-US" sz="3000" baseline="30000" dirty="0"/>
          </a:p>
        </p:txBody>
      </p:sp>
      <p:sp>
        <p:nvSpPr>
          <p:cNvPr id="3" name="Rectangle 2"/>
          <p:cNvSpPr/>
          <p:nvPr/>
        </p:nvSpPr>
        <p:spPr>
          <a:xfrm>
            <a:off x="2362200" y="2667000"/>
            <a:ext cx="4572000" cy="1631216"/>
          </a:xfrm>
          <a:prstGeom prst="rect">
            <a:avLst/>
          </a:prstGeom>
        </p:spPr>
        <p:txBody>
          <a:bodyPr>
            <a:spAutoFit/>
          </a:bodyPr>
          <a:lstStyle/>
          <a:p>
            <a:r>
              <a:rPr lang="en-US" altLang="zh-CN" sz="2000" dirty="0" smtClean="0">
                <a:solidFill>
                  <a:schemeClr val="bg1"/>
                </a:solidFill>
              </a:rPr>
              <a:t>- LEED</a:t>
            </a:r>
          </a:p>
          <a:p>
            <a:pPr>
              <a:buFontTx/>
              <a:buChar char="-"/>
            </a:pPr>
            <a:r>
              <a:rPr lang="en-US" altLang="zh-CN" sz="2000" dirty="0" smtClean="0">
                <a:solidFill>
                  <a:schemeClr val="bg1"/>
                </a:solidFill>
              </a:rPr>
              <a:t> The purpose of considering WE in LEED</a:t>
            </a:r>
          </a:p>
          <a:p>
            <a:pPr>
              <a:buFontTx/>
              <a:buChar char="-"/>
            </a:pPr>
            <a:r>
              <a:rPr lang="en-US" altLang="zh-CN" sz="2000" dirty="0" smtClean="0">
                <a:solidFill>
                  <a:schemeClr val="bg1"/>
                </a:solidFill>
              </a:rPr>
              <a:t> Water Efficiency Pre-requisite</a:t>
            </a:r>
          </a:p>
          <a:p>
            <a:r>
              <a:rPr lang="en-US" altLang="zh-CN" sz="2000" dirty="0" smtClean="0">
                <a:solidFill>
                  <a:schemeClr val="bg1"/>
                </a:solidFill>
              </a:rPr>
              <a:t>- Water Efficiency Credits</a:t>
            </a:r>
          </a:p>
          <a:p>
            <a:endParaRPr lang="zh-CN" altLang="en-US" sz="2000" dirty="0" smtClean="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LEED</a:t>
            </a:r>
            <a:endParaRPr lang="zh-CN" altLang="en-US" sz="3600" dirty="0"/>
          </a:p>
        </p:txBody>
      </p:sp>
      <p:sp>
        <p:nvSpPr>
          <p:cNvPr id="3" name="内容占位符 2"/>
          <p:cNvSpPr>
            <a:spLocks noGrp="1"/>
          </p:cNvSpPr>
          <p:nvPr>
            <p:ph idx="1"/>
          </p:nvPr>
        </p:nvSpPr>
        <p:spPr>
          <a:xfrm>
            <a:off x="1219200" y="1600200"/>
            <a:ext cx="6477000" cy="4525963"/>
          </a:xfrm>
        </p:spPr>
        <p:txBody>
          <a:bodyPr>
            <a:normAutofit/>
          </a:bodyPr>
          <a:lstStyle/>
          <a:p>
            <a:r>
              <a:rPr lang="en-US" altLang="zh-CN" sz="2000" dirty="0" smtClean="0"/>
              <a:t>LEED means  Leadership in Energy &amp; Environmental Design. It is a rating system of green building by determining if  it is sustainable in Site Selection(SS), Water Efficiency (WE), Energy and Atmosphere (EA), Materials and Resources (MR) and Indoor Environmental Quality(IEQ)</a:t>
            </a:r>
          </a:p>
          <a:p>
            <a:endParaRPr lang="en-US" altLang="zh-CN" sz="2000" dirty="0" smtClean="0"/>
          </a:p>
          <a:p>
            <a:r>
              <a:rPr lang="en-US" altLang="zh-CN" sz="2000" dirty="0" smtClean="0"/>
              <a:t>WE encourages the use of strategies and technologies that reduce the amount of potable water consumed in buildings.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nvSpPr>
        <p:spPr>
          <a:xfrm>
            <a:off x="1524000" y="1447800"/>
            <a:ext cx="6172200" cy="403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zh-CN" sz="4000" dirty="0" smtClean="0"/>
              <a:t>Rainwater Harvesting</a:t>
            </a:r>
            <a:r>
              <a:rPr lang="en-US" altLang="zh-CN" sz="3000" baseline="30000" dirty="0" smtClean="0"/>
              <a:t>5</a:t>
            </a:r>
            <a:endParaRPr lang="zh-CN" altLang="en-US" sz="3000" baseline="30000" dirty="0"/>
          </a:p>
        </p:txBody>
      </p:sp>
      <p:sp>
        <p:nvSpPr>
          <p:cNvPr id="3" name="矩形 2"/>
          <p:cNvSpPr/>
          <p:nvPr/>
        </p:nvSpPr>
        <p:spPr>
          <a:xfrm>
            <a:off x="2514600" y="2971800"/>
            <a:ext cx="6629400" cy="1524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bg1"/>
                </a:solidFill>
              </a:rPr>
              <a:t>-</a:t>
            </a:r>
            <a:r>
              <a:rPr lang="en-US" altLang="zh-CN" sz="2000" dirty="0" smtClean="0"/>
              <a:t> Why Rainwater Harvesting?</a:t>
            </a:r>
            <a:endParaRPr lang="en-US" altLang="zh-CN" sz="2000" dirty="0" smtClean="0">
              <a:solidFill>
                <a:schemeClr val="bg1"/>
              </a:solidFill>
            </a:endParaRPr>
          </a:p>
          <a:p>
            <a:r>
              <a:rPr lang="en-US" altLang="zh-CN" sz="2000" dirty="0" smtClean="0">
                <a:solidFill>
                  <a:schemeClr val="bg1"/>
                </a:solidFill>
              </a:rPr>
              <a:t>- </a:t>
            </a:r>
            <a:r>
              <a:rPr lang="en-US" altLang="zh-CN" sz="2000" dirty="0" smtClean="0"/>
              <a:t>Potential Uses for Rainwater</a:t>
            </a:r>
            <a:endParaRPr lang="en-US" altLang="zh-CN" sz="2000" dirty="0" smtClean="0">
              <a:solidFill>
                <a:schemeClr val="bg1"/>
              </a:solidFill>
            </a:endParaRPr>
          </a:p>
          <a:p>
            <a:pPr>
              <a:buFontTx/>
              <a:buChar char="-"/>
            </a:pPr>
            <a:r>
              <a:rPr lang="en-US" altLang="zh-CN" sz="2000" dirty="0" smtClean="0"/>
              <a:t> Criteria for Selection of Rainwater</a:t>
            </a:r>
          </a:p>
          <a:p>
            <a:r>
              <a:rPr lang="en-US" altLang="zh-CN" sz="2000" dirty="0" smtClean="0"/>
              <a:t>  Harvesting Technologies</a:t>
            </a:r>
          </a:p>
          <a:p>
            <a:r>
              <a:rPr lang="en-US" altLang="zh-CN" sz="2000" dirty="0" smtClean="0">
                <a:solidFill>
                  <a:schemeClr val="bg1"/>
                </a:solidFill>
              </a:rPr>
              <a:t>- </a:t>
            </a:r>
            <a:r>
              <a:rPr lang="en-US" altLang="zh-CN" sz="2000" dirty="0" smtClean="0"/>
              <a:t>Components of a Rainwater Harvesting System</a:t>
            </a:r>
          </a:p>
          <a:p>
            <a:r>
              <a:rPr lang="en-US" altLang="zh-CN" sz="2000" dirty="0" smtClean="0">
                <a:solidFill>
                  <a:schemeClr val="bg1"/>
                </a:solidFill>
              </a:rPr>
              <a:t>- </a:t>
            </a:r>
            <a:r>
              <a:rPr lang="en-US" altLang="zh-CN" sz="2000" dirty="0" smtClean="0"/>
              <a:t>Effectiveness of Rainwater Harvesting </a:t>
            </a:r>
          </a:p>
          <a:p>
            <a:r>
              <a:rPr lang="en-US" altLang="zh-CN" sz="2000" dirty="0" smtClean="0"/>
              <a:t>  Technology </a:t>
            </a:r>
          </a:p>
          <a:p>
            <a:r>
              <a:rPr lang="en-US" altLang="zh-CN" sz="2000" dirty="0" smtClean="0">
                <a:solidFill>
                  <a:schemeClr val="bg1"/>
                </a:solidFill>
              </a:rPr>
              <a:t>- </a:t>
            </a:r>
            <a:r>
              <a:rPr lang="en-US" altLang="zh-CN" sz="2000" dirty="0" smtClean="0"/>
              <a:t>Economic Efficiency of Rainwater Harvesting</a:t>
            </a:r>
          </a:p>
          <a:p>
            <a:r>
              <a:rPr lang="en-US" altLang="zh-CN" sz="2000" dirty="0" smtClean="0"/>
              <a:t>- Disadvantages of Rainwater Harvesting System</a:t>
            </a:r>
          </a:p>
          <a:p>
            <a:r>
              <a:rPr lang="en-US" altLang="zh-CN" sz="2000" dirty="0" smtClean="0"/>
              <a:t>- Case Study 1 and Case Study 2 </a:t>
            </a:r>
            <a:endParaRPr lang="zh-CN" altLang="en-US" sz="2000" dirty="0" smtClean="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The purpose of considering WE in LEED</a:t>
            </a:r>
            <a:endParaRPr lang="zh-CN" altLang="en-US" sz="3600" dirty="0"/>
          </a:p>
        </p:txBody>
      </p:sp>
      <p:sp>
        <p:nvSpPr>
          <p:cNvPr id="3" name="内容占位符 2"/>
          <p:cNvSpPr>
            <a:spLocks noGrp="1"/>
          </p:cNvSpPr>
          <p:nvPr>
            <p:ph idx="1"/>
          </p:nvPr>
        </p:nvSpPr>
        <p:spPr>
          <a:xfrm>
            <a:off x="1219200" y="1600200"/>
            <a:ext cx="6858000" cy="4525963"/>
          </a:xfrm>
        </p:spPr>
        <p:txBody>
          <a:bodyPr>
            <a:normAutofit/>
          </a:bodyPr>
          <a:lstStyle/>
          <a:p>
            <a:r>
              <a:rPr lang="en-US" altLang="zh-CN" sz="2000" dirty="0" smtClean="0"/>
              <a:t>Monitoring water consumption performance</a:t>
            </a:r>
          </a:p>
          <a:p>
            <a:r>
              <a:rPr lang="en-US" altLang="zh-CN" sz="2000" dirty="0" smtClean="0"/>
              <a:t>Reducing indoor potable water consumption</a:t>
            </a:r>
          </a:p>
          <a:p>
            <a:r>
              <a:rPr lang="en-US" altLang="zh-CN" sz="2000" dirty="0" smtClean="0"/>
              <a:t>Reducing water consumption  to save energy and improve environmental well-being</a:t>
            </a:r>
          </a:p>
          <a:p>
            <a:r>
              <a:rPr lang="en-US" altLang="zh-CN" sz="2000" dirty="0" smtClean="0"/>
              <a:t>Practicing water –efficient landscaping</a:t>
            </a:r>
          </a:p>
          <a:p>
            <a:endParaRPr lang="en-US" altLang="zh-CN" sz="2000" dirty="0" smtClean="0"/>
          </a:p>
          <a:p>
            <a:pPr>
              <a:buNone/>
            </a:pPr>
            <a:r>
              <a:rPr lang="en-US" altLang="zh-CN" sz="2000" dirty="0" smtClean="0"/>
              <a:t>      To reach these goals, LEED sets one prerequisite and four credits to evaluate the water efficiency performance, which are listed as follows.</a:t>
            </a:r>
          </a:p>
          <a:p>
            <a:endParaRPr lang="zh-CN" altLang="en-US" sz="2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Water Efficiency Pre-requisite</a:t>
            </a:r>
            <a:endParaRPr lang="zh-CN" altLang="en-US" sz="3600" dirty="0"/>
          </a:p>
        </p:txBody>
      </p:sp>
      <p:sp>
        <p:nvSpPr>
          <p:cNvPr id="3" name="内容占位符 2"/>
          <p:cNvSpPr>
            <a:spLocks noGrp="1"/>
          </p:cNvSpPr>
          <p:nvPr>
            <p:ph idx="1"/>
          </p:nvPr>
        </p:nvSpPr>
        <p:spPr>
          <a:xfrm>
            <a:off x="1066800" y="1524000"/>
            <a:ext cx="7239000" cy="4525963"/>
          </a:xfrm>
        </p:spPr>
        <p:txBody>
          <a:bodyPr>
            <a:normAutofit/>
          </a:bodyPr>
          <a:lstStyle/>
          <a:p>
            <a:r>
              <a:rPr lang="en-US" altLang="zh-CN" sz="2000" b="1" dirty="0" smtClean="0"/>
              <a:t>Requirement</a:t>
            </a:r>
            <a:r>
              <a:rPr lang="en-US" altLang="zh-CN" sz="2000" dirty="0" smtClean="0"/>
              <a:t>: Use 20% less water than the water use baseline for building, excluding irrigation</a:t>
            </a:r>
          </a:p>
          <a:p>
            <a:r>
              <a:rPr lang="en-US" altLang="zh-CN" sz="2000" b="1" dirty="0" smtClean="0"/>
              <a:t>Strategies and Implementation</a:t>
            </a:r>
            <a:r>
              <a:rPr lang="en-US" altLang="zh-CN" sz="2000" dirty="0" smtClean="0"/>
              <a:t>:</a:t>
            </a:r>
          </a:p>
          <a:p>
            <a:r>
              <a:rPr lang="en-US" altLang="zh-CN" sz="2000" dirty="0" smtClean="0"/>
              <a:t>  Consider rainwater harvesting</a:t>
            </a:r>
          </a:p>
          <a:p>
            <a:r>
              <a:rPr lang="en-US" altLang="zh-CN" sz="2000" dirty="0" smtClean="0"/>
              <a:t>  Consider grey water recycling</a:t>
            </a:r>
          </a:p>
          <a:p>
            <a:r>
              <a:rPr lang="en-US" altLang="zh-CN" sz="2000" dirty="0" smtClean="0"/>
              <a:t>  Use non-water toilets and urinals</a:t>
            </a:r>
          </a:p>
          <a:p>
            <a:r>
              <a:rPr lang="en-US" altLang="zh-CN" sz="2000" dirty="0" smtClean="0"/>
              <a:t>  Use flow restrictors and reduced urinals</a:t>
            </a:r>
          </a:p>
          <a:p>
            <a:r>
              <a:rPr lang="en-US" altLang="zh-CN" sz="2000" dirty="0" smtClean="0"/>
              <a:t>  Use automatic sensors</a:t>
            </a:r>
          </a:p>
          <a:p>
            <a:r>
              <a:rPr lang="en-US" altLang="zh-CN" sz="2000" dirty="0" smtClean="0"/>
              <a:t>  Use </a:t>
            </a:r>
            <a:r>
              <a:rPr lang="en-US" altLang="zh-CN" sz="2000" dirty="0" err="1" smtClean="0"/>
              <a:t>WaterSense</a:t>
            </a:r>
            <a:r>
              <a:rPr lang="en-US" altLang="zh-CN" sz="2000" dirty="0" smtClean="0"/>
              <a:t> </a:t>
            </a:r>
            <a:r>
              <a:rPr lang="en-US" altLang="zh-CN" sz="2000" dirty="0" err="1" smtClean="0"/>
              <a:t>labled</a:t>
            </a:r>
            <a:r>
              <a:rPr lang="en-US" altLang="zh-CN" sz="2000" dirty="0" smtClean="0"/>
              <a:t> products</a:t>
            </a:r>
          </a:p>
          <a:p>
            <a:endParaRPr lang="en-US" altLang="zh-CN" sz="2000" dirty="0" smtClean="0"/>
          </a:p>
          <a:p>
            <a:endParaRPr lang="zh-CN" altLang="en-US" sz="20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Water Efficiency Credits</a:t>
            </a:r>
            <a:endParaRPr lang="zh-CN" altLang="en-US" sz="3600" dirty="0"/>
          </a:p>
        </p:txBody>
      </p:sp>
      <p:sp>
        <p:nvSpPr>
          <p:cNvPr id="3" name="内容占位符 2"/>
          <p:cNvSpPr>
            <a:spLocks noGrp="1"/>
          </p:cNvSpPr>
          <p:nvPr>
            <p:ph idx="1"/>
          </p:nvPr>
        </p:nvSpPr>
        <p:spPr>
          <a:xfrm>
            <a:off x="1143000" y="1600200"/>
            <a:ext cx="7010400" cy="4525963"/>
          </a:xfrm>
        </p:spPr>
        <p:txBody>
          <a:bodyPr>
            <a:normAutofit/>
          </a:bodyPr>
          <a:lstStyle/>
          <a:p>
            <a:pPr>
              <a:buNone/>
            </a:pPr>
            <a:r>
              <a:rPr lang="en-US" altLang="zh-CN" sz="2000" b="1" dirty="0" smtClean="0"/>
              <a:t>     </a:t>
            </a:r>
            <a:r>
              <a:rPr lang="en-US" altLang="zh-CN" sz="2000" b="1" u="sng" dirty="0" smtClean="0"/>
              <a:t>Credit 1 </a:t>
            </a:r>
            <a:r>
              <a:rPr lang="en-US" altLang="zh-CN" sz="2000" u="sng" dirty="0" smtClean="0"/>
              <a:t>:  Water efficient landscaping</a:t>
            </a:r>
          </a:p>
          <a:p>
            <a:pPr>
              <a:buNone/>
            </a:pPr>
            <a:endParaRPr lang="en-US" altLang="zh-CN" sz="2000" u="sng" dirty="0" smtClean="0"/>
          </a:p>
          <a:p>
            <a:r>
              <a:rPr lang="en-US" altLang="zh-CN" sz="2000" b="1" dirty="0" smtClean="0"/>
              <a:t>Requirement</a:t>
            </a:r>
            <a:r>
              <a:rPr lang="en-US" altLang="zh-CN" sz="2000" dirty="0" smtClean="0"/>
              <a:t>: Reduce 50% potable water for irrigation (2 pts)</a:t>
            </a:r>
          </a:p>
          <a:p>
            <a:pPr marL="0" indent="0">
              <a:buNone/>
            </a:pPr>
            <a:r>
              <a:rPr lang="en-US" altLang="zh-CN" sz="2000" dirty="0"/>
              <a:t> </a:t>
            </a:r>
            <a:r>
              <a:rPr lang="en-US" altLang="zh-CN" sz="2000" dirty="0" smtClean="0"/>
              <a:t>     or no potable water use (4 pts)</a:t>
            </a:r>
          </a:p>
          <a:p>
            <a:r>
              <a:rPr lang="en-US" altLang="zh-CN" sz="2000" b="1" dirty="0" smtClean="0"/>
              <a:t>Strategies and Implementation</a:t>
            </a:r>
            <a:r>
              <a:rPr lang="en-US" altLang="zh-CN" sz="2000" dirty="0" smtClean="0"/>
              <a:t>:</a:t>
            </a:r>
          </a:p>
          <a:p>
            <a:pPr marL="0" indent="0">
              <a:buNone/>
            </a:pPr>
            <a:r>
              <a:rPr lang="en-US" altLang="zh-CN" sz="2000" dirty="0" smtClean="0"/>
              <a:t>           - Reduction may be attributed to any of the following:</a:t>
            </a:r>
          </a:p>
          <a:p>
            <a:pPr marL="0" indent="0">
              <a:buNone/>
            </a:pPr>
            <a:r>
              <a:rPr lang="en-US" altLang="zh-CN" sz="2000" dirty="0" smtClean="0"/>
              <a:t>           - Plant species, density, microclimate factor</a:t>
            </a:r>
          </a:p>
          <a:p>
            <a:pPr marL="0" indent="0">
              <a:buNone/>
            </a:pPr>
            <a:r>
              <a:rPr lang="en-US" altLang="zh-CN" sz="2000" dirty="0" smtClean="0"/>
              <a:t>           - Irrigation efficiency</a:t>
            </a:r>
          </a:p>
          <a:p>
            <a:pPr marL="0" indent="0">
              <a:buNone/>
            </a:pPr>
            <a:r>
              <a:rPr lang="en-US" altLang="zh-CN" sz="2000" dirty="0" smtClean="0"/>
              <a:t>           - Use captured rainwater</a:t>
            </a:r>
          </a:p>
          <a:p>
            <a:pPr marL="0" indent="0">
              <a:buNone/>
            </a:pPr>
            <a:r>
              <a:rPr lang="en-US" altLang="zh-CN" sz="2000" dirty="0"/>
              <a:t> </a:t>
            </a:r>
            <a:r>
              <a:rPr lang="en-US" altLang="zh-CN" sz="2000" dirty="0" smtClean="0"/>
              <a:t>          - Use recycled wastewater</a:t>
            </a:r>
          </a:p>
          <a:p>
            <a:pPr marL="0" indent="0">
              <a:buNone/>
            </a:pPr>
            <a:r>
              <a:rPr lang="en-US" altLang="zh-CN" sz="2000" dirty="0" smtClean="0"/>
              <a:t>           - Use of public non-potable water</a:t>
            </a:r>
            <a:endParaRPr lang="zh-CN" altLang="en-US" sz="20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Water Efficiency Credits</a:t>
            </a:r>
            <a:endParaRPr lang="zh-CN" altLang="en-US" sz="3600" dirty="0"/>
          </a:p>
        </p:txBody>
      </p:sp>
      <p:sp>
        <p:nvSpPr>
          <p:cNvPr id="3" name="内容占位符 2"/>
          <p:cNvSpPr>
            <a:spLocks noGrp="1"/>
          </p:cNvSpPr>
          <p:nvPr>
            <p:ph idx="1"/>
          </p:nvPr>
        </p:nvSpPr>
        <p:spPr>
          <a:xfrm>
            <a:off x="1066800" y="1219200"/>
            <a:ext cx="7239000" cy="4648200"/>
          </a:xfrm>
        </p:spPr>
        <p:txBody>
          <a:bodyPr>
            <a:noAutofit/>
          </a:bodyPr>
          <a:lstStyle/>
          <a:p>
            <a:pPr>
              <a:buNone/>
            </a:pPr>
            <a:r>
              <a:rPr lang="en-US" altLang="zh-CN" sz="2000" b="1" u="sng" dirty="0" smtClean="0"/>
              <a:t>Credit 2  </a:t>
            </a:r>
            <a:r>
              <a:rPr lang="en-US" altLang="zh-CN" sz="2000" u="sng" dirty="0" smtClean="0"/>
              <a:t>: Innovative wastewater technologies</a:t>
            </a:r>
          </a:p>
          <a:p>
            <a:pPr>
              <a:buNone/>
            </a:pPr>
            <a:endParaRPr lang="en-US" altLang="zh-CN" sz="2000" u="sng" dirty="0" smtClean="0"/>
          </a:p>
          <a:p>
            <a:r>
              <a:rPr lang="en-US" altLang="zh-CN" sz="2000" b="1" dirty="0" smtClean="0"/>
              <a:t>Requirement</a:t>
            </a:r>
            <a:r>
              <a:rPr lang="en-US" altLang="zh-CN" sz="2000" dirty="0" smtClean="0"/>
              <a:t>: </a:t>
            </a:r>
          </a:p>
          <a:p>
            <a:pPr>
              <a:buNone/>
            </a:pPr>
            <a:r>
              <a:rPr lang="en-US" altLang="zh-CN" sz="2000" dirty="0" smtClean="0"/>
              <a:t>      Option 1- Reduce potable water use for sewage conveyance by </a:t>
            </a:r>
          </a:p>
          <a:p>
            <a:pPr>
              <a:buNone/>
            </a:pPr>
            <a:r>
              <a:rPr lang="en-US" altLang="zh-CN" sz="2000" dirty="0"/>
              <a:t> </a:t>
            </a:r>
            <a:r>
              <a:rPr lang="en-US" altLang="zh-CN" sz="2000" dirty="0" smtClean="0"/>
              <a:t>                       50% through use of water conserving fixtures or non-</a:t>
            </a:r>
          </a:p>
          <a:p>
            <a:pPr>
              <a:buNone/>
            </a:pPr>
            <a:r>
              <a:rPr lang="en-US" altLang="zh-CN" sz="2000" dirty="0"/>
              <a:t> </a:t>
            </a:r>
            <a:r>
              <a:rPr lang="en-US" altLang="zh-CN" sz="2000" dirty="0" smtClean="0"/>
              <a:t>                       potable water</a:t>
            </a:r>
          </a:p>
          <a:p>
            <a:pPr>
              <a:buNone/>
            </a:pPr>
            <a:r>
              <a:rPr lang="en-US" altLang="zh-CN" sz="2000" dirty="0" smtClean="0"/>
              <a:t>      Option 2- Treat 50% of wastewater on-site to tertiary standards.</a:t>
            </a:r>
          </a:p>
          <a:p>
            <a:pPr>
              <a:buNone/>
            </a:pPr>
            <a:r>
              <a:rPr lang="en-US" altLang="zh-CN" sz="2000" dirty="0"/>
              <a:t> </a:t>
            </a:r>
            <a:r>
              <a:rPr lang="en-US" altLang="zh-CN" sz="2000" dirty="0" smtClean="0"/>
              <a:t>                      Treated water must be infiltrated or used on-site.</a:t>
            </a:r>
          </a:p>
          <a:p>
            <a:r>
              <a:rPr lang="en-US" altLang="zh-CN" sz="2000" b="1" dirty="0" smtClean="0"/>
              <a:t>Strategies and Implementation</a:t>
            </a:r>
            <a:r>
              <a:rPr lang="en-US" altLang="zh-CN" sz="2000" dirty="0" smtClean="0"/>
              <a:t>:</a:t>
            </a:r>
          </a:p>
          <a:p>
            <a:pPr>
              <a:buNone/>
            </a:pPr>
            <a:r>
              <a:rPr lang="en-US" altLang="zh-CN" sz="2000" dirty="0" smtClean="0"/>
              <a:t>         1. Water conserving flush fixtures</a:t>
            </a:r>
          </a:p>
          <a:p>
            <a:pPr>
              <a:buNone/>
            </a:pPr>
            <a:r>
              <a:rPr lang="en-US" altLang="zh-CN" sz="2000" dirty="0" smtClean="0"/>
              <a:t>         2. Use of non-potable water</a:t>
            </a:r>
          </a:p>
          <a:p>
            <a:pPr>
              <a:buNone/>
            </a:pPr>
            <a:r>
              <a:rPr lang="en-US" altLang="zh-CN" sz="2000" dirty="0" smtClean="0"/>
              <a:t>              -Collected rainwater</a:t>
            </a:r>
          </a:p>
          <a:p>
            <a:pPr>
              <a:buNone/>
            </a:pPr>
            <a:r>
              <a:rPr lang="en-US" altLang="zh-CN" sz="2000" dirty="0" smtClean="0"/>
              <a:t>              -Recycled grey water</a:t>
            </a:r>
          </a:p>
          <a:p>
            <a:pPr>
              <a:buNone/>
            </a:pPr>
            <a:r>
              <a:rPr lang="en-US" altLang="zh-CN" sz="2000" dirty="0" smtClean="0"/>
              <a:t>              -Water treated or conveyed by public agency</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Water Efficiency Credits</a:t>
            </a:r>
            <a:endParaRPr lang="zh-CN" altLang="en-US" sz="3600" dirty="0"/>
          </a:p>
        </p:txBody>
      </p:sp>
      <p:sp>
        <p:nvSpPr>
          <p:cNvPr id="3" name="内容占位符 2"/>
          <p:cNvSpPr>
            <a:spLocks noGrp="1"/>
          </p:cNvSpPr>
          <p:nvPr>
            <p:ph idx="1"/>
          </p:nvPr>
        </p:nvSpPr>
        <p:spPr>
          <a:xfrm>
            <a:off x="1371600" y="1371600"/>
            <a:ext cx="7010400" cy="4343400"/>
          </a:xfrm>
        </p:spPr>
        <p:txBody>
          <a:bodyPr>
            <a:noAutofit/>
          </a:bodyPr>
          <a:lstStyle/>
          <a:p>
            <a:pPr>
              <a:buNone/>
            </a:pPr>
            <a:r>
              <a:rPr lang="en-US" altLang="zh-CN" sz="2000" b="1" u="sng" dirty="0" smtClean="0"/>
              <a:t>Credit 3  </a:t>
            </a:r>
            <a:r>
              <a:rPr lang="en-US" altLang="zh-CN" sz="2000" u="sng" dirty="0" smtClean="0"/>
              <a:t>: Water use reduction</a:t>
            </a:r>
          </a:p>
          <a:p>
            <a:pPr>
              <a:buNone/>
            </a:pPr>
            <a:endParaRPr lang="en-US" altLang="zh-CN" sz="2000" u="sng" dirty="0" smtClean="0"/>
          </a:p>
          <a:p>
            <a:r>
              <a:rPr lang="en-US" altLang="zh-CN" sz="2000" b="1" dirty="0" smtClean="0"/>
              <a:t>Requirement</a:t>
            </a:r>
            <a:r>
              <a:rPr lang="en-US" altLang="zh-CN" sz="2000" dirty="0" smtClean="0"/>
              <a:t>: Employ strategies that in aggregate use less water than the water use baseline calculated for the building (not including irrigation). The minimum water savings percentage for each point threshold is as follows:</a:t>
            </a:r>
          </a:p>
          <a:p>
            <a:pPr>
              <a:buNone/>
            </a:pPr>
            <a:r>
              <a:rPr lang="en-US" altLang="zh-CN" sz="2000" dirty="0" smtClean="0"/>
              <a:t>           - 30% reduction = 2 points</a:t>
            </a:r>
          </a:p>
          <a:p>
            <a:pPr>
              <a:buNone/>
            </a:pPr>
            <a:r>
              <a:rPr lang="en-US" altLang="zh-CN" sz="2000" dirty="0" smtClean="0"/>
              <a:t>           - 35% reduction = 3 points</a:t>
            </a:r>
          </a:p>
          <a:p>
            <a:pPr>
              <a:buNone/>
            </a:pPr>
            <a:r>
              <a:rPr lang="en-US" altLang="zh-CN" sz="2000" dirty="0" smtClean="0"/>
              <a:t>           - 40% reduction = 4 points</a:t>
            </a:r>
          </a:p>
          <a:p>
            <a:r>
              <a:rPr lang="en-US" altLang="zh-CN" sz="2000" b="1" dirty="0" smtClean="0"/>
              <a:t>Strategies and Implementation</a:t>
            </a:r>
            <a:r>
              <a:rPr lang="en-US" altLang="zh-CN" sz="2000" dirty="0" smtClean="0"/>
              <a:t>:</a:t>
            </a:r>
          </a:p>
          <a:p>
            <a:pPr lvl="1">
              <a:buNone/>
            </a:pPr>
            <a:r>
              <a:rPr lang="en-US" altLang="zh-CN" sz="2000" dirty="0" smtClean="0"/>
              <a:t>    - Installing flow restrictors</a:t>
            </a:r>
          </a:p>
          <a:p>
            <a:pPr lvl="1">
              <a:buNone/>
            </a:pPr>
            <a:r>
              <a:rPr lang="en-US" altLang="zh-CN" sz="2000" dirty="0" smtClean="0"/>
              <a:t>    - Automatic faucet sensors</a:t>
            </a:r>
          </a:p>
          <a:p>
            <a:pPr lvl="1">
              <a:buNone/>
            </a:pPr>
            <a:r>
              <a:rPr lang="en-US" altLang="zh-CN" sz="2000" dirty="0" smtClean="0"/>
              <a:t>    - Low consumption flush fixtures</a:t>
            </a:r>
          </a:p>
          <a:p>
            <a:pPr lvl="1">
              <a:buNone/>
            </a:pPr>
            <a:r>
              <a:rPr lang="en-US" altLang="zh-CN" sz="2000" dirty="0" smtClean="0"/>
              <a:t>     - Non-water fixtures</a:t>
            </a:r>
          </a:p>
          <a:p>
            <a:pPr lvl="1">
              <a:buNone/>
            </a:pPr>
            <a:r>
              <a:rPr lang="en-US" altLang="zh-CN" sz="2000" dirty="0" smtClean="0"/>
              <a:t>     - Collecting rainwater</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Water Efficiency Credits</a:t>
            </a:r>
            <a:endParaRPr lang="zh-CN" altLang="en-US" sz="3600" dirty="0"/>
          </a:p>
        </p:txBody>
      </p:sp>
      <p:sp>
        <p:nvSpPr>
          <p:cNvPr id="3" name="内容占位符 2"/>
          <p:cNvSpPr>
            <a:spLocks noGrp="1"/>
          </p:cNvSpPr>
          <p:nvPr>
            <p:ph idx="1"/>
          </p:nvPr>
        </p:nvSpPr>
        <p:spPr>
          <a:xfrm>
            <a:off x="1219200" y="1600200"/>
            <a:ext cx="6934200" cy="4648200"/>
          </a:xfrm>
        </p:spPr>
        <p:txBody>
          <a:bodyPr>
            <a:normAutofit/>
          </a:bodyPr>
          <a:lstStyle/>
          <a:p>
            <a:pPr>
              <a:buNone/>
            </a:pPr>
            <a:r>
              <a:rPr lang="en-US" altLang="zh-CN" sz="2000" b="1" u="sng" dirty="0" smtClean="0"/>
              <a:t>Credit 4  </a:t>
            </a:r>
            <a:r>
              <a:rPr lang="en-US" altLang="zh-CN" sz="2000" u="sng" dirty="0" smtClean="0"/>
              <a:t>: Process water reduction</a:t>
            </a:r>
          </a:p>
          <a:p>
            <a:pPr>
              <a:buNone/>
            </a:pPr>
            <a:endParaRPr lang="en-US" altLang="zh-CN" sz="2000" u="sng" dirty="0" smtClean="0"/>
          </a:p>
          <a:p>
            <a:pPr>
              <a:buNone/>
            </a:pPr>
            <a:r>
              <a:rPr lang="en-US" altLang="zh-CN" sz="2000" b="1" dirty="0" smtClean="0"/>
              <a:t>Requirement</a:t>
            </a:r>
            <a:r>
              <a:rPr lang="en-US" altLang="zh-CN" sz="2000" dirty="0" smtClean="0"/>
              <a:t>: To receive this credit, buildings must have the following:</a:t>
            </a:r>
          </a:p>
          <a:p>
            <a:pPr>
              <a:buNone/>
            </a:pPr>
            <a:r>
              <a:rPr lang="en-US" altLang="zh-CN" sz="2000" dirty="0" smtClean="0"/>
              <a:t>  1. No refrigeration equipment using once through cooling potable water</a:t>
            </a:r>
          </a:p>
          <a:p>
            <a:pPr>
              <a:buNone/>
            </a:pPr>
            <a:r>
              <a:rPr lang="en-US" altLang="zh-CN" sz="2000" dirty="0" smtClean="0"/>
              <a:t>  2. No garbage disposals</a:t>
            </a:r>
          </a:p>
          <a:p>
            <a:pPr>
              <a:buNone/>
            </a:pPr>
            <a:r>
              <a:rPr lang="en-US" altLang="zh-CN" sz="2000" dirty="0" smtClean="0"/>
              <a:t>  3. At least 4 process items where water use is at or</a:t>
            </a:r>
          </a:p>
          <a:p>
            <a:pPr>
              <a:buNone/>
            </a:pPr>
            <a:r>
              <a:rPr lang="en-US" altLang="zh-CN" sz="2000" dirty="0" smtClean="0"/>
              <a:t>       below the levels shown in the following table (table needs to be inserted for specific purpose). Inclusion of any equipment not listed must be supported by documentation showing 20% reduction from benchmark or industry standard</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609600"/>
            <a:ext cx="9144000" cy="838200"/>
          </a:xfrm>
        </p:spPr>
        <p:txBody>
          <a:bodyPr>
            <a:noAutofit/>
          </a:bodyPr>
          <a:lstStyle/>
          <a:p>
            <a:r>
              <a:rPr lang="en-US" altLang="zh-CN" sz="3600" b="1" dirty="0" smtClean="0"/>
              <a:t>Case Study</a:t>
            </a:r>
            <a:r>
              <a:rPr lang="en-US" altLang="zh-CN" sz="3600" dirty="0" smtClean="0"/>
              <a:t>: USC </a:t>
            </a:r>
            <a:r>
              <a:rPr lang="en-US" altLang="zh-CN" sz="3600" dirty="0" err="1" smtClean="0"/>
              <a:t>Engemann</a:t>
            </a:r>
            <a:r>
              <a:rPr lang="en-US" altLang="zh-CN" sz="3600" dirty="0" smtClean="0"/>
              <a:t> Health Center </a:t>
            </a:r>
            <a:r>
              <a:rPr lang="zh-CN" altLang="en-US" sz="3600" dirty="0" smtClean="0"/>
              <a:t/>
            </a:r>
            <a:br>
              <a:rPr lang="zh-CN" altLang="en-US" sz="3600" dirty="0" smtClean="0"/>
            </a:br>
            <a:endParaRPr lang="zh-CN" altLang="en-US" sz="3600" dirty="0"/>
          </a:p>
        </p:txBody>
      </p:sp>
      <p:sp>
        <p:nvSpPr>
          <p:cNvPr id="3" name="内容占位符 2"/>
          <p:cNvSpPr>
            <a:spLocks noGrp="1"/>
          </p:cNvSpPr>
          <p:nvPr>
            <p:ph idx="1"/>
          </p:nvPr>
        </p:nvSpPr>
        <p:spPr>
          <a:xfrm>
            <a:off x="1143000" y="1600200"/>
            <a:ext cx="6400800" cy="4525963"/>
          </a:xfrm>
        </p:spPr>
        <p:txBody>
          <a:bodyPr>
            <a:normAutofit/>
          </a:bodyPr>
          <a:lstStyle/>
          <a:p>
            <a:r>
              <a:rPr lang="en-US" altLang="zh-CN" sz="2000" dirty="0" smtClean="0"/>
              <a:t>USC Engemann Health Center was put into use in March 2013.</a:t>
            </a:r>
          </a:p>
          <a:p>
            <a:r>
              <a:rPr lang="en-US" altLang="zh-CN" sz="2000" dirty="0" smtClean="0"/>
              <a:t>As a LEED Silver certified building, its design has satisfied two credits in water efficiency.</a:t>
            </a:r>
          </a:p>
          <a:p>
            <a:r>
              <a:rPr lang="en-US" altLang="zh-CN" sz="2000" dirty="0" smtClean="0"/>
              <a:t>It reduced 50% potable water </a:t>
            </a:r>
          </a:p>
          <a:p>
            <a:pPr>
              <a:buNone/>
            </a:pPr>
            <a:r>
              <a:rPr lang="en-US" altLang="zh-CN" sz="2000" dirty="0" smtClean="0"/>
              <a:t>    consumption for irrigation.</a:t>
            </a:r>
          </a:p>
          <a:p>
            <a:r>
              <a:rPr lang="en-US" altLang="zh-CN" sz="2000" dirty="0" smtClean="0"/>
              <a:t>The whole building use 40%</a:t>
            </a:r>
          </a:p>
          <a:p>
            <a:pPr>
              <a:buNone/>
            </a:pPr>
            <a:r>
              <a:rPr lang="en-US" altLang="zh-CN" sz="2000" dirty="0" smtClean="0"/>
              <a:t>    less potable water than baseline. </a:t>
            </a:r>
            <a:endParaRPr lang="zh-CN" altLang="en-US" sz="2000" dirty="0"/>
          </a:p>
        </p:txBody>
      </p:sp>
      <p:pic>
        <p:nvPicPr>
          <p:cNvPr id="1026" name="Picture 2"/>
          <p:cNvPicPr>
            <a:picLocks noChangeAspect="1" noChangeArrowheads="1"/>
          </p:cNvPicPr>
          <p:nvPr/>
        </p:nvPicPr>
        <p:blipFill>
          <a:blip r:embed="rId2" cstate="print"/>
          <a:srcRect/>
          <a:stretch>
            <a:fillRect/>
          </a:stretch>
        </p:blipFill>
        <p:spPr bwMode="auto">
          <a:xfrm>
            <a:off x="6477000" y="3810000"/>
            <a:ext cx="23622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886200"/>
            <a:ext cx="7391400" cy="2971800"/>
          </a:xfrm>
        </p:spPr>
        <p:txBody>
          <a:bodyPr>
            <a:normAutofit/>
          </a:bodyPr>
          <a:lstStyle/>
          <a:p>
            <a:pPr>
              <a:buNone/>
            </a:pPr>
            <a:r>
              <a:rPr lang="en-US" altLang="zh-CN" sz="2000" dirty="0" smtClean="0"/>
              <a:t>      From the score card, we can see the Health Center received 2 points in water efficient landscaping and 4 points in water use reduction. They can be attributed to methods taken. One is the rainwater harvesting system and the other is installing the water saving flush fixtures.</a:t>
            </a:r>
            <a:endParaRPr lang="zh-CN" altLang="en-US" sz="2000" dirty="0"/>
          </a:p>
        </p:txBody>
      </p:sp>
      <p:pic>
        <p:nvPicPr>
          <p:cNvPr id="4" name="Picture 2"/>
          <p:cNvPicPr>
            <a:picLocks noChangeAspect="1" noChangeArrowheads="1"/>
          </p:cNvPicPr>
          <p:nvPr/>
        </p:nvPicPr>
        <p:blipFill>
          <a:blip r:embed="rId2" cstate="print"/>
          <a:srcRect/>
          <a:stretch>
            <a:fillRect/>
          </a:stretch>
        </p:blipFill>
        <p:spPr bwMode="auto">
          <a:xfrm>
            <a:off x="838200" y="1600200"/>
            <a:ext cx="7467600" cy="2209800"/>
          </a:xfrm>
          <a:prstGeom prst="rect">
            <a:avLst/>
          </a:prstGeom>
          <a:noFill/>
          <a:ln w="9525">
            <a:noFill/>
            <a:miter lim="800000"/>
            <a:headEnd/>
            <a:tailEnd/>
          </a:ln>
        </p:spPr>
      </p:pic>
      <p:sp>
        <p:nvSpPr>
          <p:cNvPr id="5" name="TextBox 4"/>
          <p:cNvSpPr txBox="1"/>
          <p:nvPr/>
        </p:nvSpPr>
        <p:spPr>
          <a:xfrm>
            <a:off x="533400" y="838200"/>
            <a:ext cx="7848600" cy="646331"/>
          </a:xfrm>
          <a:prstGeom prst="rect">
            <a:avLst/>
          </a:prstGeom>
          <a:noFill/>
        </p:spPr>
        <p:txBody>
          <a:bodyPr wrap="square" rtlCol="0">
            <a:spAutoFit/>
          </a:bodyPr>
          <a:lstStyle/>
          <a:p>
            <a:pPr algn="ctr"/>
            <a:r>
              <a:rPr lang="en-US" altLang="zh-CN" sz="3600" b="1" dirty="0" smtClean="0"/>
              <a:t>USC Health Center Score Card</a:t>
            </a:r>
            <a:endParaRPr lang="zh-CN" altLang="en-US" sz="3600" b="1" dirty="0"/>
          </a:p>
        </p:txBody>
      </p:sp>
      <p:sp>
        <p:nvSpPr>
          <p:cNvPr id="6" name="矩形 5"/>
          <p:cNvSpPr/>
          <p:nvPr/>
        </p:nvSpPr>
        <p:spPr>
          <a:xfrm>
            <a:off x="838200" y="2514600"/>
            <a:ext cx="7467600" cy="381000"/>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38200" y="3352800"/>
            <a:ext cx="7467600" cy="381000"/>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5105400" y="457201"/>
            <a:ext cx="3650829" cy="2584382"/>
          </a:xfrm>
          <a:prstGeom prst="rect">
            <a:avLst/>
          </a:prstGeom>
          <a:noFill/>
          <a:ln w="9525">
            <a:noFill/>
            <a:miter lim="800000"/>
            <a:headEnd/>
            <a:tailEnd/>
          </a:ln>
        </p:spPr>
      </p:pic>
      <p:pic>
        <p:nvPicPr>
          <p:cNvPr id="4" name="Picture 1" descr="C:\Users\sony\AppData\Roaming\Tencent\Users\402749406\QQ\WinTemp\RichOle\46XWAAF@`YKR$~3Y_QY)7IV.jpg"/>
          <p:cNvPicPr>
            <a:picLocks noChangeAspect="1" noChangeArrowheads="1"/>
          </p:cNvPicPr>
          <p:nvPr/>
        </p:nvPicPr>
        <p:blipFill>
          <a:blip r:embed="rId3" cstate="print"/>
          <a:srcRect/>
          <a:stretch>
            <a:fillRect/>
          </a:stretch>
        </p:blipFill>
        <p:spPr bwMode="auto">
          <a:xfrm>
            <a:off x="533400" y="457200"/>
            <a:ext cx="3429000" cy="2667000"/>
          </a:xfrm>
          <a:prstGeom prst="rect">
            <a:avLst/>
          </a:prstGeom>
          <a:noFill/>
        </p:spPr>
      </p:pic>
      <p:sp>
        <p:nvSpPr>
          <p:cNvPr id="8" name="矩形 7"/>
          <p:cNvSpPr/>
          <p:nvPr/>
        </p:nvSpPr>
        <p:spPr>
          <a:xfrm>
            <a:off x="2514600" y="457200"/>
            <a:ext cx="1447800" cy="76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Collector</a:t>
            </a:r>
            <a:endParaRPr lang="zh-CN" altLang="en-US" dirty="0"/>
          </a:p>
        </p:txBody>
      </p:sp>
      <p:sp>
        <p:nvSpPr>
          <p:cNvPr id="9" name="矩形 8"/>
          <p:cNvSpPr/>
          <p:nvPr/>
        </p:nvSpPr>
        <p:spPr>
          <a:xfrm>
            <a:off x="5105400" y="457200"/>
            <a:ext cx="1447800" cy="76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Conduct</a:t>
            </a:r>
            <a:endParaRPr lang="zh-CN" altLang="en-US" dirty="0"/>
          </a:p>
        </p:txBody>
      </p:sp>
      <p:pic>
        <p:nvPicPr>
          <p:cNvPr id="34819" name="Picture 3"/>
          <p:cNvPicPr>
            <a:picLocks noChangeAspect="1" noChangeArrowheads="1"/>
          </p:cNvPicPr>
          <p:nvPr/>
        </p:nvPicPr>
        <p:blipFill>
          <a:blip r:embed="rId4" cstate="print"/>
          <a:srcRect/>
          <a:stretch>
            <a:fillRect/>
          </a:stretch>
        </p:blipFill>
        <p:spPr bwMode="auto">
          <a:xfrm>
            <a:off x="533400" y="3886200"/>
            <a:ext cx="3352800" cy="2743200"/>
          </a:xfrm>
          <a:prstGeom prst="rect">
            <a:avLst/>
          </a:prstGeom>
          <a:noFill/>
          <a:ln w="9525">
            <a:noFill/>
            <a:miter lim="800000"/>
            <a:headEnd/>
            <a:tailEnd/>
          </a:ln>
        </p:spPr>
      </p:pic>
      <p:pic>
        <p:nvPicPr>
          <p:cNvPr id="34820" name="Picture 4" descr="C:\Users\sony\Desktop\DR\5-5.jpg"/>
          <p:cNvPicPr>
            <a:picLocks noChangeAspect="1" noChangeArrowheads="1"/>
          </p:cNvPicPr>
          <p:nvPr/>
        </p:nvPicPr>
        <p:blipFill>
          <a:blip r:embed="rId5" cstate="print"/>
          <a:srcRect/>
          <a:stretch>
            <a:fillRect/>
          </a:stretch>
        </p:blipFill>
        <p:spPr bwMode="auto">
          <a:xfrm>
            <a:off x="5105400" y="3810000"/>
            <a:ext cx="3657600" cy="2743200"/>
          </a:xfrm>
          <a:prstGeom prst="rect">
            <a:avLst/>
          </a:prstGeom>
          <a:noFill/>
        </p:spPr>
      </p:pic>
      <p:sp>
        <p:nvSpPr>
          <p:cNvPr id="13" name="矩形 12"/>
          <p:cNvSpPr/>
          <p:nvPr/>
        </p:nvSpPr>
        <p:spPr>
          <a:xfrm>
            <a:off x="5105400" y="4267200"/>
            <a:ext cx="1447800" cy="76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Irrigations</a:t>
            </a:r>
            <a:endParaRPr lang="zh-CN" altLang="en-US" dirty="0"/>
          </a:p>
        </p:txBody>
      </p:sp>
      <p:sp>
        <p:nvSpPr>
          <p:cNvPr id="15" name="矩形 14"/>
          <p:cNvSpPr/>
          <p:nvPr/>
        </p:nvSpPr>
        <p:spPr>
          <a:xfrm>
            <a:off x="2438400" y="4267200"/>
            <a:ext cx="1447800" cy="76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Less thirsty plants</a:t>
            </a:r>
            <a:endParaRPr lang="zh-CN" altLang="en-US" dirty="0"/>
          </a:p>
        </p:txBody>
      </p:sp>
      <p:sp>
        <p:nvSpPr>
          <p:cNvPr id="5" name="圆角矩形 4"/>
          <p:cNvSpPr/>
          <p:nvPr/>
        </p:nvSpPr>
        <p:spPr>
          <a:xfrm>
            <a:off x="3048000" y="2819400"/>
            <a:ext cx="25908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Rainwater </a:t>
            </a:r>
          </a:p>
          <a:p>
            <a:pPr algn="ctr"/>
            <a:r>
              <a:rPr lang="en-US" altLang="zh-CN" dirty="0" smtClean="0"/>
              <a:t>Harvesting</a:t>
            </a:r>
          </a:p>
          <a:p>
            <a:pPr algn="ctr"/>
            <a:r>
              <a:rPr lang="en-US" altLang="zh-CN" dirty="0" smtClean="0"/>
              <a:t>System at Health Center </a:t>
            </a:r>
            <a:endParaRPr lang="zh-CN" alt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nvSpPr>
        <p:spPr>
          <a:xfrm>
            <a:off x="1562100" y="1866900"/>
            <a:ext cx="6019800" cy="312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000" dirty="0" smtClean="0"/>
              <a:t>The trend and development of water sustainability in buildings</a:t>
            </a:r>
            <a:endParaRPr lang="zh-CN" altLang="en-US" sz="4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5105400" y="4800600"/>
            <a:ext cx="3124200" cy="160019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105401" y="2819400"/>
            <a:ext cx="3048000" cy="17526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105400" y="914400"/>
            <a:ext cx="3048000" cy="1736399"/>
          </a:xfrm>
          <a:prstGeom prst="rect">
            <a:avLst/>
          </a:prstGeom>
          <a:noFill/>
          <a:ln w="9525">
            <a:noFill/>
            <a:miter lim="800000"/>
            <a:headEnd/>
            <a:tailEnd/>
          </a:ln>
        </p:spPr>
      </p:pic>
      <p:sp>
        <p:nvSpPr>
          <p:cNvPr id="2" name="标题 1"/>
          <p:cNvSpPr>
            <a:spLocks noGrp="1"/>
          </p:cNvSpPr>
          <p:nvPr>
            <p:ph type="title"/>
          </p:nvPr>
        </p:nvSpPr>
        <p:spPr>
          <a:xfrm>
            <a:off x="1600200" y="0"/>
            <a:ext cx="5867400" cy="1143000"/>
          </a:xfrm>
        </p:spPr>
        <p:txBody>
          <a:bodyPr>
            <a:normAutofit/>
          </a:bodyPr>
          <a:lstStyle/>
          <a:p>
            <a:r>
              <a:rPr lang="en-US" altLang="zh-CN" sz="3600" dirty="0" smtClean="0"/>
              <a:t>Why Rainwater Harvesting?</a:t>
            </a:r>
            <a:endParaRPr lang="zh-CN" altLang="en-US" sz="3600" dirty="0"/>
          </a:p>
        </p:txBody>
      </p:sp>
      <p:sp>
        <p:nvSpPr>
          <p:cNvPr id="3" name="内容占位符 2"/>
          <p:cNvSpPr>
            <a:spLocks noGrp="1"/>
          </p:cNvSpPr>
          <p:nvPr>
            <p:ph idx="1"/>
          </p:nvPr>
        </p:nvSpPr>
        <p:spPr>
          <a:xfrm>
            <a:off x="381000" y="1219199"/>
            <a:ext cx="4419600" cy="5181600"/>
          </a:xfrm>
        </p:spPr>
        <p:txBody>
          <a:bodyPr>
            <a:noAutofit/>
          </a:bodyPr>
          <a:lstStyle/>
          <a:p>
            <a:pPr algn="just">
              <a:buNone/>
            </a:pPr>
            <a:r>
              <a:rPr lang="en-US" altLang="zh-CN" sz="2000" dirty="0" smtClean="0"/>
              <a:t>      </a:t>
            </a:r>
            <a:r>
              <a:rPr lang="en-US" altLang="zh-CN" sz="1800" dirty="0" smtClean="0"/>
              <a:t>In many regions of the world, clean drinking water is not always available and this is only possible with tremendous investment costs and expenditure. Rainwater is a free source and relatively clean and with proper treatment it can be even used as a potable water source.</a:t>
            </a:r>
            <a:r>
              <a:rPr lang="en-US" altLang="zh-CN" sz="1800" baseline="30000" dirty="0" smtClean="0"/>
              <a:t>6</a:t>
            </a:r>
            <a:r>
              <a:rPr lang="en-US" altLang="zh-CN" sz="1800" dirty="0" smtClean="0"/>
              <a:t> Rainwater harvesting saves high-quality drinking water sources and relieves the pressure on sewers and the environment by mitigating floods, soil erosions and replenishing groundwater levels. In addition, rainwater harvesting reduces the potable water consumption and consequently, the volume of generated wastewater. </a:t>
            </a:r>
            <a:br>
              <a:rPr lang="en-US" altLang="zh-CN" sz="1800" dirty="0" smtClean="0"/>
            </a:br>
            <a:r>
              <a:rPr lang="en-US" altLang="zh-CN" sz="1800" dirty="0" smtClean="0"/>
              <a:t/>
            </a:r>
            <a:br>
              <a:rPr lang="en-US" altLang="zh-CN" sz="1800" dirty="0" smtClean="0"/>
            </a:br>
            <a:endParaRPr lang="zh-CN" altLang="en-US" sz="18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City of the future?!</a:t>
            </a:r>
            <a:endParaRPr lang="en-US" dirty="0"/>
          </a:p>
        </p:txBody>
      </p:sp>
      <p:pic>
        <p:nvPicPr>
          <p:cNvPr id="4" name="Picture 1" descr="C:\Users\sony\AppData\Roaming\Tencent\Users\402749406\QQ\WinTemp\RichOle\2CBTI1O]B1438{]@7N$RBFU.jpg"/>
          <p:cNvPicPr>
            <a:picLocks noGrp="1" noChangeAspect="1" noChangeArrowheads="1"/>
          </p:cNvPicPr>
          <p:nvPr>
            <p:ph idx="1"/>
          </p:nvPr>
        </p:nvPicPr>
        <p:blipFill>
          <a:blip r:embed="rId2" cstate="print"/>
          <a:srcRect/>
          <a:stretch>
            <a:fillRect/>
          </a:stretch>
        </p:blipFill>
        <p:spPr bwMode="auto">
          <a:xfrm>
            <a:off x="2203434" y="914401"/>
            <a:ext cx="5312851" cy="3962400"/>
          </a:xfrm>
          <a:prstGeom prst="rect">
            <a:avLst/>
          </a:prstGeom>
          <a:noFill/>
        </p:spPr>
      </p:pic>
      <p:sp>
        <p:nvSpPr>
          <p:cNvPr id="6" name="TextBox 5"/>
          <p:cNvSpPr txBox="1"/>
          <p:nvPr/>
        </p:nvSpPr>
        <p:spPr>
          <a:xfrm>
            <a:off x="1828800" y="4876800"/>
            <a:ext cx="6248400" cy="1938992"/>
          </a:xfrm>
          <a:prstGeom prst="rect">
            <a:avLst/>
          </a:prstGeom>
          <a:noFill/>
        </p:spPr>
        <p:txBody>
          <a:bodyPr wrap="square" rtlCol="0">
            <a:spAutoFit/>
          </a:bodyPr>
          <a:lstStyle/>
          <a:p>
            <a:pPr algn="just"/>
            <a:r>
              <a:rPr lang="en-US" altLang="zh-CN" sz="2400" dirty="0" smtClean="0"/>
              <a:t>No one knows what tomorrow brings, but it can be predicted that water sustainability in buildings will be given serious consideration and more and more sustainable buildings will appear in global cities. </a:t>
            </a:r>
            <a:endParaRPr lang="zh-CN" altLang="en-US" sz="2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Reference</a:t>
            </a:r>
            <a:endParaRPr lang="zh-CN" altLang="en-US" sz="3600" dirty="0"/>
          </a:p>
        </p:txBody>
      </p:sp>
      <p:sp>
        <p:nvSpPr>
          <p:cNvPr id="3" name="内容占位符 2"/>
          <p:cNvSpPr>
            <a:spLocks noGrp="1"/>
          </p:cNvSpPr>
          <p:nvPr>
            <p:ph idx="1"/>
          </p:nvPr>
        </p:nvSpPr>
        <p:spPr/>
        <p:txBody>
          <a:bodyPr>
            <a:normAutofit fontScale="47500" lnSpcReduction="20000"/>
          </a:bodyPr>
          <a:lstStyle/>
          <a:p>
            <a:pPr algn="just">
              <a:buNone/>
            </a:pPr>
            <a:r>
              <a:rPr lang="en-US" altLang="zh-CN" dirty="0" smtClean="0"/>
              <a:t>[1] Fang, C.-l., </a:t>
            </a:r>
            <a:r>
              <a:rPr lang="en-US" altLang="zh-CN" dirty="0" err="1" smtClean="0"/>
              <a:t>Bao</a:t>
            </a:r>
            <a:r>
              <a:rPr lang="en-US" altLang="zh-CN" dirty="0" smtClean="0"/>
              <a:t>, C., &amp; Huang, J.-c. (2007). Management Implications to Water Resources Constraint Force on Socio-economic System in Rapid Urbanization: A Case Study of the </a:t>
            </a:r>
            <a:r>
              <a:rPr lang="en-US" altLang="zh-CN" dirty="0" err="1" smtClean="0"/>
              <a:t>Hexi</a:t>
            </a:r>
            <a:r>
              <a:rPr lang="en-US" altLang="zh-CN" dirty="0" smtClean="0"/>
              <a:t> Corridor, NW China. </a:t>
            </a:r>
            <a:r>
              <a:rPr lang="en-US" altLang="zh-CN" i="1" dirty="0" smtClean="0"/>
              <a:t>Water Resources Management, 21</a:t>
            </a:r>
            <a:r>
              <a:rPr lang="en-US" altLang="zh-CN" dirty="0" smtClean="0"/>
              <a:t>(9), 1613-1633.</a:t>
            </a:r>
            <a:endParaRPr lang="zh-CN" altLang="zh-CN" dirty="0" smtClean="0"/>
          </a:p>
          <a:p>
            <a:pPr algn="just">
              <a:buNone/>
            </a:pPr>
            <a:r>
              <a:rPr lang="en-US" altLang="zh-CN" dirty="0" smtClean="0"/>
              <a:t>[2] </a:t>
            </a:r>
            <a:r>
              <a:rPr lang="en-US" altLang="zh-CN" dirty="0" err="1" smtClean="0"/>
              <a:t>Adham</a:t>
            </a:r>
            <a:r>
              <a:rPr lang="en-US" altLang="zh-CN" dirty="0" smtClean="0"/>
              <a:t>, S., &amp; </a:t>
            </a:r>
            <a:r>
              <a:rPr lang="en-US" altLang="zh-CN" dirty="0" err="1" smtClean="0"/>
              <a:t>Minier-Matar</a:t>
            </a:r>
            <a:r>
              <a:rPr lang="en-US" altLang="zh-CN" dirty="0" smtClean="0"/>
              <a:t>, J. (2009). </a:t>
            </a:r>
            <a:r>
              <a:rPr lang="en-US" altLang="zh-CN" i="1" dirty="0" smtClean="0"/>
              <a:t>Water sustainability and the petroleum industry.</a:t>
            </a:r>
            <a:r>
              <a:rPr lang="en-US" altLang="zh-CN" dirty="0" smtClean="0"/>
              <a:t> Paper presented at the International Petroleum Technology Conference 2009, IPTC 2009, December 7, 2009 - December 9, 2009, Doha, Qatar.</a:t>
            </a:r>
            <a:endParaRPr lang="zh-CN" altLang="zh-CN" dirty="0" smtClean="0"/>
          </a:p>
          <a:p>
            <a:pPr algn="just">
              <a:buNone/>
            </a:pPr>
            <a:r>
              <a:rPr lang="en-US" altLang="zh-CN" dirty="0" smtClean="0"/>
              <a:t>[3] </a:t>
            </a:r>
            <a:r>
              <a:rPr lang="en-US" altLang="zh-CN" dirty="0" err="1" smtClean="0"/>
              <a:t>Trussell</a:t>
            </a:r>
            <a:r>
              <a:rPr lang="en-US" altLang="zh-CN" dirty="0" smtClean="0"/>
              <a:t>, R. R., &amp; Hand, D. W. (2012). </a:t>
            </a:r>
            <a:r>
              <a:rPr lang="en-US" altLang="zh-CN" i="1" dirty="0" smtClean="0"/>
              <a:t>MWH's Water Treatment Principles and Design (3rd Edition)</a:t>
            </a:r>
            <a:r>
              <a:rPr lang="en-US" altLang="zh-CN" dirty="0" smtClean="0"/>
              <a:t>. Hoboken, NJ, USA: Wiley.</a:t>
            </a:r>
            <a:endParaRPr lang="zh-CN" altLang="zh-CN" dirty="0" smtClean="0"/>
          </a:p>
          <a:p>
            <a:pPr algn="just">
              <a:buNone/>
            </a:pPr>
            <a:r>
              <a:rPr lang="en-US" altLang="zh-CN" dirty="0" smtClean="0"/>
              <a:t>[4] </a:t>
            </a:r>
            <a:r>
              <a:rPr lang="en-US" altLang="zh-CN" dirty="0" err="1" smtClean="0"/>
              <a:t>Kansal</a:t>
            </a:r>
            <a:r>
              <a:rPr lang="en-US" altLang="zh-CN" dirty="0" smtClean="0"/>
              <a:t>, M. L., &amp; Gaur, A. (2011). </a:t>
            </a:r>
            <a:r>
              <a:rPr lang="en-US" altLang="zh-CN" i="1" dirty="0" smtClean="0"/>
              <a:t>Expert system based water sustainability index.</a:t>
            </a:r>
            <a:r>
              <a:rPr lang="en-US" altLang="zh-CN" dirty="0" smtClean="0"/>
              <a:t> Paper presented at the World Environmental and Water Resources Congress 2011: Bearing Knowledge for Sustainability, May 22, 2011 - May 26, 2011, Palm Springs, CA, United states.</a:t>
            </a:r>
            <a:endParaRPr lang="zh-CN" altLang="zh-CN" dirty="0" smtClean="0"/>
          </a:p>
          <a:p>
            <a:pPr algn="just">
              <a:buNone/>
            </a:pPr>
            <a:r>
              <a:rPr lang="en-US" altLang="zh-CN" dirty="0" smtClean="0"/>
              <a:t>[5] Koenig, K. (2003). Rainwater harvesting: Public need or private pleasure </a:t>
            </a:r>
            <a:r>
              <a:rPr lang="en-US" altLang="zh-CN" i="1" dirty="0" smtClean="0"/>
              <a:t>Water 21</a:t>
            </a:r>
            <a:r>
              <a:rPr lang="en-US" altLang="zh-CN" dirty="0" smtClean="0"/>
              <a:t>(FEB.), 56-58.</a:t>
            </a:r>
            <a:endParaRPr lang="zh-CN" altLang="zh-CN" dirty="0" smtClean="0"/>
          </a:p>
          <a:p>
            <a:pPr algn="just">
              <a:buNone/>
            </a:pPr>
            <a:r>
              <a:rPr lang="en-US" altLang="zh-CN" dirty="0" smtClean="0"/>
              <a:t>[6] </a:t>
            </a:r>
            <a:r>
              <a:rPr lang="en-US" altLang="zh-CN" dirty="0" err="1" smtClean="0"/>
              <a:t>Foraste</a:t>
            </a:r>
            <a:r>
              <a:rPr lang="en-US" altLang="zh-CN" dirty="0" smtClean="0"/>
              <a:t>, J. A., &amp; Hirschman, D. (2010). </a:t>
            </a:r>
            <a:r>
              <a:rPr lang="en-US" altLang="zh-CN" i="1" dirty="0" smtClean="0"/>
              <a:t>A methodology for using rainwater harvesting as a </a:t>
            </a:r>
            <a:r>
              <a:rPr lang="en-US" altLang="zh-CN" i="1" dirty="0" err="1" smtClean="0"/>
              <a:t>stormwater</a:t>
            </a:r>
            <a:r>
              <a:rPr lang="en-US" altLang="zh-CN" i="1" dirty="0" smtClean="0"/>
              <a:t> management BMP.</a:t>
            </a:r>
            <a:r>
              <a:rPr lang="en-US" altLang="zh-CN" dirty="0" smtClean="0"/>
              <a:t> Paper presented at the 2010 International Low Impact Development Conference - Redefining Water in the City, April 11, 2010 - April 14, 2010, San Francisco, CA, United states.</a:t>
            </a:r>
            <a:endParaRPr lang="zh-CN" altLang="zh-CN" dirty="0" smtClean="0"/>
          </a:p>
          <a:p>
            <a:pPr algn="just">
              <a:buNone/>
            </a:pPr>
            <a:r>
              <a:rPr lang="en-US" altLang="zh-CN" dirty="0" smtClean="0"/>
              <a:t>[7] </a:t>
            </a:r>
            <a:r>
              <a:rPr lang="en-US" altLang="zh-CN" dirty="0" err="1" smtClean="0"/>
              <a:t>Angrill</a:t>
            </a:r>
            <a:r>
              <a:rPr lang="en-US" altLang="zh-CN" dirty="0" smtClean="0"/>
              <a:t>, S., </a:t>
            </a:r>
            <a:r>
              <a:rPr lang="en-US" altLang="zh-CN" dirty="0" err="1" smtClean="0"/>
              <a:t>Farreny</a:t>
            </a:r>
            <a:r>
              <a:rPr lang="en-US" altLang="zh-CN" dirty="0" smtClean="0"/>
              <a:t>, R., </a:t>
            </a:r>
            <a:r>
              <a:rPr lang="en-US" altLang="zh-CN" dirty="0" err="1" smtClean="0"/>
              <a:t>Gasol</a:t>
            </a:r>
            <a:r>
              <a:rPr lang="en-US" altLang="zh-CN" dirty="0" smtClean="0"/>
              <a:t>, C. M., </a:t>
            </a:r>
            <a:r>
              <a:rPr lang="en-US" altLang="zh-CN" dirty="0" err="1" smtClean="0"/>
              <a:t>Gabarrell</a:t>
            </a:r>
            <a:r>
              <a:rPr lang="en-US" altLang="zh-CN" dirty="0" smtClean="0"/>
              <a:t>, X., </a:t>
            </a:r>
            <a:r>
              <a:rPr lang="en-US" altLang="zh-CN" dirty="0" err="1" smtClean="0"/>
              <a:t>Vinolas</a:t>
            </a:r>
            <a:r>
              <a:rPr lang="en-US" altLang="zh-CN" dirty="0" smtClean="0"/>
              <a:t>, B., </a:t>
            </a:r>
            <a:r>
              <a:rPr lang="en-US" altLang="zh-CN" dirty="0" err="1" smtClean="0"/>
              <a:t>Josa</a:t>
            </a:r>
            <a:r>
              <a:rPr lang="en-US" altLang="zh-CN" dirty="0" smtClean="0"/>
              <a:t>, A., et al. (2012). Environmental analysis of rainwater harvesting infrastructures in diffuse and compact urban models of Mediterranean climate. </a:t>
            </a:r>
            <a:r>
              <a:rPr lang="en-US" altLang="zh-CN" i="1" dirty="0" smtClean="0"/>
              <a:t>International Journal of Life Cycle Assessment, 17</a:t>
            </a:r>
            <a:r>
              <a:rPr lang="en-US" altLang="zh-CN" dirty="0" smtClean="0"/>
              <a:t>(1), 25-42.</a:t>
            </a:r>
            <a:endParaRPr lang="zh-CN" altLang="zh-CN" dirty="0" smtClean="0"/>
          </a:p>
          <a:p>
            <a:pPr algn="just">
              <a:buNone/>
            </a:pPr>
            <a:r>
              <a:rPr lang="en-US" altLang="zh-CN" dirty="0" smtClean="0"/>
              <a:t>[8] </a:t>
            </a:r>
            <a:r>
              <a:rPr lang="en-US" altLang="zh-CN" dirty="0" err="1" smtClean="0"/>
              <a:t>Fewkes</a:t>
            </a:r>
            <a:r>
              <a:rPr lang="en-US" altLang="zh-CN" dirty="0" smtClean="0"/>
              <a:t>, A. (2012). A review of rainwater harvesting in the UK. </a:t>
            </a:r>
            <a:r>
              <a:rPr lang="en-US" altLang="zh-CN" i="1" dirty="0" smtClean="0"/>
              <a:t>Structural Survey, 30</a:t>
            </a:r>
            <a:r>
              <a:rPr lang="en-US" altLang="zh-CN" dirty="0" smtClean="0"/>
              <a:t>(2), 174-194.</a:t>
            </a:r>
            <a:endParaRPr lang="zh-CN" altLang="zh-CN" dirty="0" smtClean="0"/>
          </a:p>
          <a:p>
            <a:pPr algn="just">
              <a:buNone/>
            </a:pPr>
            <a:endParaRPr lang="zh-CN" alt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95400"/>
            <a:ext cx="8229600" cy="4525963"/>
          </a:xfrm>
        </p:spPr>
        <p:txBody>
          <a:bodyPr>
            <a:noAutofit/>
          </a:bodyPr>
          <a:lstStyle/>
          <a:p>
            <a:pPr algn="just">
              <a:buNone/>
            </a:pPr>
            <a:r>
              <a:rPr lang="en-US" altLang="zh-CN" sz="1500" dirty="0" smtClean="0"/>
              <a:t>[9] </a:t>
            </a:r>
            <a:r>
              <a:rPr lang="en-US" altLang="zh-CN" sz="1500" dirty="0" err="1" smtClean="0"/>
              <a:t>Sachdeva</a:t>
            </a:r>
            <a:r>
              <a:rPr lang="en-US" altLang="zh-CN" sz="1500" dirty="0" smtClean="0"/>
              <a:t>, S. N., &amp; Sharma, U. (2008). </a:t>
            </a:r>
            <a:r>
              <a:rPr lang="en-US" altLang="zh-CN" sz="1500" i="1" dirty="0" smtClean="0"/>
              <a:t>Potential of road rainwater harvesting in urban areas.</a:t>
            </a:r>
            <a:r>
              <a:rPr lang="en-US" altLang="zh-CN" sz="1500" dirty="0" smtClean="0"/>
              <a:t> Paper presented at the Advanced Topics on Water Resources, Hydraulics and Hydrology. 3rd IASME/ WSEAS International Conference on Water Resources, Hydraulics &amp;amp; Hydrology (WHH'08), 23-25 Feb. 2008, Stevens Point, WI, USA.</a:t>
            </a:r>
            <a:endParaRPr lang="zh-CN" altLang="zh-CN" sz="1500" dirty="0" smtClean="0"/>
          </a:p>
          <a:p>
            <a:pPr algn="just">
              <a:buNone/>
            </a:pPr>
            <a:r>
              <a:rPr lang="en-US" altLang="zh-CN" sz="1500" dirty="0" smtClean="0"/>
              <a:t>[10] Lee, J. Y., Kim, H. J., &amp; Han, M. Y. (2011). Quality assessment of rooftop runoff and harvested rainwater from a building catchment. </a:t>
            </a:r>
            <a:r>
              <a:rPr lang="en-US" altLang="zh-CN" sz="1500" i="1" dirty="0" smtClean="0"/>
              <a:t>Water Science and Technology, 63</a:t>
            </a:r>
            <a:r>
              <a:rPr lang="en-US" altLang="zh-CN" sz="1500" dirty="0" smtClean="0"/>
              <a:t>(11), 2725-2731.</a:t>
            </a:r>
            <a:endParaRPr lang="zh-CN" altLang="zh-CN" sz="1500" dirty="0" smtClean="0"/>
          </a:p>
          <a:p>
            <a:pPr algn="just">
              <a:buNone/>
            </a:pPr>
            <a:r>
              <a:rPr lang="en-US" altLang="zh-CN" sz="1500" dirty="0" smtClean="0"/>
              <a:t>[11] </a:t>
            </a:r>
            <a:r>
              <a:rPr lang="en-US" altLang="zh-CN" sz="1500" dirty="0" err="1" smtClean="0"/>
              <a:t>Kandiah</a:t>
            </a:r>
            <a:r>
              <a:rPr lang="en-US" altLang="zh-CN" sz="1500" dirty="0" smtClean="0"/>
              <a:t>, V. K., &amp; </a:t>
            </a:r>
            <a:r>
              <a:rPr lang="en-US" altLang="zh-CN" sz="1500" dirty="0" err="1" smtClean="0"/>
              <a:t>Zechman</a:t>
            </a:r>
            <a:r>
              <a:rPr lang="en-US" altLang="zh-CN" sz="1500" dirty="0" smtClean="0"/>
              <a:t>, E. M. (2012). </a:t>
            </a:r>
            <a:r>
              <a:rPr lang="en-US" altLang="zh-CN" sz="1500" i="1" dirty="0" smtClean="0"/>
              <a:t>Agent-based modeling for simulating the decentralization of urban water infrastructure systems.</a:t>
            </a:r>
            <a:r>
              <a:rPr lang="en-US" altLang="zh-CN" sz="1500" dirty="0" smtClean="0"/>
              <a:t> Paper presented at the World Environmental and Water Resources Congress 2012: Crossing Boundaries, 20-24 May 2012, Reston, VA, USA.</a:t>
            </a:r>
            <a:endParaRPr lang="zh-CN" altLang="zh-CN" sz="1500" dirty="0" smtClean="0"/>
          </a:p>
          <a:p>
            <a:pPr algn="just">
              <a:buNone/>
            </a:pPr>
            <a:r>
              <a:rPr lang="en-US" altLang="zh-CN" sz="1500" dirty="0" smtClean="0"/>
              <a:t>[12] Singh, H. P., Sharma, M. R., Hassan, Q., &amp; </a:t>
            </a:r>
            <a:r>
              <a:rPr lang="en-US" altLang="zh-CN" sz="1500" dirty="0" err="1" smtClean="0"/>
              <a:t>Ahsan</a:t>
            </a:r>
            <a:r>
              <a:rPr lang="en-US" altLang="zh-CN" sz="1500" dirty="0" smtClean="0"/>
              <a:t>, N. (2010). Potential of rainwater harvesting in Himachal Pradesh. </a:t>
            </a:r>
            <a:r>
              <a:rPr lang="en-US" altLang="zh-CN" sz="1500" i="1" dirty="0" smtClean="0"/>
              <a:t>Nature Environment and Pollution Technology, 9</a:t>
            </a:r>
            <a:r>
              <a:rPr lang="en-US" altLang="zh-CN" sz="1500" dirty="0" smtClean="0"/>
              <a:t>(4), 837-842.</a:t>
            </a:r>
            <a:endParaRPr lang="zh-CN" altLang="zh-CN" sz="1500" dirty="0" smtClean="0"/>
          </a:p>
          <a:p>
            <a:pPr algn="just">
              <a:buNone/>
            </a:pPr>
            <a:r>
              <a:rPr lang="en-US" altLang="zh-CN" sz="1500" dirty="0" smtClean="0"/>
              <a:t>[13] </a:t>
            </a:r>
            <a:r>
              <a:rPr lang="en-US" altLang="zh-CN" sz="1500" dirty="0" err="1" smtClean="0"/>
              <a:t>Nzewi</a:t>
            </a:r>
            <a:r>
              <a:rPr lang="en-US" altLang="zh-CN" sz="1500" dirty="0" smtClean="0"/>
              <a:t>, E. U., </a:t>
            </a:r>
            <a:r>
              <a:rPr lang="en-US" altLang="zh-CN" sz="1500" dirty="0" err="1" smtClean="0"/>
              <a:t>Sarikonda</a:t>
            </a:r>
            <a:r>
              <a:rPr lang="en-US" altLang="zh-CN" sz="1500" dirty="0" smtClean="0"/>
              <a:t>, S., &amp; Lee, E. J. (2010). </a:t>
            </a:r>
            <a:r>
              <a:rPr lang="en-US" altLang="zh-CN" sz="1500" i="1" dirty="0" smtClean="0"/>
              <a:t>Analysis and treatment of harvested rainwater.</a:t>
            </a:r>
            <a:r>
              <a:rPr lang="en-US" altLang="zh-CN" sz="1500" dirty="0" smtClean="0"/>
              <a:t> Paper presented at the World Environmental and Water Resources Congress 2010: Challenges of Change, May 16, 2010 - May 20, 2010, Providence, RI, United states.</a:t>
            </a:r>
            <a:endParaRPr lang="zh-CN" altLang="zh-CN" sz="1500" dirty="0" smtClean="0"/>
          </a:p>
          <a:p>
            <a:pPr algn="just">
              <a:buNone/>
            </a:pPr>
            <a:r>
              <a:rPr lang="en-US" altLang="zh-CN" sz="1500" dirty="0" smtClean="0"/>
              <a:t>[14] </a:t>
            </a:r>
            <a:r>
              <a:rPr lang="en-US" altLang="zh-CN" sz="1500" dirty="0" err="1" smtClean="0"/>
              <a:t>Grandet</a:t>
            </a:r>
            <a:r>
              <a:rPr lang="en-US" altLang="zh-CN" sz="1500" dirty="0" smtClean="0"/>
              <a:t>, C., Binning, P. J., </a:t>
            </a:r>
            <a:r>
              <a:rPr lang="en-US" altLang="zh-CN" sz="1500" dirty="0" err="1" smtClean="0"/>
              <a:t>Mikkelsen</a:t>
            </a:r>
            <a:r>
              <a:rPr lang="en-US" altLang="zh-CN" sz="1500" dirty="0" smtClean="0"/>
              <a:t>, P. S., &amp; Blanchet, F. (2010). Effects of rainwater harvesting on centralized urban water supply systems. </a:t>
            </a:r>
            <a:r>
              <a:rPr lang="en-US" altLang="zh-CN" sz="1500" i="1" dirty="0" smtClean="0"/>
              <a:t>Water Science and Technology: Water Supply, 10</a:t>
            </a:r>
            <a:r>
              <a:rPr lang="en-US" altLang="zh-CN" sz="1500" dirty="0" smtClean="0"/>
              <a:t>(4), 570-576.</a:t>
            </a:r>
            <a:endParaRPr lang="zh-CN" altLang="zh-CN" sz="1500" dirty="0" smtClean="0"/>
          </a:p>
          <a:p>
            <a:pPr algn="just">
              <a:buNone/>
            </a:pPr>
            <a:r>
              <a:rPr lang="en-US" altLang="zh-CN" sz="1500" dirty="0" smtClean="0"/>
              <a:t>[15] </a:t>
            </a:r>
            <a:r>
              <a:rPr lang="en-US" altLang="zh-CN" sz="1500" dirty="0" err="1" smtClean="0"/>
              <a:t>Farreny</a:t>
            </a:r>
            <a:r>
              <a:rPr lang="en-US" altLang="zh-CN" sz="1500" dirty="0" smtClean="0"/>
              <a:t>, R., </a:t>
            </a:r>
            <a:r>
              <a:rPr lang="en-US" altLang="zh-CN" sz="1500" dirty="0" err="1" smtClean="0"/>
              <a:t>Gabarrell</a:t>
            </a:r>
            <a:r>
              <a:rPr lang="en-US" altLang="zh-CN" sz="1500" dirty="0" smtClean="0"/>
              <a:t>, X., &amp; </a:t>
            </a:r>
            <a:r>
              <a:rPr lang="en-US" altLang="zh-CN" sz="1500" dirty="0" err="1" smtClean="0"/>
              <a:t>Rieradevall</a:t>
            </a:r>
            <a:r>
              <a:rPr lang="en-US" altLang="zh-CN" sz="1500" dirty="0" smtClean="0"/>
              <a:t>, J. (2011). Cost-efficiency of rainwater harvesting strategies in dense Mediterranean </a:t>
            </a:r>
            <a:r>
              <a:rPr lang="en-US" altLang="zh-CN" sz="1500" dirty="0" err="1" smtClean="0"/>
              <a:t>neighbourhoods</a:t>
            </a:r>
            <a:r>
              <a:rPr lang="en-US" altLang="zh-CN" sz="1500" dirty="0" smtClean="0"/>
              <a:t>. </a:t>
            </a:r>
            <a:r>
              <a:rPr lang="en-US" altLang="zh-CN" sz="1500" i="1" dirty="0" smtClean="0"/>
              <a:t>Resources, Conservation and Recycling, 55</a:t>
            </a:r>
            <a:r>
              <a:rPr lang="en-US" altLang="zh-CN" sz="1500" dirty="0" smtClean="0"/>
              <a:t>(7), 686-694.</a:t>
            </a:r>
            <a:endParaRPr lang="zh-CN" altLang="zh-CN" sz="1500" dirty="0" smtClean="0"/>
          </a:p>
          <a:p>
            <a:pPr algn="just">
              <a:buNone/>
            </a:pPr>
            <a:endParaRPr lang="zh-CN" altLang="en-US" sz="1500" dirty="0"/>
          </a:p>
        </p:txBody>
      </p:sp>
      <p:sp>
        <p:nvSpPr>
          <p:cNvPr id="4" name="标题 1"/>
          <p:cNvSpPr>
            <a:spLocks noGrp="1"/>
          </p:cNvSpPr>
          <p:nvPr>
            <p:ph type="title"/>
          </p:nvPr>
        </p:nvSpPr>
        <p:spPr/>
        <p:txBody>
          <a:bodyPr>
            <a:normAutofit/>
          </a:bodyPr>
          <a:lstStyle/>
          <a:p>
            <a:r>
              <a:rPr lang="en-US" altLang="zh-CN" sz="3600" dirty="0" smtClean="0"/>
              <a:t>Reference</a:t>
            </a:r>
            <a:endParaRPr lang="zh-CN" altLang="en-US" sz="36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Reference</a:t>
            </a:r>
            <a:endParaRPr lang="zh-CN" altLang="en-US" sz="3600" dirty="0"/>
          </a:p>
        </p:txBody>
      </p:sp>
      <p:sp>
        <p:nvSpPr>
          <p:cNvPr id="3" name="内容占位符 2"/>
          <p:cNvSpPr>
            <a:spLocks noGrp="1"/>
          </p:cNvSpPr>
          <p:nvPr>
            <p:ph idx="1"/>
          </p:nvPr>
        </p:nvSpPr>
        <p:spPr/>
        <p:txBody>
          <a:bodyPr>
            <a:noAutofit/>
          </a:bodyPr>
          <a:lstStyle/>
          <a:p>
            <a:pPr algn="just">
              <a:buNone/>
            </a:pPr>
            <a:r>
              <a:rPr lang="en-US" altLang="zh-CN" sz="1500" dirty="0" smtClean="0"/>
              <a:t>[16] </a:t>
            </a:r>
            <a:r>
              <a:rPr lang="en-US" altLang="zh-CN" sz="1500" dirty="0" err="1" smtClean="0"/>
              <a:t>Jaber</a:t>
            </a:r>
            <a:r>
              <a:rPr lang="en-US" altLang="zh-CN" sz="1500" dirty="0" smtClean="0"/>
              <a:t>, F. H., &amp; Mohan, S. (2011). </a:t>
            </a:r>
            <a:r>
              <a:rPr lang="en-US" altLang="zh-CN" sz="1500" i="1" dirty="0" smtClean="0"/>
              <a:t>Design, construction and evaluation of five LID practices in North Central Texas.</a:t>
            </a:r>
            <a:r>
              <a:rPr lang="en-US" altLang="zh-CN" sz="1500" dirty="0" smtClean="0"/>
              <a:t> Paper presented at the American Society of Agricultural and Biological Engineers Annual International Meeting 2011, August 7, 2011 - August 10, 2011, Louisville, KY, United states.</a:t>
            </a:r>
            <a:endParaRPr lang="zh-CN" altLang="zh-CN" sz="1500" dirty="0" smtClean="0"/>
          </a:p>
          <a:p>
            <a:pPr algn="just">
              <a:buNone/>
            </a:pPr>
            <a:r>
              <a:rPr lang="en-US" altLang="zh-CN" sz="1500" dirty="0" smtClean="0"/>
              <a:t>[17] Li, X., Gou, M., Cheng, M., &amp; Wang, Y. (2010). Maize crop-water model under condition of supplemental irrigation with harvested rainwater. </a:t>
            </a:r>
            <a:r>
              <a:rPr lang="en-US" altLang="zh-CN" sz="1500" i="1" dirty="0" err="1" smtClean="0"/>
              <a:t>Nongye</a:t>
            </a:r>
            <a:r>
              <a:rPr lang="en-US" altLang="zh-CN" sz="1500" i="1" dirty="0" smtClean="0"/>
              <a:t> </a:t>
            </a:r>
            <a:r>
              <a:rPr lang="en-US" altLang="zh-CN" sz="1500" i="1" dirty="0" err="1" smtClean="0"/>
              <a:t>Gongcheng</a:t>
            </a:r>
            <a:r>
              <a:rPr lang="en-US" altLang="zh-CN" sz="1500" i="1" dirty="0" smtClean="0"/>
              <a:t> </a:t>
            </a:r>
            <a:r>
              <a:rPr lang="en-US" altLang="zh-CN" sz="1500" i="1" dirty="0" err="1" smtClean="0"/>
              <a:t>Xuebao</a:t>
            </a:r>
            <a:r>
              <a:rPr lang="en-US" altLang="zh-CN" sz="1500" i="1" dirty="0" smtClean="0"/>
              <a:t>/Transactions of the Chinese Society of Agricultural Engineering, 26</a:t>
            </a:r>
            <a:r>
              <a:rPr lang="en-US" altLang="zh-CN" sz="1500" dirty="0" smtClean="0"/>
              <a:t>(8), 80-84.</a:t>
            </a:r>
            <a:endParaRPr lang="zh-CN" altLang="zh-CN" sz="1500" dirty="0" smtClean="0"/>
          </a:p>
          <a:p>
            <a:pPr algn="just">
              <a:buNone/>
            </a:pPr>
            <a:r>
              <a:rPr lang="en-US" altLang="zh-CN" sz="1500" dirty="0" smtClean="0"/>
              <a:t>[18] </a:t>
            </a:r>
            <a:r>
              <a:rPr lang="en-US" altLang="zh-CN" sz="1500" dirty="0" err="1" smtClean="0"/>
              <a:t>Jungsoo</a:t>
            </a:r>
            <a:r>
              <a:rPr lang="en-US" altLang="zh-CN" sz="1500" dirty="0" smtClean="0"/>
              <a:t>, M., </a:t>
            </a:r>
            <a:r>
              <a:rPr lang="en-US" altLang="zh-CN" sz="1500" dirty="0" err="1" smtClean="0"/>
              <a:t>Reeho</a:t>
            </a:r>
            <a:r>
              <a:rPr lang="en-US" altLang="zh-CN" sz="1500" dirty="0" smtClean="0"/>
              <a:t>, K., &amp; </a:t>
            </a:r>
            <a:r>
              <a:rPr lang="en-US" altLang="zh-CN" sz="1500" dirty="0" err="1" smtClean="0"/>
              <a:t>Mooyoung</a:t>
            </a:r>
            <a:r>
              <a:rPr lang="en-US" altLang="zh-CN" sz="1500" dirty="0" smtClean="0"/>
              <a:t>, H. (2012). The effects of catchment materials and treatment train on rainwater quality in a rainwater harvesting system. </a:t>
            </a:r>
            <a:r>
              <a:rPr lang="en-US" altLang="zh-CN" sz="1500" i="1" dirty="0" smtClean="0"/>
              <a:t>Materials Science Forum, 724</a:t>
            </a:r>
            <a:r>
              <a:rPr lang="en-US" altLang="zh-CN" sz="1500" dirty="0" smtClean="0"/>
              <a:t>, 451-454.</a:t>
            </a:r>
            <a:endParaRPr lang="zh-CN" altLang="zh-CN" sz="1500" dirty="0" smtClean="0"/>
          </a:p>
          <a:p>
            <a:pPr algn="just">
              <a:buNone/>
            </a:pPr>
            <a:r>
              <a:rPr lang="en-US" altLang="zh-CN" sz="1500" dirty="0" smtClean="0"/>
              <a:t>[19] Pinto, U., </a:t>
            </a:r>
            <a:r>
              <a:rPr lang="en-US" altLang="zh-CN" sz="1500" dirty="0" err="1" smtClean="0"/>
              <a:t>Maheshwari</a:t>
            </a:r>
            <a:r>
              <a:rPr lang="en-US" altLang="zh-CN" sz="1500" dirty="0" smtClean="0"/>
              <a:t>, B. L., &amp; </a:t>
            </a:r>
            <a:r>
              <a:rPr lang="en-US" altLang="zh-CN" sz="1500" dirty="0" err="1" smtClean="0"/>
              <a:t>Grewal</a:t>
            </a:r>
            <a:r>
              <a:rPr lang="en-US" altLang="zh-CN" sz="1500" dirty="0" smtClean="0"/>
              <a:t>, H. S. (2010). Effects of </a:t>
            </a:r>
            <a:r>
              <a:rPr lang="en-US" altLang="zh-CN" sz="1500" dirty="0" err="1" smtClean="0"/>
              <a:t>greywater</a:t>
            </a:r>
            <a:r>
              <a:rPr lang="en-US" altLang="zh-CN" sz="1500" dirty="0" smtClean="0"/>
              <a:t> irrigation on plant growth, water use and soil properties. </a:t>
            </a:r>
            <a:r>
              <a:rPr lang="en-US" altLang="zh-CN" sz="1500" i="1" dirty="0" smtClean="0"/>
              <a:t>Resources, Conservation and Recycling, 54</a:t>
            </a:r>
            <a:r>
              <a:rPr lang="en-US" altLang="zh-CN" sz="1500" dirty="0" smtClean="0"/>
              <a:t>(7), 429-435.</a:t>
            </a:r>
            <a:endParaRPr lang="zh-CN" altLang="zh-CN" sz="1500" dirty="0" smtClean="0"/>
          </a:p>
          <a:p>
            <a:pPr algn="just">
              <a:buNone/>
            </a:pPr>
            <a:r>
              <a:rPr lang="en-US" altLang="zh-CN" sz="1500" dirty="0" smtClean="0"/>
              <a:t>[20] </a:t>
            </a:r>
            <a:r>
              <a:rPr lang="en-US" altLang="zh-CN" sz="1500" dirty="0" err="1" smtClean="0"/>
              <a:t>Ghisi</a:t>
            </a:r>
            <a:r>
              <a:rPr lang="en-US" altLang="zh-CN" sz="1500" dirty="0" smtClean="0"/>
              <a:t>, E., &amp; </a:t>
            </a:r>
            <a:r>
              <a:rPr lang="en-US" altLang="zh-CN" sz="1500" dirty="0" err="1" smtClean="0"/>
              <a:t>Mengotti</a:t>
            </a:r>
            <a:r>
              <a:rPr lang="en-US" altLang="zh-CN" sz="1500" dirty="0" smtClean="0"/>
              <a:t> de Oliveira, S. (2007). Potential for potable water savings by combining the use of rainwater and </a:t>
            </a:r>
            <a:r>
              <a:rPr lang="en-US" altLang="zh-CN" sz="1500" dirty="0" err="1" smtClean="0"/>
              <a:t>greywater</a:t>
            </a:r>
            <a:r>
              <a:rPr lang="en-US" altLang="zh-CN" sz="1500" dirty="0" smtClean="0"/>
              <a:t> in houses in southern Brazil. </a:t>
            </a:r>
            <a:r>
              <a:rPr lang="en-US" altLang="zh-CN" sz="1500" i="1" dirty="0" smtClean="0"/>
              <a:t>Building and Environment, 42</a:t>
            </a:r>
            <a:r>
              <a:rPr lang="en-US" altLang="zh-CN" sz="1500" dirty="0" smtClean="0"/>
              <a:t>(4), 1731-1742.</a:t>
            </a:r>
            <a:endParaRPr lang="zh-CN" altLang="zh-CN" sz="1500" dirty="0" smtClean="0"/>
          </a:p>
          <a:p>
            <a:pPr algn="just">
              <a:buNone/>
            </a:pPr>
            <a:r>
              <a:rPr lang="en-US" altLang="zh-CN" sz="1500" dirty="0" smtClean="0"/>
              <a:t>[21] </a:t>
            </a:r>
            <a:r>
              <a:rPr lang="en-US" altLang="zh-CN" sz="1500" dirty="0" err="1" smtClean="0"/>
              <a:t>Jamrah</a:t>
            </a:r>
            <a:r>
              <a:rPr lang="en-US" altLang="zh-CN" sz="1500" dirty="0" smtClean="0"/>
              <a:t>, A., Al-</a:t>
            </a:r>
            <a:r>
              <a:rPr lang="en-US" altLang="zh-CN" sz="1500" dirty="0" err="1" smtClean="0"/>
              <a:t>Futaisi</a:t>
            </a:r>
            <a:r>
              <a:rPr lang="en-US" altLang="zh-CN" sz="1500" dirty="0" smtClean="0"/>
              <a:t>, A., </a:t>
            </a:r>
            <a:r>
              <a:rPr lang="en-US" altLang="zh-CN" sz="1500" dirty="0" err="1" smtClean="0"/>
              <a:t>Prathapar</a:t>
            </a:r>
            <a:r>
              <a:rPr lang="en-US" altLang="zh-CN" sz="1500" dirty="0" smtClean="0"/>
              <a:t>, S., &amp; </a:t>
            </a:r>
            <a:r>
              <a:rPr lang="en-US" altLang="zh-CN" sz="1500" dirty="0" err="1" smtClean="0"/>
              <a:t>Harrasi</a:t>
            </a:r>
            <a:r>
              <a:rPr lang="en-US" altLang="zh-CN" sz="1500" dirty="0" smtClean="0"/>
              <a:t>, A. A. (2008). Evaluating </a:t>
            </a:r>
            <a:r>
              <a:rPr lang="en-US" altLang="zh-CN" sz="1500" dirty="0" err="1" smtClean="0"/>
              <a:t>greywater</a:t>
            </a:r>
            <a:r>
              <a:rPr lang="en-US" altLang="zh-CN" sz="1500" dirty="0" smtClean="0"/>
              <a:t> reuse potential for sustainable water resources management in Oman. </a:t>
            </a:r>
            <a:r>
              <a:rPr lang="en-US" altLang="zh-CN" sz="1500" i="1" dirty="0" smtClean="0"/>
              <a:t>Environmental Monitoring and Assessment, 137</a:t>
            </a:r>
            <a:r>
              <a:rPr lang="en-US" altLang="zh-CN" sz="1500" dirty="0" smtClean="0"/>
              <a:t>(1-3), 315-327.</a:t>
            </a:r>
            <a:endParaRPr lang="zh-CN" altLang="zh-CN" sz="1500" dirty="0" smtClean="0"/>
          </a:p>
          <a:p>
            <a:pPr algn="just">
              <a:buNone/>
            </a:pPr>
            <a:r>
              <a:rPr lang="en-US" altLang="zh-CN" sz="1500" dirty="0" smtClean="0"/>
              <a:t>[22] </a:t>
            </a:r>
            <a:r>
              <a:rPr lang="en-US" altLang="zh-CN" sz="1500" dirty="0" err="1" smtClean="0"/>
              <a:t>Ilemobade</a:t>
            </a:r>
            <a:r>
              <a:rPr lang="en-US" altLang="zh-CN" sz="1500" dirty="0" smtClean="0"/>
              <a:t>, A. A., </a:t>
            </a:r>
            <a:r>
              <a:rPr lang="en-US" altLang="zh-CN" sz="1500" dirty="0" err="1" smtClean="0"/>
              <a:t>Olanrewaju</a:t>
            </a:r>
            <a:r>
              <a:rPr lang="en-US" altLang="zh-CN" sz="1500" dirty="0" smtClean="0"/>
              <a:t>, O. O., &amp; </a:t>
            </a:r>
            <a:r>
              <a:rPr lang="en-US" altLang="zh-CN" sz="1500" dirty="0" err="1" smtClean="0"/>
              <a:t>Griffioen</a:t>
            </a:r>
            <a:r>
              <a:rPr lang="en-US" altLang="zh-CN" sz="1500" dirty="0" smtClean="0"/>
              <a:t>, M. L. (2013). </a:t>
            </a:r>
            <a:r>
              <a:rPr lang="en-US" altLang="zh-CN" sz="1500" dirty="0" err="1" smtClean="0"/>
              <a:t>Greywater</a:t>
            </a:r>
            <a:r>
              <a:rPr lang="en-US" altLang="zh-CN" sz="1500" dirty="0" smtClean="0"/>
              <a:t> reuse for toilet flushing at a university academic and residential building. </a:t>
            </a:r>
            <a:r>
              <a:rPr lang="en-US" altLang="zh-CN" sz="1500" i="1" dirty="0" smtClean="0"/>
              <a:t>Water SA, 39</a:t>
            </a:r>
            <a:r>
              <a:rPr lang="en-US" altLang="zh-CN" sz="1500" dirty="0" smtClean="0"/>
              <a:t>(3), 351-360.</a:t>
            </a:r>
            <a:endParaRPr lang="zh-CN" altLang="zh-CN" sz="1500"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Reference</a:t>
            </a:r>
            <a:endParaRPr lang="zh-CN" altLang="en-US" sz="3600" dirty="0"/>
          </a:p>
        </p:txBody>
      </p:sp>
      <p:sp>
        <p:nvSpPr>
          <p:cNvPr id="3" name="内容占位符 2"/>
          <p:cNvSpPr>
            <a:spLocks noGrp="1"/>
          </p:cNvSpPr>
          <p:nvPr>
            <p:ph idx="1"/>
          </p:nvPr>
        </p:nvSpPr>
        <p:spPr/>
        <p:txBody>
          <a:bodyPr>
            <a:normAutofit/>
          </a:bodyPr>
          <a:lstStyle/>
          <a:p>
            <a:pPr algn="just">
              <a:buNone/>
            </a:pPr>
            <a:r>
              <a:rPr lang="en-US" altLang="zh-CN" sz="1500" dirty="0" smtClean="0"/>
              <a:t>[23] Baker, K. H., Harrow, D. I., &amp; Ritchey, B. A. (2010). </a:t>
            </a:r>
            <a:r>
              <a:rPr lang="en-US" altLang="zh-CN" sz="1500" i="1" dirty="0" err="1" smtClean="0"/>
              <a:t>Tricosan</a:t>
            </a:r>
            <a:r>
              <a:rPr lang="en-US" altLang="zh-CN" sz="1500" i="1" dirty="0" smtClean="0"/>
              <a:t> in </a:t>
            </a:r>
            <a:r>
              <a:rPr lang="en-US" altLang="zh-CN" sz="1500" i="1" dirty="0" err="1" smtClean="0"/>
              <a:t>greywater</a:t>
            </a:r>
            <a:r>
              <a:rPr lang="en-US" altLang="zh-CN" sz="1500" i="1" dirty="0" smtClean="0"/>
              <a:t>: Implications for reuse.</a:t>
            </a:r>
            <a:r>
              <a:rPr lang="en-US" altLang="zh-CN" sz="1500" dirty="0" smtClean="0"/>
              <a:t> Paper presented at the 2010 International Low Impact Development Conference - Redefining Water in the City, April 11, 2010 - April 14, 2010, San Francisco, CA, United states.</a:t>
            </a:r>
            <a:endParaRPr lang="zh-CN" altLang="zh-CN" sz="1500" dirty="0" smtClean="0"/>
          </a:p>
          <a:p>
            <a:pPr algn="just">
              <a:buNone/>
            </a:pPr>
            <a:r>
              <a:rPr lang="en-US" altLang="zh-CN" sz="1500" dirty="0" smtClean="0"/>
              <a:t>[24] Hernandez Leal, L., Zeeman, G., </a:t>
            </a:r>
            <a:r>
              <a:rPr lang="en-US" altLang="zh-CN" sz="1500" dirty="0" err="1" smtClean="0"/>
              <a:t>Temmink</a:t>
            </a:r>
            <a:r>
              <a:rPr lang="en-US" altLang="zh-CN" sz="1500" dirty="0" smtClean="0"/>
              <a:t>, H., &amp; </a:t>
            </a:r>
            <a:r>
              <a:rPr lang="en-US" altLang="zh-CN" sz="1500" dirty="0" err="1" smtClean="0"/>
              <a:t>Buisman</a:t>
            </a:r>
            <a:r>
              <a:rPr lang="en-US" altLang="zh-CN" sz="1500" dirty="0" smtClean="0"/>
              <a:t>, C. (2007). </a:t>
            </a:r>
            <a:r>
              <a:rPr lang="en-US" altLang="zh-CN" sz="1500" i="1" dirty="0" err="1" smtClean="0"/>
              <a:t>Characterisation</a:t>
            </a:r>
            <a:r>
              <a:rPr lang="en-US" altLang="zh-CN" sz="1500" i="1" dirty="0" smtClean="0"/>
              <a:t> and biological treatment of </a:t>
            </a:r>
            <a:r>
              <a:rPr lang="en-US" altLang="zh-CN" sz="1500" i="1" dirty="0" err="1" smtClean="0"/>
              <a:t>greywater</a:t>
            </a:r>
            <a:r>
              <a:rPr lang="en-US" altLang="zh-CN" sz="1500" i="1" dirty="0" smtClean="0"/>
              <a:t>.</a:t>
            </a:r>
            <a:r>
              <a:rPr lang="en-US" altLang="zh-CN" sz="1500" dirty="0" smtClean="0"/>
              <a:t> Paper presented at the Advanced Sanitation, 12 Caxton Street, London, SW1H 0QS, United Kingdom.</a:t>
            </a:r>
            <a:endParaRPr lang="zh-CN" altLang="zh-CN" sz="1500" dirty="0" smtClean="0"/>
          </a:p>
          <a:p>
            <a:pPr algn="just">
              <a:buNone/>
            </a:pPr>
            <a:r>
              <a:rPr lang="en-US" altLang="zh-CN" sz="1500" dirty="0" smtClean="0"/>
              <a:t>[25] </a:t>
            </a:r>
            <a:r>
              <a:rPr lang="en-US" altLang="zh-CN" sz="1500" dirty="0" err="1" smtClean="0"/>
              <a:t>Gilboa</a:t>
            </a:r>
            <a:r>
              <a:rPr lang="en-US" altLang="zh-CN" sz="1500" dirty="0" smtClean="0"/>
              <a:t>, Y., &amp; </a:t>
            </a:r>
            <a:r>
              <a:rPr lang="en-US" altLang="zh-CN" sz="1500" dirty="0" err="1" smtClean="0"/>
              <a:t>Friedler</a:t>
            </a:r>
            <a:r>
              <a:rPr lang="en-US" altLang="zh-CN" sz="1500" dirty="0" smtClean="0"/>
              <a:t>, E. (2008). UV disinfection of RBC-treated light </a:t>
            </a:r>
            <a:r>
              <a:rPr lang="en-US" altLang="zh-CN" sz="1500" dirty="0" err="1" smtClean="0"/>
              <a:t>greywater</a:t>
            </a:r>
            <a:r>
              <a:rPr lang="en-US" altLang="zh-CN" sz="1500" dirty="0" smtClean="0"/>
              <a:t> effluent: Kinetics, survival and </a:t>
            </a:r>
            <a:r>
              <a:rPr lang="en-US" altLang="zh-CN" sz="1500" dirty="0" err="1" smtClean="0"/>
              <a:t>regrowth</a:t>
            </a:r>
            <a:r>
              <a:rPr lang="en-US" altLang="zh-CN" sz="1500" dirty="0" smtClean="0"/>
              <a:t> of selected microorganisms. </a:t>
            </a:r>
            <a:r>
              <a:rPr lang="en-US" altLang="zh-CN" sz="1500" i="1" dirty="0" smtClean="0"/>
              <a:t>Water Research, 42</a:t>
            </a:r>
            <a:r>
              <a:rPr lang="en-US" altLang="zh-CN" sz="1500" dirty="0" smtClean="0"/>
              <a:t>(4-5), 1043-1050.</a:t>
            </a:r>
            <a:endParaRPr lang="zh-CN" altLang="zh-CN" sz="1500" dirty="0" smtClean="0"/>
          </a:p>
          <a:p>
            <a:pPr algn="just">
              <a:buNone/>
            </a:pPr>
            <a:r>
              <a:rPr lang="en-US" altLang="zh-CN" sz="1500" dirty="0" smtClean="0"/>
              <a:t>[26] </a:t>
            </a:r>
            <a:r>
              <a:rPr lang="en-US" altLang="zh-CN" sz="1500" dirty="0" err="1" smtClean="0"/>
              <a:t>Gual</a:t>
            </a:r>
            <a:r>
              <a:rPr lang="en-US" altLang="zh-CN" sz="1500" dirty="0" smtClean="0"/>
              <a:t>, M., </a:t>
            </a:r>
            <a:r>
              <a:rPr lang="en-US" altLang="zh-CN" sz="1500" dirty="0" err="1" smtClean="0"/>
              <a:t>Moia</a:t>
            </a:r>
            <a:r>
              <a:rPr lang="en-US" altLang="zh-CN" sz="1500" dirty="0" smtClean="0"/>
              <a:t>, A., &amp; March, J. G. (2008). Monitoring of an indoor pilot plant for osmosis rejection and </a:t>
            </a:r>
            <a:r>
              <a:rPr lang="en-US" altLang="zh-CN" sz="1500" dirty="0" err="1" smtClean="0"/>
              <a:t>greywater</a:t>
            </a:r>
            <a:r>
              <a:rPr lang="en-US" altLang="zh-CN" sz="1500" dirty="0" smtClean="0"/>
              <a:t> reuse to flush toilets in a hotel. </a:t>
            </a:r>
            <a:r>
              <a:rPr lang="en-US" altLang="zh-CN" sz="1500" i="1" dirty="0" smtClean="0"/>
              <a:t>Desalination, 219</a:t>
            </a:r>
            <a:r>
              <a:rPr lang="en-US" altLang="zh-CN" sz="1500" dirty="0" smtClean="0"/>
              <a:t>(1-3), 81-88.</a:t>
            </a:r>
            <a:endParaRPr lang="zh-CN" altLang="zh-CN" sz="1500" dirty="0" smtClean="0"/>
          </a:p>
          <a:p>
            <a:pPr algn="just">
              <a:buNone/>
            </a:pPr>
            <a:r>
              <a:rPr lang="en-US" altLang="zh-CN" sz="1500" dirty="0" smtClean="0"/>
              <a:t>[27] </a:t>
            </a:r>
            <a:r>
              <a:rPr lang="en-US" altLang="zh-CN" sz="1500" dirty="0" err="1" smtClean="0"/>
              <a:t>Nolde</a:t>
            </a:r>
            <a:r>
              <a:rPr lang="en-US" altLang="zh-CN" sz="1500" dirty="0" smtClean="0"/>
              <a:t>, E. (2005). </a:t>
            </a:r>
            <a:r>
              <a:rPr lang="en-US" altLang="zh-CN" sz="1500" dirty="0" err="1" smtClean="0"/>
              <a:t>Greywater</a:t>
            </a:r>
            <a:r>
              <a:rPr lang="en-US" altLang="zh-CN" sz="1500" dirty="0" smtClean="0"/>
              <a:t> recycling systems in Germany - Results, experiences and guidelines. </a:t>
            </a:r>
            <a:r>
              <a:rPr lang="en-US" altLang="zh-CN" sz="1500" i="1" dirty="0" smtClean="0"/>
              <a:t>Water Science and Technology, 51</a:t>
            </a:r>
            <a:r>
              <a:rPr lang="en-US" altLang="zh-CN" sz="1500" dirty="0" smtClean="0"/>
              <a:t>(10), 203-210.</a:t>
            </a:r>
            <a:endParaRPr lang="zh-CN" altLang="zh-CN" sz="1500" dirty="0" smtClean="0"/>
          </a:p>
          <a:p>
            <a:pPr algn="just">
              <a:buNone/>
            </a:pPr>
            <a:r>
              <a:rPr lang="en-US" altLang="zh-CN" sz="1500" dirty="0" smtClean="0"/>
              <a:t>[28] </a:t>
            </a:r>
            <a:r>
              <a:rPr lang="en-US" altLang="zh-CN" sz="1500" dirty="0" err="1" smtClean="0"/>
              <a:t>Siyu</a:t>
            </a:r>
            <a:r>
              <a:rPr lang="en-US" altLang="zh-CN" sz="1500" dirty="0" smtClean="0"/>
              <a:t>, Z., </a:t>
            </a:r>
            <a:r>
              <a:rPr lang="en-US" altLang="zh-CN" sz="1500" dirty="0" err="1" smtClean="0"/>
              <a:t>Xin</a:t>
            </a:r>
            <a:r>
              <a:rPr lang="en-US" altLang="zh-CN" sz="1500" dirty="0" smtClean="0"/>
              <a:t>, D., </a:t>
            </a:r>
            <a:r>
              <a:rPr lang="en-US" altLang="zh-CN" sz="1500" dirty="0" err="1" smtClean="0"/>
              <a:t>Jining</a:t>
            </a:r>
            <a:r>
              <a:rPr lang="en-US" altLang="zh-CN" sz="1500" dirty="0" smtClean="0"/>
              <a:t>, C., &amp; Pan, L. (2013). Planning an urban wastewater system with </a:t>
            </a:r>
            <a:r>
              <a:rPr lang="en-US" altLang="zh-CN" sz="1500" dirty="0" err="1" smtClean="0"/>
              <a:t>centralised</a:t>
            </a:r>
            <a:r>
              <a:rPr lang="en-US" altLang="zh-CN" sz="1500" dirty="0" smtClean="0"/>
              <a:t> </a:t>
            </a:r>
            <a:r>
              <a:rPr lang="en-US" altLang="zh-CN" sz="1500" dirty="0" err="1" smtClean="0"/>
              <a:t>greywater</a:t>
            </a:r>
            <a:r>
              <a:rPr lang="en-US" altLang="zh-CN" sz="1500" dirty="0" smtClean="0"/>
              <a:t> reuse: a case in Beijing. </a:t>
            </a:r>
            <a:r>
              <a:rPr lang="en-US" altLang="zh-CN" sz="1500" i="1" dirty="0" smtClean="0"/>
              <a:t>Civil Engineering and Environmental Systems, 30</a:t>
            </a:r>
            <a:r>
              <a:rPr lang="en-US" altLang="zh-CN" sz="1500" dirty="0" smtClean="0"/>
              <a:t>(1), 40-55.</a:t>
            </a:r>
            <a:endParaRPr lang="zh-CN" altLang="zh-CN" sz="1500" dirty="0" smtClean="0"/>
          </a:p>
          <a:p>
            <a:pPr algn="just">
              <a:buNone/>
            </a:pPr>
            <a:r>
              <a:rPr lang="en-US" altLang="zh-CN" sz="1500" dirty="0" smtClean="0"/>
              <a:t>[29] De Oliveira, L. H., &amp; </a:t>
            </a:r>
            <a:r>
              <a:rPr lang="en-US" altLang="zh-CN" sz="1500" dirty="0" err="1" smtClean="0"/>
              <a:t>Moura</a:t>
            </a:r>
            <a:r>
              <a:rPr lang="en-US" altLang="zh-CN" sz="1500" dirty="0" smtClean="0"/>
              <a:t>, T. A. M. (2004). Performance evaluation of water saver fixtures in buildings </a:t>
            </a:r>
            <a:r>
              <a:rPr lang="en-US" altLang="zh-CN" sz="1500" dirty="0" err="1" smtClean="0"/>
              <a:t>Avaliacao</a:t>
            </a:r>
            <a:r>
              <a:rPr lang="en-US" altLang="zh-CN" sz="1500" dirty="0" smtClean="0"/>
              <a:t> de </a:t>
            </a:r>
            <a:r>
              <a:rPr lang="en-US" altLang="zh-CN" sz="1500" dirty="0" err="1" smtClean="0"/>
              <a:t>desempenho</a:t>
            </a:r>
            <a:r>
              <a:rPr lang="en-US" altLang="zh-CN" sz="1500" dirty="0" smtClean="0"/>
              <a:t> de </a:t>
            </a:r>
            <a:r>
              <a:rPr lang="en-US" altLang="zh-CN" sz="1500" dirty="0" err="1" smtClean="0"/>
              <a:t>componentes</a:t>
            </a:r>
            <a:r>
              <a:rPr lang="en-US" altLang="zh-CN" sz="1500" dirty="0" smtClean="0"/>
              <a:t> </a:t>
            </a:r>
            <a:r>
              <a:rPr lang="en-US" altLang="zh-CN" sz="1500" dirty="0" err="1" smtClean="0"/>
              <a:t>economizadores</a:t>
            </a:r>
            <a:r>
              <a:rPr lang="en-US" altLang="zh-CN" sz="1500" dirty="0" smtClean="0"/>
              <a:t> de </a:t>
            </a:r>
            <a:r>
              <a:rPr lang="en-US" altLang="zh-CN" sz="1500" dirty="0" err="1" smtClean="0"/>
              <a:t>agua</a:t>
            </a:r>
            <a:r>
              <a:rPr lang="en-US" altLang="zh-CN" sz="1500" dirty="0" smtClean="0"/>
              <a:t> </a:t>
            </a:r>
            <a:r>
              <a:rPr lang="en-US" altLang="zh-CN" sz="1500" dirty="0" err="1" smtClean="0"/>
              <a:t>em</a:t>
            </a:r>
            <a:r>
              <a:rPr lang="en-US" altLang="zh-CN" sz="1500" dirty="0" smtClean="0"/>
              <a:t> </a:t>
            </a:r>
            <a:r>
              <a:rPr lang="en-US" altLang="zh-CN" sz="1500" dirty="0" err="1" smtClean="0"/>
              <a:t>edificios</a:t>
            </a:r>
            <a:r>
              <a:rPr lang="en-US" altLang="zh-CN" sz="1500" dirty="0" smtClean="0"/>
              <a:t>. </a:t>
            </a:r>
            <a:r>
              <a:rPr lang="en-US" altLang="zh-CN" sz="1500" i="1" dirty="0" err="1" smtClean="0"/>
              <a:t>Ciencia</a:t>
            </a:r>
            <a:r>
              <a:rPr lang="en-US" altLang="zh-CN" sz="1500" i="1" dirty="0" smtClean="0"/>
              <a:t> y </a:t>
            </a:r>
            <a:r>
              <a:rPr lang="en-US" altLang="zh-CN" sz="1500" i="1" dirty="0" err="1" smtClean="0"/>
              <a:t>Engenharia</a:t>
            </a:r>
            <a:r>
              <a:rPr lang="en-US" altLang="zh-CN" sz="1500" i="1" dirty="0" smtClean="0"/>
              <a:t>/ Science and Engineering Journal, 13</a:t>
            </a:r>
            <a:r>
              <a:rPr lang="en-US" altLang="zh-CN" sz="1500" dirty="0" smtClean="0"/>
              <a:t>(1), 13-18.</a:t>
            </a:r>
            <a:endParaRPr lang="zh-CN" altLang="zh-CN" sz="1500" dirty="0" smtClean="0"/>
          </a:p>
          <a:p>
            <a:pPr algn="just">
              <a:buNone/>
            </a:pPr>
            <a:endParaRPr lang="zh-CN" altLang="en-US" sz="15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Reference</a:t>
            </a:r>
            <a:endParaRPr lang="zh-CN" altLang="en-US" sz="3600" dirty="0"/>
          </a:p>
        </p:txBody>
      </p:sp>
      <p:sp>
        <p:nvSpPr>
          <p:cNvPr id="3" name="内容占位符 2"/>
          <p:cNvSpPr>
            <a:spLocks noGrp="1"/>
          </p:cNvSpPr>
          <p:nvPr>
            <p:ph idx="1"/>
          </p:nvPr>
        </p:nvSpPr>
        <p:spPr/>
        <p:txBody>
          <a:bodyPr>
            <a:normAutofit/>
          </a:bodyPr>
          <a:lstStyle/>
          <a:p>
            <a:pPr algn="just">
              <a:buNone/>
            </a:pPr>
            <a:r>
              <a:rPr lang="en-US" altLang="zh-CN" sz="1500" dirty="0" smtClean="0"/>
              <a:t>[30] </a:t>
            </a:r>
            <a:r>
              <a:rPr lang="en-US" altLang="zh-CN" sz="1500" dirty="0" err="1" smtClean="0"/>
              <a:t>Maddaus</a:t>
            </a:r>
            <a:r>
              <a:rPr lang="en-US" altLang="zh-CN" sz="1500" dirty="0" smtClean="0"/>
              <a:t>, W. O., Parker, D. S., &amp; Hunt, A. J. (2003). Reducing water demand and wastewater flow. </a:t>
            </a:r>
            <a:r>
              <a:rPr lang="en-US" altLang="zh-CN" sz="1500" i="1" dirty="0" smtClean="0"/>
              <a:t>Journal / American Water Works Association, 75</a:t>
            </a:r>
            <a:r>
              <a:rPr lang="en-US" altLang="zh-CN" sz="1500" dirty="0" smtClean="0"/>
              <a:t>(7), 330-347.</a:t>
            </a:r>
            <a:endParaRPr lang="zh-CN" altLang="zh-CN" sz="1500" dirty="0" smtClean="0"/>
          </a:p>
          <a:p>
            <a:pPr algn="just">
              <a:buNone/>
            </a:pPr>
            <a:r>
              <a:rPr lang="en-US" altLang="zh-CN" sz="1500" dirty="0" smtClean="0"/>
              <a:t>[31] </a:t>
            </a:r>
            <a:r>
              <a:rPr lang="en-US" altLang="zh-CN" sz="1500" dirty="0" err="1" smtClean="0"/>
              <a:t>Pauker</a:t>
            </a:r>
            <a:r>
              <a:rPr lang="en-US" altLang="zh-CN" sz="1500" dirty="0" smtClean="0"/>
              <a:t>, R. (1997). Water-wise landscaping. </a:t>
            </a:r>
            <a:r>
              <a:rPr lang="en-US" altLang="zh-CN" sz="1500" i="1" dirty="0" smtClean="0"/>
              <a:t>International Water and Irrigation, 17</a:t>
            </a:r>
            <a:r>
              <a:rPr lang="en-US" altLang="zh-CN" sz="1500" dirty="0" smtClean="0"/>
              <a:t>(1).</a:t>
            </a:r>
            <a:endParaRPr lang="zh-CN" altLang="zh-CN" sz="1500" dirty="0" smtClean="0"/>
          </a:p>
          <a:p>
            <a:pPr algn="just">
              <a:buNone/>
            </a:pPr>
            <a:r>
              <a:rPr lang="en-US" altLang="zh-CN" sz="1500" dirty="0" smtClean="0"/>
              <a:t>[32] Wang, X. (2012). </a:t>
            </a:r>
            <a:r>
              <a:rPr lang="en-US" altLang="zh-CN" sz="1500" i="1" dirty="0" smtClean="0"/>
              <a:t>A study on the impact of soil thickness and matrix matching of roof garden on plant growth.</a:t>
            </a:r>
            <a:r>
              <a:rPr lang="en-US" altLang="zh-CN" sz="1500" dirty="0" smtClean="0"/>
              <a:t> Paper presented at the 2012 World Automation Congress, WAC 2012, June 24, 2012 - June 28, 2012, Puerto Vallarta, Mexico.</a:t>
            </a:r>
            <a:endParaRPr lang="zh-CN" altLang="zh-CN" sz="1500" dirty="0" smtClean="0"/>
          </a:p>
          <a:p>
            <a:pPr algn="just">
              <a:buNone/>
            </a:pPr>
            <a:r>
              <a:rPr lang="en-US" altLang="zh-CN" sz="1500" dirty="0" smtClean="0"/>
              <a:t>[33] </a:t>
            </a:r>
            <a:r>
              <a:rPr lang="en-US" altLang="zh-CN" sz="1500" dirty="0" err="1" smtClean="0"/>
              <a:t>Hutson</a:t>
            </a:r>
            <a:r>
              <a:rPr lang="en-US" altLang="zh-CN" sz="1500" dirty="0" smtClean="0"/>
              <a:t>, A. C., &amp; </a:t>
            </a:r>
            <a:r>
              <a:rPr lang="en-US" altLang="zh-CN" sz="1500" dirty="0" err="1" smtClean="0"/>
              <a:t>Ickert</a:t>
            </a:r>
            <a:r>
              <a:rPr lang="en-US" altLang="zh-CN" sz="1500" dirty="0" smtClean="0"/>
              <a:t>, R. A. (2012). </a:t>
            </a:r>
            <a:r>
              <a:rPr lang="en-US" altLang="zh-CN" sz="1500" i="1" dirty="0" smtClean="0"/>
              <a:t>Sustainability in water supply.</a:t>
            </a:r>
            <a:r>
              <a:rPr lang="en-US" altLang="zh-CN" sz="1500" dirty="0" smtClean="0"/>
              <a:t> Paper presented at the World Environmental and Water Resources Congress 2012: Crossing Boundaries, 20-24 May 2012, Reston, VA, USA.</a:t>
            </a:r>
            <a:endParaRPr lang="zh-CN" altLang="zh-CN" sz="1500" dirty="0" smtClean="0"/>
          </a:p>
          <a:p>
            <a:pPr algn="just">
              <a:buNone/>
            </a:pPr>
            <a:r>
              <a:rPr lang="en-US" altLang="zh-CN" sz="1500" dirty="0" smtClean="0"/>
              <a:t> </a:t>
            </a:r>
            <a:endParaRPr lang="zh-CN" altLang="zh-CN" sz="1500" dirty="0" smtClean="0"/>
          </a:p>
          <a:p>
            <a:pPr algn="just">
              <a:buNone/>
            </a:pPr>
            <a:endParaRPr lang="zh-CN" altLang="en-US" sz="15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20000"/>
          </a:schemeClr>
        </a:solidFill>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13393</TotalTime>
  <Words>6762</Words>
  <Application>Microsoft Office PowerPoint</Application>
  <PresentationFormat>On-screen Show (4:3)</PresentationFormat>
  <Paragraphs>584</Paragraphs>
  <Slides>95</Slides>
  <Notes>1</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Water Sustainability in Commercial   and Residential Buildings </vt:lpstr>
      <vt:lpstr>Scope of Presentation:</vt:lpstr>
      <vt:lpstr>PowerPoint Presentation</vt:lpstr>
      <vt:lpstr>PowerPoint Presentation</vt:lpstr>
      <vt:lpstr>PowerPoint Presentation</vt:lpstr>
      <vt:lpstr>What is Water Sustainability?</vt:lpstr>
      <vt:lpstr>Methods for Improving Water Sustainability in Buildings</vt:lpstr>
      <vt:lpstr>PowerPoint Presentation</vt:lpstr>
      <vt:lpstr>Why Rainwater Harvesting?</vt:lpstr>
      <vt:lpstr>Potential Uses for Rainwater</vt:lpstr>
      <vt:lpstr>PowerPoint Presentation</vt:lpstr>
      <vt:lpstr>Criteria for Selection of Rainwater Harvesting Technologies7 </vt:lpstr>
      <vt:lpstr>Components of a Rainwater Harvesting System8</vt:lpstr>
      <vt:lpstr>1:  Collection or Catchment System</vt:lpstr>
      <vt:lpstr>2:  Conveyance System</vt:lpstr>
      <vt:lpstr>3:  Storage Facility</vt:lpstr>
      <vt:lpstr>4:  Delivery System</vt:lpstr>
      <vt:lpstr>PowerPoint Presentation</vt:lpstr>
      <vt:lpstr>PowerPoint Presentation</vt:lpstr>
      <vt:lpstr>Effectiveness of Rainwater Harvesting Technology14</vt:lpstr>
      <vt:lpstr>Economic Efficiency of Rainwater Harvesting15</vt:lpstr>
      <vt:lpstr>Economic Analysis of Rainwater Harvesting System for Dallas, Texas16</vt:lpstr>
      <vt:lpstr>Disadvantages of Rainwater Harvesting System17</vt:lpstr>
      <vt:lpstr>Case Study 1:  UBC Point Grey Campus Rainwater Harvesting System Analysis</vt:lpstr>
      <vt:lpstr>PowerPoint Presentation</vt:lpstr>
      <vt:lpstr>Different Steps of Rainwater Harvesting System</vt:lpstr>
      <vt:lpstr>Different Steps of Rainwater Harvesting System(Continued)</vt:lpstr>
      <vt:lpstr>Different Steps of Rainwater Harvesting System(continued)</vt:lpstr>
      <vt:lpstr>Benefits for Rainwater Harvesting System to UBC Campus</vt:lpstr>
      <vt:lpstr>PowerPoint Presentation</vt:lpstr>
      <vt:lpstr>Case Study 2:  Rainwater harvesting system in Seoul city commercial and residential buildings18</vt:lpstr>
      <vt:lpstr>Seoul City Rainwater Harvesting System</vt:lpstr>
      <vt:lpstr>Innovative Application of  Seoul City Rainwater Harvesting System</vt:lpstr>
      <vt:lpstr>PowerPoint Presentation</vt:lpstr>
      <vt:lpstr>What is Greywater?</vt:lpstr>
      <vt:lpstr>Potential Uses for Recycled Greywater21</vt:lpstr>
      <vt:lpstr>Recycled Greywater for Irrigation</vt:lpstr>
      <vt:lpstr>Recycled Greywater for Toilet Flushing</vt:lpstr>
      <vt:lpstr>Components of a Gerywater Recycling System23</vt:lpstr>
      <vt:lpstr>PowerPoint Presentation</vt:lpstr>
      <vt:lpstr>Sequence of Greywater Recycling System</vt:lpstr>
      <vt:lpstr>Schematic 1 :  Greywater Recycling System</vt:lpstr>
      <vt:lpstr>Sequence of Greywater Recycling System(continued)</vt:lpstr>
      <vt:lpstr>Schematic 2. Greywater Treatment System</vt:lpstr>
      <vt:lpstr>Greywater Treatment System(continued)</vt:lpstr>
      <vt:lpstr>Schematic 3. Biological Treatment System</vt:lpstr>
      <vt:lpstr>Benefits of Greywater Recycling</vt:lpstr>
      <vt:lpstr>Economic Benefits of Using Recycled Greywater </vt:lpstr>
      <vt:lpstr>Disadvantages of Using Recycled Greywater26</vt:lpstr>
      <vt:lpstr>Cost Analysis of Greywater Recycling System for a Building in Dallas, Texas  The following table is calculated based on a building  with  2370 people that consumes  783,904 gallons per day</vt:lpstr>
      <vt:lpstr>PowerPoint Presentation</vt:lpstr>
      <vt:lpstr>PowerPoint Presentation</vt:lpstr>
      <vt:lpstr>Components and Schematics of the Greywater Treatment System</vt:lpstr>
      <vt:lpstr>Parameters for the Greywater Treatment System</vt:lpstr>
      <vt:lpstr>Case Study 2:  Greywater Recycling in Residential Buildings, China28</vt:lpstr>
      <vt:lpstr>Technical data: </vt:lpstr>
      <vt:lpstr>Building information</vt:lpstr>
      <vt:lpstr>PowerPoint Presentation</vt:lpstr>
      <vt:lpstr>PowerPoint Presentation</vt:lpstr>
      <vt:lpstr>Rationale for Using Water Efficient Flush and Flow Fixtures29</vt:lpstr>
      <vt:lpstr>Standard Water Use Baseline in Buildings in United States </vt:lpstr>
      <vt:lpstr>High Water Efficiency Fixtures</vt:lpstr>
      <vt:lpstr>Dual Flush Toilets</vt:lpstr>
      <vt:lpstr>High Efficiency Toilets (HETs)</vt:lpstr>
      <vt:lpstr>Ultra Low Flow Pressure Assist Toilets</vt:lpstr>
      <vt:lpstr>Waterless Urinals</vt:lpstr>
      <vt:lpstr>“WaterSense” Labeled Products</vt:lpstr>
      <vt:lpstr>PowerPoint Presentation</vt:lpstr>
      <vt:lpstr>What is Water Wise Landscaping?</vt:lpstr>
      <vt:lpstr>Water Wise Landscaping Designing Strategies</vt:lpstr>
      <vt:lpstr>Water Wise Landscaping Designing Strategies(continued)</vt:lpstr>
      <vt:lpstr>How Much Water Could be Saved from Water Wise Landscaping?</vt:lpstr>
      <vt:lpstr>“Landscaping in Urban Areas”</vt:lpstr>
      <vt:lpstr>Benefits from Roof Garden</vt:lpstr>
      <vt:lpstr>Benefits from Roof Garden(continued)</vt:lpstr>
      <vt:lpstr>Sustainable Water Management Plan for Roof Gardens</vt:lpstr>
      <vt:lpstr>Nutrient Cycling of Roof Garden</vt:lpstr>
      <vt:lpstr>PowerPoint Presentation</vt:lpstr>
      <vt:lpstr>LEED</vt:lpstr>
      <vt:lpstr>The purpose of considering WE in LEED</vt:lpstr>
      <vt:lpstr>Water Efficiency Pre-requisite</vt:lpstr>
      <vt:lpstr>Water Efficiency Credits</vt:lpstr>
      <vt:lpstr>Water Efficiency Credits</vt:lpstr>
      <vt:lpstr>Water Efficiency Credits</vt:lpstr>
      <vt:lpstr>Water Efficiency Credits</vt:lpstr>
      <vt:lpstr>Case Study: USC Engemann Health Center  </vt:lpstr>
      <vt:lpstr>PowerPoint Presentation</vt:lpstr>
      <vt:lpstr>PowerPoint Presentation</vt:lpstr>
      <vt:lpstr>PowerPoint Presentation</vt:lpstr>
      <vt:lpstr>City of the future?!</vt:lpstr>
      <vt:lpstr>Reference</vt:lpstr>
      <vt:lpstr>Reference</vt:lpstr>
      <vt:lpstr>Reference</vt:lpstr>
      <vt:lpstr>Reference</vt:lpstr>
      <vt:lpstr>Reference</vt:lpstr>
    </vt:vector>
  </TitlesOfParts>
  <Company>Your Company 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Sustainability in Large Commercial and Residential Buildings</dc:title>
  <dc:creator>Your User Name</dc:creator>
  <cp:lastModifiedBy>Dr. Pirbazari</cp:lastModifiedBy>
  <cp:revision>317</cp:revision>
  <dcterms:created xsi:type="dcterms:W3CDTF">2013-10-11T22:21:04Z</dcterms:created>
  <dcterms:modified xsi:type="dcterms:W3CDTF">2015-05-13T22:53:24Z</dcterms:modified>
</cp:coreProperties>
</file>