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89"/>
  </p:notesMasterIdLst>
  <p:sldIdLst>
    <p:sldId id="256" r:id="rId3"/>
    <p:sldId id="418" r:id="rId4"/>
    <p:sldId id="417" r:id="rId5"/>
    <p:sldId id="261" r:id="rId6"/>
    <p:sldId id="557" r:id="rId7"/>
    <p:sldId id="558" r:id="rId8"/>
    <p:sldId id="419" r:id="rId9"/>
    <p:sldId id="262" r:id="rId10"/>
    <p:sldId id="284" r:id="rId11"/>
    <p:sldId id="289" r:id="rId12"/>
    <p:sldId id="427" r:id="rId13"/>
    <p:sldId id="428" r:id="rId14"/>
    <p:sldId id="265" r:id="rId15"/>
    <p:sldId id="263" r:id="rId16"/>
    <p:sldId id="453" r:id="rId17"/>
    <p:sldId id="447" r:id="rId18"/>
    <p:sldId id="448" r:id="rId19"/>
    <p:sldId id="450" r:id="rId20"/>
    <p:sldId id="452" r:id="rId21"/>
    <p:sldId id="449" r:id="rId22"/>
    <p:sldId id="446" r:id="rId23"/>
    <p:sldId id="454" r:id="rId24"/>
    <p:sldId id="459" r:id="rId25"/>
    <p:sldId id="460" r:id="rId26"/>
    <p:sldId id="461" r:id="rId27"/>
    <p:sldId id="462" r:id="rId28"/>
    <p:sldId id="463" r:id="rId29"/>
    <p:sldId id="464" r:id="rId30"/>
    <p:sldId id="465" r:id="rId31"/>
    <p:sldId id="466" r:id="rId32"/>
    <p:sldId id="467" r:id="rId33"/>
    <p:sldId id="468" r:id="rId34"/>
    <p:sldId id="469" r:id="rId35"/>
    <p:sldId id="470" r:id="rId36"/>
    <p:sldId id="471" r:id="rId37"/>
    <p:sldId id="488" r:id="rId38"/>
    <p:sldId id="472" r:id="rId39"/>
    <p:sldId id="489" r:id="rId40"/>
    <p:sldId id="490" r:id="rId41"/>
    <p:sldId id="491" r:id="rId42"/>
    <p:sldId id="520" r:id="rId43"/>
    <p:sldId id="521" r:id="rId44"/>
    <p:sldId id="522" r:id="rId45"/>
    <p:sldId id="495" r:id="rId46"/>
    <p:sldId id="498" r:id="rId47"/>
    <p:sldId id="499" r:id="rId48"/>
    <p:sldId id="500" r:id="rId49"/>
    <p:sldId id="497" r:id="rId50"/>
    <p:sldId id="501" r:id="rId51"/>
    <p:sldId id="503" r:id="rId52"/>
    <p:sldId id="523" r:id="rId53"/>
    <p:sldId id="506" r:id="rId54"/>
    <p:sldId id="507" r:id="rId55"/>
    <p:sldId id="547" r:id="rId56"/>
    <p:sldId id="267" r:id="rId57"/>
    <p:sldId id="266" r:id="rId58"/>
    <p:sldId id="548" r:id="rId59"/>
    <p:sldId id="549" r:id="rId60"/>
    <p:sldId id="530" r:id="rId61"/>
    <p:sldId id="550" r:id="rId62"/>
    <p:sldId id="551" r:id="rId63"/>
    <p:sldId id="544" r:id="rId64"/>
    <p:sldId id="545" r:id="rId65"/>
    <p:sldId id="409" r:id="rId66"/>
    <p:sldId id="524" r:id="rId67"/>
    <p:sldId id="444" r:id="rId68"/>
    <p:sldId id="445" r:id="rId69"/>
    <p:sldId id="525" r:id="rId70"/>
    <p:sldId id="527" r:id="rId71"/>
    <p:sldId id="424" r:id="rId72"/>
    <p:sldId id="268" r:id="rId73"/>
    <p:sldId id="269" r:id="rId74"/>
    <p:sldId id="564" r:id="rId75"/>
    <p:sldId id="567" r:id="rId76"/>
    <p:sldId id="565" r:id="rId77"/>
    <p:sldId id="559" r:id="rId78"/>
    <p:sldId id="560" r:id="rId79"/>
    <p:sldId id="562" r:id="rId80"/>
    <p:sldId id="561" r:id="rId81"/>
    <p:sldId id="569" r:id="rId82"/>
    <p:sldId id="568" r:id="rId83"/>
    <p:sldId id="554" r:id="rId84"/>
    <p:sldId id="556" r:id="rId85"/>
    <p:sldId id="555" r:id="rId86"/>
    <p:sldId id="570" r:id="rId87"/>
    <p:sldId id="571"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0000"/>
    <a:srgbClr val="FFCC00"/>
    <a:srgbClr val="FF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95" autoAdjust="0"/>
    <p:restoredTop sz="91311"/>
  </p:normalViewPr>
  <p:slideViewPr>
    <p:cSldViewPr snapToGrid="0" snapToObjects="1">
      <p:cViewPr>
        <p:scale>
          <a:sx n="92" d="100"/>
          <a:sy n="92" d="100"/>
        </p:scale>
        <p:origin x="-346" y="25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3E15F-F35C-9B4E-9714-3D3781B9FA8A}" type="datetimeFigureOut">
              <a:rPr lang="en-US" smtClean="0"/>
              <a:t>8/14/2019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D9236-59BD-D644-A878-4DBF44E20B32}" type="slidenum">
              <a:rPr lang="en-US" smtClean="0"/>
              <a:t>‹#›</a:t>
            </a:fld>
            <a:endParaRPr lang="en-US"/>
          </a:p>
        </p:txBody>
      </p:sp>
    </p:spTree>
    <p:extLst>
      <p:ext uri="{BB962C8B-B14F-4D97-AF65-F5344CB8AC3E}">
        <p14:creationId xmlns:p14="http://schemas.microsoft.com/office/powerpoint/2010/main" val="1476708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AD9236-59BD-D644-A878-4DBF44E20B32}" type="slidenum">
              <a:rPr lang="en-US" smtClean="0"/>
              <a:t>17</a:t>
            </a:fld>
            <a:endParaRPr lang="en-US"/>
          </a:p>
        </p:txBody>
      </p:sp>
    </p:spTree>
    <p:extLst>
      <p:ext uri="{BB962C8B-B14F-4D97-AF65-F5344CB8AC3E}">
        <p14:creationId xmlns:p14="http://schemas.microsoft.com/office/powerpoint/2010/main" val="2007922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AD9236-59BD-D644-A878-4DBF44E20B32}" type="slidenum">
              <a:rPr lang="en-US" smtClean="0"/>
              <a:t>41</a:t>
            </a:fld>
            <a:endParaRPr lang="en-US"/>
          </a:p>
        </p:txBody>
      </p:sp>
    </p:spTree>
    <p:extLst>
      <p:ext uri="{BB962C8B-B14F-4D97-AF65-F5344CB8AC3E}">
        <p14:creationId xmlns:p14="http://schemas.microsoft.com/office/powerpoint/2010/main" val="2033632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89420A-C7B6-40E9-9238-404B9D42B109}" type="slidenum">
              <a:rPr lang="zh-CN" altLang="en-US" smtClean="0"/>
              <a:t>48</a:t>
            </a:fld>
            <a:endParaRPr lang="zh-CN" altLang="en-US"/>
          </a:p>
        </p:txBody>
      </p:sp>
    </p:spTree>
    <p:extLst>
      <p:ext uri="{BB962C8B-B14F-4D97-AF65-F5344CB8AC3E}">
        <p14:creationId xmlns:p14="http://schemas.microsoft.com/office/powerpoint/2010/main" val="93870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charset="0"/>
              <a:buChar char="•"/>
            </a:pPr>
            <a:r>
              <a:rPr lang="en-US" altLang="zh-CN" sz="1200" u="none" kern="1200" baseline="0" dirty="0" smtClean="0">
                <a:solidFill>
                  <a:schemeClr val="tx1"/>
                </a:solidFill>
                <a:latin typeface="+mn-lt"/>
                <a:ea typeface="+mn-ea"/>
                <a:cs typeface="+mn-cs"/>
              </a:rPr>
              <a:t>Rain garden is one of the most common </a:t>
            </a:r>
            <a:r>
              <a:rPr lang="en-US" altLang="zh-CN" sz="1200" u="none" kern="1200" baseline="0" dirty="0" err="1" smtClean="0">
                <a:solidFill>
                  <a:schemeClr val="tx1"/>
                </a:solidFill>
                <a:latin typeface="+mn-lt"/>
                <a:ea typeface="+mn-ea"/>
                <a:cs typeface="+mn-cs"/>
              </a:rPr>
              <a:t>stormwater</a:t>
            </a:r>
            <a:r>
              <a:rPr lang="en-US" altLang="zh-CN" sz="1200" u="none" kern="1200" baseline="0" dirty="0" smtClean="0">
                <a:solidFill>
                  <a:schemeClr val="tx1"/>
                </a:solidFill>
                <a:latin typeface="+mn-lt"/>
                <a:ea typeface="+mn-ea"/>
                <a:cs typeface="+mn-cs"/>
              </a:rPr>
              <a:t> BMPs. </a:t>
            </a:r>
          </a:p>
          <a:p>
            <a:pPr marL="171450" indent="-171450">
              <a:buFont typeface="Arial" charset="0"/>
              <a:buChar char="•"/>
            </a:pPr>
            <a:r>
              <a:rPr lang="en-US" altLang="zh-CN" sz="1200" u="none" kern="1200" baseline="0" dirty="0" smtClean="0">
                <a:solidFill>
                  <a:schemeClr val="tx1"/>
                </a:solidFill>
                <a:latin typeface="+mn-lt"/>
                <a:ea typeface="+mn-ea"/>
                <a:cs typeface="+mn-cs"/>
              </a:rPr>
              <a:t>It can reduce runoff, recharge groundwater, eliminate pollutant, provide habitat for wildlife, however, it requires maintenance, should be constructed on relatively flat site, and may result in vector breeding.</a:t>
            </a:r>
          </a:p>
          <a:p>
            <a:pPr marL="171450" indent="-171450">
              <a:buFont typeface="Arial" charset="0"/>
              <a:buChar char="•"/>
            </a:pPr>
            <a:r>
              <a:rPr lang="en-US" altLang="zh-CN" sz="1200" u="none" kern="1200" baseline="0" dirty="0" smtClean="0">
                <a:solidFill>
                  <a:schemeClr val="tx1"/>
                </a:solidFill>
                <a:latin typeface="+mn-lt"/>
                <a:ea typeface="+mn-ea"/>
                <a:cs typeface="+mn-cs"/>
              </a:rPr>
              <a:t>This is the general removal efficiency of common contaminants for all kinds of rain garden. Some removal efficiency vary in a big range, </a:t>
            </a:r>
            <a:r>
              <a:rPr lang="en-US" altLang="zh-CN" sz="1200" u="none" kern="1200" baseline="0" dirty="0" err="1" smtClean="0">
                <a:solidFill>
                  <a:schemeClr val="tx1"/>
                </a:solidFill>
                <a:latin typeface="+mn-lt"/>
                <a:ea typeface="+mn-ea"/>
                <a:cs typeface="+mn-cs"/>
              </a:rPr>
              <a:t>cuz</a:t>
            </a:r>
            <a:r>
              <a:rPr lang="en-US" altLang="zh-CN" sz="1200" u="none" kern="1200" baseline="0" dirty="0" smtClean="0">
                <a:solidFill>
                  <a:schemeClr val="tx1"/>
                </a:solidFill>
                <a:latin typeface="+mn-lt"/>
                <a:ea typeface="+mn-ea"/>
                <a:cs typeface="+mn-cs"/>
              </a:rPr>
              <a:t> it depends largely on media in the structure.</a:t>
            </a:r>
            <a:endParaRPr kumimoji="1" lang="zh-CN" altLang="en-US" u="none" dirty="0"/>
          </a:p>
        </p:txBody>
      </p:sp>
      <p:sp>
        <p:nvSpPr>
          <p:cNvPr id="4" name="幻灯片编号占位符 3"/>
          <p:cNvSpPr>
            <a:spLocks noGrp="1"/>
          </p:cNvSpPr>
          <p:nvPr>
            <p:ph type="sldNum" sz="quarter" idx="10"/>
          </p:nvPr>
        </p:nvSpPr>
        <p:spPr/>
        <p:txBody>
          <a:bodyPr/>
          <a:lstStyle/>
          <a:p>
            <a:fld id="{EA346ED4-A8B2-4E71-80E0-AB5B0B5106CF}" type="slidenum">
              <a:rPr lang="zh-CN" altLang="en-US" smtClean="0"/>
              <a:t>54</a:t>
            </a:fld>
            <a:endParaRPr lang="zh-CN" altLang="en-US"/>
          </a:p>
        </p:txBody>
      </p:sp>
    </p:spTree>
    <p:extLst>
      <p:ext uri="{BB962C8B-B14F-4D97-AF65-F5344CB8AC3E}">
        <p14:creationId xmlns:p14="http://schemas.microsoft.com/office/powerpoint/2010/main" val="1572440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AD9236-59BD-D644-A878-4DBF44E20B32}" type="slidenum">
              <a:rPr lang="en-US" smtClean="0"/>
              <a:t>67</a:t>
            </a:fld>
            <a:endParaRPr lang="en-US"/>
          </a:p>
        </p:txBody>
      </p:sp>
    </p:spTree>
    <p:extLst>
      <p:ext uri="{BB962C8B-B14F-4D97-AF65-F5344CB8AC3E}">
        <p14:creationId xmlns:p14="http://schemas.microsoft.com/office/powerpoint/2010/main" val="1570505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AD9236-59BD-D644-A878-4DBF44E20B32}" type="slidenum">
              <a:rPr lang="en-US" smtClean="0"/>
              <a:t>73</a:t>
            </a:fld>
            <a:endParaRPr lang="en-US"/>
          </a:p>
        </p:txBody>
      </p:sp>
    </p:spTree>
    <p:extLst>
      <p:ext uri="{BB962C8B-B14F-4D97-AF65-F5344CB8AC3E}">
        <p14:creationId xmlns:p14="http://schemas.microsoft.com/office/powerpoint/2010/main" val="9777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endParaRPr lang="es-ES" alt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endParaRPr lang="es-ES" alt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E159226-702B-BE40-9E6F-691CF4AEF3CC}" type="slidenum">
              <a:rPr lang="es-ES" altLang="en-US"/>
              <a:pPr/>
              <a:t>‹#›</a:t>
            </a:fld>
            <a:endParaRPr lang="es-ES" altLang="en-US"/>
          </a:p>
        </p:txBody>
      </p:sp>
    </p:spTree>
    <p:extLst>
      <p:ext uri="{BB962C8B-B14F-4D97-AF65-F5344CB8AC3E}">
        <p14:creationId xmlns:p14="http://schemas.microsoft.com/office/powerpoint/2010/main" val="19872757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flipV="1">
            <a:off x="0" y="5778500"/>
            <a:ext cx="9144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1" name="Picture 10" descr="Small Use Shield_GoldOnTrans.eps"/>
          <p:cNvPicPr>
            <a:picLocks noChangeAspect="1"/>
          </p:cNvPicPr>
          <p:nvPr userDrawn="1"/>
        </p:nvPicPr>
        <p:blipFill>
          <a:blip r:embed="rId3"/>
          <a:stretch>
            <a:fillRect/>
          </a:stretch>
        </p:blipFill>
        <p:spPr>
          <a:xfrm>
            <a:off x="8201027" y="238127"/>
            <a:ext cx="748239" cy="748239"/>
          </a:xfrm>
          <a:prstGeom prst="rect">
            <a:avLst/>
          </a:prstGeom>
        </p:spPr>
      </p:pic>
      <p:pic>
        <p:nvPicPr>
          <p:cNvPr id="9" name="Picture 8" descr="1-lineWordmark_GoldOnCard_NoBG.eps"/>
          <p:cNvPicPr>
            <a:picLocks noChangeAspect="1"/>
          </p:cNvPicPr>
          <p:nvPr userDrawn="1"/>
        </p:nvPicPr>
        <p:blipFill>
          <a:blip r:embed="rId4"/>
          <a:stretch>
            <a:fillRect/>
          </a:stretch>
        </p:blipFill>
        <p:spPr>
          <a:xfrm>
            <a:off x="6997700" y="6462029"/>
            <a:ext cx="1822126" cy="154821"/>
          </a:xfrm>
          <a:prstGeom prst="rect">
            <a:avLst/>
          </a:prstGeom>
        </p:spPr>
      </p:pic>
      <p:pic>
        <p:nvPicPr>
          <p:cNvPr id="10" name="Picture 9" descr="Formal_Viterbi_GoldOnCard_NoBG.eps"/>
          <p:cNvPicPr>
            <a:picLocks noChangeAspect="1"/>
          </p:cNvPicPr>
          <p:nvPr userDrawn="1"/>
        </p:nvPicPr>
        <p:blipFill>
          <a:blip r:embed="rId5"/>
          <a:stretch>
            <a:fillRect/>
          </a:stretch>
        </p:blipFill>
        <p:spPr>
          <a:xfrm>
            <a:off x="292102" y="6138309"/>
            <a:ext cx="1741688" cy="470075"/>
          </a:xfrm>
          <a:prstGeom prst="rect">
            <a:avLst/>
          </a:prstGeom>
        </p:spPr>
      </p:pic>
    </p:spTree>
  </p:cSld>
  <p:clrMap bg1="dk1" tx1="lt1" bg2="dk2" tx2="lt2" accent1="accent1" accent2="accent2" accent3="accent3" accent4="accent4" accent5="accent5" accent6="accent6" hlink="hlink" folHlink="folHlink"/>
  <p:sldLayoutIdLst>
    <p:sldLayoutId id="214748365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5803900"/>
            <a:ext cx="9144000" cy="1052718"/>
          </a:xfrm>
          <a:prstGeom prst="rect">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Rectangle 7"/>
          <p:cNvSpPr/>
          <p:nvPr userDrawn="1"/>
        </p:nvSpPr>
        <p:spPr>
          <a:xfrm flipV="1">
            <a:off x="0" y="5778500"/>
            <a:ext cx="9144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1" name="Picture 10" descr="Small Use Shield_GoldOnTrans.eps"/>
          <p:cNvPicPr>
            <a:picLocks noChangeAspect="1"/>
          </p:cNvPicPr>
          <p:nvPr userDrawn="1"/>
        </p:nvPicPr>
        <p:blipFill>
          <a:blip r:embed="rId4"/>
          <a:stretch>
            <a:fillRect/>
          </a:stretch>
        </p:blipFill>
        <p:spPr>
          <a:xfrm>
            <a:off x="8201027" y="238127"/>
            <a:ext cx="748239" cy="748239"/>
          </a:xfrm>
          <a:prstGeom prst="rect">
            <a:avLst/>
          </a:prstGeom>
        </p:spPr>
      </p:pic>
      <p:pic>
        <p:nvPicPr>
          <p:cNvPr id="9" name="Picture 8" descr="1-lineWordmark_GoldOnCard_NoBG.eps"/>
          <p:cNvPicPr>
            <a:picLocks noChangeAspect="1"/>
          </p:cNvPicPr>
          <p:nvPr userDrawn="1"/>
        </p:nvPicPr>
        <p:blipFill>
          <a:blip r:embed="rId5"/>
          <a:stretch>
            <a:fillRect/>
          </a:stretch>
        </p:blipFill>
        <p:spPr>
          <a:xfrm>
            <a:off x="6997700" y="6462029"/>
            <a:ext cx="1822126" cy="154821"/>
          </a:xfrm>
          <a:prstGeom prst="rect">
            <a:avLst/>
          </a:prstGeom>
        </p:spPr>
      </p:pic>
      <p:pic>
        <p:nvPicPr>
          <p:cNvPr id="12" name="Picture 11" descr="Formal_Viterbi_GoldOnCard_NoBG.eps"/>
          <p:cNvPicPr>
            <a:picLocks noChangeAspect="1"/>
          </p:cNvPicPr>
          <p:nvPr userDrawn="1"/>
        </p:nvPicPr>
        <p:blipFill>
          <a:blip r:embed="rId6"/>
          <a:stretch>
            <a:fillRect/>
          </a:stretch>
        </p:blipFill>
        <p:spPr>
          <a:xfrm>
            <a:off x="292102" y="6138309"/>
            <a:ext cx="1741688" cy="47007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jpg"/><Relationship Id="rId7" Type="http://schemas.openxmlformats.org/officeDocument/2006/relationships/image" Target="../media/image69.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71.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77.emf"/><Relationship Id="rId2" Type="http://schemas.openxmlformats.org/officeDocument/2006/relationships/image" Target="../media/image72.jpg"/><Relationship Id="rId1" Type="http://schemas.openxmlformats.org/officeDocument/2006/relationships/slideLayout" Target="../slideLayouts/slideLayout3.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572948"/>
            <a:ext cx="9129299" cy="1928945"/>
          </a:xfrm>
          <a:prstGeom prst="rect">
            <a:avLst/>
          </a:prstGeom>
        </p:spPr>
        <p:txBody>
          <a:bodyPr vert="horz" lIns="91440" tIns="45720" rIns="91440" bIns="45720" rtlCol="0" anchor="ctr">
            <a:normAutofit/>
          </a:bodyPr>
          <a:lstStyle/>
          <a:p>
            <a:pPr marL="0" marR="0" lvl="0" indent="0" algn="ctr" defTabSz="457200" rtl="0" eaLnBrk="1" fontAlgn="auto" latinLnBrk="0" hangingPunct="1">
              <a:spcBef>
                <a:spcPct val="0"/>
              </a:spcBef>
              <a:spcAft>
                <a:spcPts val="0"/>
              </a:spcAft>
              <a:buClrTx/>
              <a:buSzTx/>
              <a:buFontTx/>
              <a:buNone/>
              <a:tabLst/>
              <a:defRPr/>
            </a:pPr>
            <a:r>
              <a:rPr kumimoji="0" lang="en-US" altLang="zh-CN" sz="4000" b="1" u="none" strike="noStrike" kern="1200" cap="none" spc="0" normalizeH="0" baseline="0" noProof="0" dirty="0" err="1">
                <a:ln>
                  <a:noFill/>
                </a:ln>
                <a:solidFill>
                  <a:schemeClr val="tx2"/>
                </a:solidFill>
                <a:effectLst/>
                <a:uLnTx/>
                <a:uFillTx/>
                <a:latin typeface="Arial"/>
                <a:ea typeface="+mj-ea"/>
                <a:cs typeface="Arial"/>
              </a:rPr>
              <a:t>Stormwater</a:t>
            </a:r>
            <a:r>
              <a:rPr kumimoji="0" lang="zh-CN" altLang="en-US" sz="4000" b="1" u="none" strike="noStrike" kern="1200" cap="none" spc="0" normalizeH="0" noProof="0" dirty="0">
                <a:ln>
                  <a:noFill/>
                </a:ln>
                <a:solidFill>
                  <a:schemeClr val="tx2"/>
                </a:solidFill>
                <a:effectLst/>
                <a:uLnTx/>
                <a:uFillTx/>
                <a:latin typeface="Arial"/>
                <a:ea typeface="+mj-ea"/>
                <a:cs typeface="Arial"/>
              </a:rPr>
              <a:t> </a:t>
            </a:r>
            <a:r>
              <a:rPr kumimoji="0" lang="en-US" altLang="zh-CN" sz="4000" b="1" u="none" strike="noStrike" kern="1200" cap="none" spc="0" normalizeH="0" noProof="0" dirty="0">
                <a:ln>
                  <a:noFill/>
                </a:ln>
                <a:solidFill>
                  <a:schemeClr val="tx2"/>
                </a:solidFill>
                <a:effectLst/>
                <a:uLnTx/>
                <a:uFillTx/>
                <a:latin typeface="Arial"/>
                <a:ea typeface="+mj-ea"/>
                <a:cs typeface="Arial"/>
              </a:rPr>
              <a:t>BMPs</a:t>
            </a:r>
            <a:r>
              <a:rPr kumimoji="0" lang="zh-CN" altLang="en-US" sz="4000" b="1" u="none" strike="noStrike" kern="1200" cap="none" spc="0" normalizeH="0" noProof="0" dirty="0">
                <a:ln>
                  <a:noFill/>
                </a:ln>
                <a:solidFill>
                  <a:schemeClr val="tx2"/>
                </a:solidFill>
                <a:effectLst/>
                <a:uLnTx/>
                <a:uFillTx/>
                <a:latin typeface="Arial"/>
                <a:ea typeface="+mj-ea"/>
                <a:cs typeface="Arial"/>
              </a:rPr>
              <a:t> </a:t>
            </a:r>
            <a:r>
              <a:rPr kumimoji="0" lang="en-US" altLang="zh-CN" sz="4000" b="1" u="none" strike="noStrike" kern="1200" cap="none" spc="0" normalizeH="0" noProof="0" dirty="0" smtClean="0">
                <a:ln>
                  <a:noFill/>
                </a:ln>
                <a:solidFill>
                  <a:schemeClr val="tx2"/>
                </a:solidFill>
                <a:effectLst/>
                <a:uLnTx/>
                <a:uFillTx/>
                <a:latin typeface="Arial"/>
                <a:ea typeface="+mj-ea"/>
                <a:cs typeface="Arial"/>
              </a:rPr>
              <a:t>for</a:t>
            </a:r>
            <a:r>
              <a:rPr lang="en-US" altLang="zh-CN" sz="4000" dirty="0">
                <a:solidFill>
                  <a:schemeClr val="tx2"/>
                </a:solidFill>
                <a:latin typeface="Arial"/>
                <a:ea typeface="+mj-ea"/>
                <a:cs typeface="Arial"/>
              </a:rPr>
              <a:t> </a:t>
            </a:r>
            <a:r>
              <a:rPr kumimoji="0" lang="en-US" altLang="zh-CN" sz="4000" b="1" u="none" strike="noStrike" kern="1200" cap="none" spc="0" normalizeH="0" baseline="0" noProof="0" dirty="0" smtClean="0">
                <a:ln>
                  <a:noFill/>
                </a:ln>
                <a:solidFill>
                  <a:schemeClr val="tx2"/>
                </a:solidFill>
                <a:effectLst/>
                <a:uLnTx/>
                <a:uFillTx/>
                <a:latin typeface="Arial"/>
                <a:ea typeface="+mj-ea"/>
                <a:cs typeface="Arial"/>
              </a:rPr>
              <a:t>Industries</a:t>
            </a:r>
            <a:endParaRPr lang="en-US" altLang="zh-CN" sz="4000" b="1" dirty="0">
              <a:solidFill>
                <a:schemeClr val="tx2"/>
              </a:solidFill>
              <a:latin typeface="Arial"/>
              <a:ea typeface="+mj-ea"/>
              <a:cs typeface="Arial"/>
            </a:endParaRPr>
          </a:p>
          <a:p>
            <a:pPr lvl="0" algn="ctr">
              <a:lnSpc>
                <a:spcPct val="150000"/>
              </a:lnSpc>
              <a:spcBef>
                <a:spcPct val="0"/>
              </a:spcBef>
              <a:defRPr/>
            </a:pPr>
            <a:r>
              <a:rPr kumimoji="0" lang="en-US" altLang="zh-CN" sz="2400" u="none" strike="noStrike" kern="1200" cap="none" spc="0" normalizeH="0" baseline="0" noProof="0" dirty="0" smtClean="0">
                <a:ln>
                  <a:noFill/>
                </a:ln>
                <a:solidFill>
                  <a:schemeClr val="tx2"/>
                </a:solidFill>
                <a:effectLst/>
                <a:uLnTx/>
                <a:uFillTx/>
                <a:latin typeface="Arial"/>
                <a:ea typeface="+mj-ea"/>
                <a:cs typeface="Arial"/>
              </a:rPr>
              <a:t>“</a:t>
            </a:r>
            <a:r>
              <a:rPr lang="en-US" altLang="zh-CN" sz="2400" dirty="0" smtClean="0">
                <a:solidFill>
                  <a:schemeClr val="tx2"/>
                </a:solidFill>
                <a:latin typeface="Arial"/>
                <a:cs typeface="Arial"/>
              </a:rPr>
              <a:t>A</a:t>
            </a:r>
            <a:r>
              <a:rPr lang="zh-CN" altLang="en-US" sz="2400" dirty="0" smtClean="0">
                <a:solidFill>
                  <a:schemeClr val="tx2"/>
                </a:solidFill>
                <a:latin typeface="Arial"/>
                <a:cs typeface="Arial"/>
              </a:rPr>
              <a:t> </a:t>
            </a:r>
            <a:r>
              <a:rPr lang="en-US" altLang="zh-CN" sz="2400" dirty="0">
                <a:solidFill>
                  <a:schemeClr val="tx2"/>
                </a:solidFill>
                <a:latin typeface="Arial"/>
                <a:cs typeface="Arial"/>
              </a:rPr>
              <a:t>Holistic</a:t>
            </a:r>
            <a:r>
              <a:rPr lang="zh-CN" altLang="en-US" sz="2400" dirty="0">
                <a:solidFill>
                  <a:schemeClr val="tx2"/>
                </a:solidFill>
                <a:latin typeface="Arial"/>
                <a:cs typeface="Arial"/>
              </a:rPr>
              <a:t> </a:t>
            </a:r>
            <a:r>
              <a:rPr lang="en-US" altLang="zh-CN" sz="2400" dirty="0">
                <a:solidFill>
                  <a:schemeClr val="tx2"/>
                </a:solidFill>
                <a:latin typeface="Arial"/>
                <a:cs typeface="Arial"/>
              </a:rPr>
              <a:t>A</a:t>
            </a:r>
            <a:r>
              <a:rPr lang="en-US" altLang="zh-CN" sz="2400" dirty="0" smtClean="0">
                <a:solidFill>
                  <a:schemeClr val="tx2"/>
                </a:solidFill>
                <a:latin typeface="Arial"/>
                <a:cs typeface="Arial"/>
              </a:rPr>
              <a:t>pproach</a:t>
            </a:r>
            <a:r>
              <a:rPr kumimoji="0" lang="zh-CN" altLang="en-US" sz="2400" u="none" strike="noStrike" kern="1200" cap="none" spc="0" normalizeH="0" baseline="0" noProof="0" dirty="0" smtClean="0">
                <a:ln>
                  <a:noFill/>
                </a:ln>
                <a:solidFill>
                  <a:schemeClr val="tx2"/>
                </a:solidFill>
                <a:effectLst/>
                <a:uLnTx/>
                <a:uFillTx/>
                <a:latin typeface="Arial"/>
                <a:ea typeface="+mj-ea"/>
                <a:cs typeface="Arial"/>
              </a:rPr>
              <a:t> </a:t>
            </a:r>
            <a:r>
              <a:rPr lang="en-US" altLang="zh-CN" sz="2400" smtClean="0">
                <a:solidFill>
                  <a:schemeClr val="tx2"/>
                </a:solidFill>
                <a:latin typeface="Arial"/>
                <a:ea typeface="+mj-ea"/>
                <a:cs typeface="Arial"/>
              </a:rPr>
              <a:t>to</a:t>
            </a:r>
            <a:r>
              <a:rPr kumimoji="0" lang="zh-CN" altLang="en-US" sz="2400" u="none" strike="noStrike" kern="1200" cap="none" spc="0" normalizeH="0" baseline="0" noProof="0" smtClean="0">
                <a:ln>
                  <a:noFill/>
                </a:ln>
                <a:solidFill>
                  <a:schemeClr val="tx2"/>
                </a:solidFill>
                <a:effectLst/>
                <a:uLnTx/>
                <a:uFillTx/>
                <a:latin typeface="Arial"/>
                <a:ea typeface="+mj-ea"/>
                <a:cs typeface="Arial"/>
              </a:rPr>
              <a:t> </a:t>
            </a:r>
            <a:r>
              <a:rPr kumimoji="0" lang="en-US" altLang="zh-CN" sz="2400" u="none" strike="noStrike" kern="1200" cap="none" spc="0" normalizeH="0" baseline="0" noProof="0" dirty="0">
                <a:ln>
                  <a:noFill/>
                </a:ln>
                <a:solidFill>
                  <a:schemeClr val="tx2"/>
                </a:solidFill>
                <a:effectLst/>
                <a:uLnTx/>
                <a:uFillTx/>
                <a:latin typeface="Arial"/>
                <a:ea typeface="+mj-ea"/>
                <a:cs typeface="Arial"/>
              </a:rPr>
              <a:t>LA</a:t>
            </a:r>
            <a:r>
              <a:rPr kumimoji="0" lang="zh-CN" altLang="en-US" sz="2400" u="none" strike="noStrike" kern="1200" cap="none" spc="0" normalizeH="0" baseline="0" noProof="0" dirty="0">
                <a:ln>
                  <a:noFill/>
                </a:ln>
                <a:solidFill>
                  <a:schemeClr val="tx2"/>
                </a:solidFill>
                <a:effectLst/>
                <a:uLnTx/>
                <a:uFillTx/>
                <a:latin typeface="Arial"/>
                <a:ea typeface="+mj-ea"/>
                <a:cs typeface="Arial"/>
              </a:rPr>
              <a:t> </a:t>
            </a:r>
            <a:r>
              <a:rPr lang="en-US" altLang="zh-CN" sz="2400" dirty="0">
                <a:solidFill>
                  <a:schemeClr val="tx2"/>
                </a:solidFill>
                <a:latin typeface="Arial"/>
                <a:ea typeface="+mj-ea"/>
                <a:cs typeface="Arial"/>
              </a:rPr>
              <a:t>River</a:t>
            </a:r>
            <a:r>
              <a:rPr lang="zh-CN" altLang="en-US" sz="2400" dirty="0">
                <a:solidFill>
                  <a:schemeClr val="tx2"/>
                </a:solidFill>
                <a:latin typeface="Arial"/>
                <a:ea typeface="+mj-ea"/>
                <a:cs typeface="Arial"/>
              </a:rPr>
              <a:t> </a:t>
            </a:r>
            <a:r>
              <a:rPr lang="en-US" altLang="zh-CN" sz="2400" dirty="0" smtClean="0">
                <a:solidFill>
                  <a:schemeClr val="tx2"/>
                </a:solidFill>
                <a:latin typeface="Arial"/>
                <a:ea typeface="+mj-ea"/>
                <a:cs typeface="Arial"/>
              </a:rPr>
              <a:t>Revitalization Program”</a:t>
            </a:r>
            <a:endParaRPr kumimoji="0" lang="en-US" sz="2400" u="none" strike="noStrike" kern="1200" cap="none" spc="0" normalizeH="0" baseline="0" noProof="0" dirty="0">
              <a:ln>
                <a:noFill/>
              </a:ln>
              <a:solidFill>
                <a:schemeClr val="tx2"/>
              </a:solidFill>
              <a:effectLst/>
              <a:uLnTx/>
              <a:uFillTx/>
              <a:latin typeface="Arial"/>
              <a:ea typeface="+mj-ea"/>
              <a:cs typeface="Arial"/>
            </a:endParaRPr>
          </a:p>
        </p:txBody>
      </p:sp>
      <p:sp>
        <p:nvSpPr>
          <p:cNvPr id="52" name="Subtitle 2"/>
          <p:cNvSpPr txBox="1">
            <a:spLocks/>
          </p:cNvSpPr>
          <p:nvPr/>
        </p:nvSpPr>
        <p:spPr>
          <a:xfrm>
            <a:off x="0" y="3406776"/>
            <a:ext cx="9129299" cy="2149072"/>
          </a:xfrm>
          <a:prstGeom prst="rect">
            <a:avLst/>
          </a:prstGeom>
        </p:spPr>
        <p:txBody>
          <a:bodyPr vert="horz" lIns="91440" tIns="45720" rIns="91440" bIns="45720" rtlCol="0">
            <a:normAutofit fontScale="92500"/>
          </a:bodyPr>
          <a:lstStyle/>
          <a:p>
            <a:pPr lvl="0" algn="ctr">
              <a:spcBef>
                <a:spcPct val="20000"/>
              </a:spcBef>
              <a:defRPr/>
            </a:pPr>
            <a:r>
              <a:rPr kumimoji="0" lang="en-US" altLang="zh-CN" sz="2400" i="1" u="none" strike="noStrike" kern="1200" cap="none" spc="0" normalizeH="0" baseline="0" noProof="0" dirty="0">
                <a:effectLst/>
                <a:uLnTx/>
                <a:uFillTx/>
                <a:latin typeface="Times New Roman" charset="0"/>
                <a:ea typeface="Times New Roman" charset="0"/>
                <a:cs typeface="Times New Roman" charset="0"/>
              </a:rPr>
              <a:t>S</a:t>
            </a:r>
            <a:r>
              <a:rPr lang="en-US" altLang="zh-CN" sz="2400" i="1" dirty="0" err="1">
                <a:latin typeface="Times New Roman" charset="0"/>
                <a:ea typeface="Times New Roman" charset="0"/>
                <a:cs typeface="Times New Roman" charset="0"/>
              </a:rPr>
              <a:t>tudents</a:t>
            </a:r>
            <a:r>
              <a:rPr lang="en-US" altLang="zh-CN" sz="2400" i="1" dirty="0" smtClean="0">
                <a:latin typeface="Times New Roman" charset="0"/>
                <a:ea typeface="Times New Roman" charset="0"/>
                <a:cs typeface="Times New Roman" charset="0"/>
              </a:rPr>
              <a:t>:</a:t>
            </a:r>
            <a:r>
              <a:rPr lang="zh-CN" altLang="en-US" sz="2400" i="1" dirty="0" smtClean="0">
                <a:latin typeface="Times New Roman" charset="0"/>
                <a:ea typeface="Times New Roman" charset="0"/>
                <a:cs typeface="Times New Roman" charset="0"/>
              </a:rPr>
              <a:t> </a:t>
            </a:r>
            <a:r>
              <a:rPr lang="en-US" altLang="zh-CN" sz="2200" i="1" dirty="0" smtClean="0">
                <a:latin typeface="Times New Roman" charset="0"/>
                <a:ea typeface="Times New Roman" charset="0"/>
                <a:cs typeface="Times New Roman" charset="0"/>
              </a:rPr>
              <a:t>Wanxin</a:t>
            </a:r>
            <a:r>
              <a:rPr lang="zh-CN" altLang="en-US" sz="2200" i="1" dirty="0" smtClean="0">
                <a:latin typeface="Times New Roman" charset="0"/>
                <a:ea typeface="Times New Roman" charset="0"/>
                <a:cs typeface="Times New Roman" charset="0"/>
              </a:rPr>
              <a:t> </a:t>
            </a:r>
            <a:r>
              <a:rPr lang="en-US" altLang="zh-CN" sz="2200" i="1" dirty="0" smtClean="0">
                <a:latin typeface="Times New Roman" charset="0"/>
                <a:ea typeface="Times New Roman" charset="0"/>
                <a:cs typeface="Times New Roman" charset="0"/>
              </a:rPr>
              <a:t>Cai,</a:t>
            </a:r>
            <a:r>
              <a:rPr lang="zh-CN" altLang="en-US" sz="2200" i="1" dirty="0" smtClean="0">
                <a:latin typeface="Times New Roman" charset="0"/>
                <a:ea typeface="Times New Roman" charset="0"/>
                <a:cs typeface="Times New Roman" charset="0"/>
              </a:rPr>
              <a:t> </a:t>
            </a:r>
            <a:r>
              <a:rPr lang="en-US" altLang="zh-CN" sz="2200" i="1" dirty="0">
                <a:latin typeface="Times New Roman" charset="0"/>
                <a:ea typeface="Times New Roman" charset="0"/>
                <a:cs typeface="Times New Roman" charset="0"/>
              </a:rPr>
              <a:t>Pooja </a:t>
            </a:r>
            <a:r>
              <a:rPr lang="en-US" altLang="zh-CN" sz="2200" i="1" dirty="0" smtClean="0">
                <a:latin typeface="Times New Roman" charset="0"/>
                <a:ea typeface="Times New Roman" charset="0"/>
                <a:cs typeface="Times New Roman" charset="0"/>
              </a:rPr>
              <a:t>Sinha,</a:t>
            </a:r>
            <a:r>
              <a:rPr lang="zh-CN" altLang="en-US" sz="2200" i="1" dirty="0" smtClean="0">
                <a:latin typeface="Times New Roman" charset="0"/>
                <a:ea typeface="Times New Roman" charset="0"/>
                <a:cs typeface="Times New Roman" charset="0"/>
              </a:rPr>
              <a:t> </a:t>
            </a:r>
            <a:r>
              <a:rPr lang="en-US" altLang="zh-CN" sz="2200" i="1" dirty="0" err="1" smtClean="0">
                <a:latin typeface="Times New Roman" charset="0"/>
                <a:ea typeface="Times New Roman" charset="0"/>
                <a:cs typeface="Times New Roman" charset="0"/>
              </a:rPr>
              <a:t>Luyue</a:t>
            </a:r>
            <a:r>
              <a:rPr lang="zh-CN" altLang="en-US" sz="2200" i="1" dirty="0" smtClean="0">
                <a:latin typeface="Times New Roman" charset="0"/>
                <a:ea typeface="Times New Roman" charset="0"/>
                <a:cs typeface="Times New Roman" charset="0"/>
              </a:rPr>
              <a:t> </a:t>
            </a:r>
            <a:r>
              <a:rPr lang="en-US" altLang="zh-CN" sz="2200" i="1" dirty="0" smtClean="0">
                <a:latin typeface="Times New Roman" charset="0"/>
                <a:ea typeface="Times New Roman" charset="0"/>
                <a:cs typeface="Times New Roman" charset="0"/>
              </a:rPr>
              <a:t>Zhang,</a:t>
            </a:r>
            <a:r>
              <a:rPr lang="zh-CN" altLang="en-US" sz="2200" i="1" dirty="0" smtClean="0">
                <a:latin typeface="Times New Roman" charset="0"/>
                <a:ea typeface="Times New Roman" charset="0"/>
                <a:cs typeface="Times New Roman" charset="0"/>
              </a:rPr>
              <a:t> </a:t>
            </a:r>
            <a:r>
              <a:rPr lang="en-US" altLang="zh-CN" sz="2200" i="1" dirty="0" err="1">
                <a:latin typeface="Times New Roman" charset="0"/>
                <a:ea typeface="Times New Roman" charset="0"/>
                <a:cs typeface="Times New Roman" charset="0"/>
              </a:rPr>
              <a:t>Atosa</a:t>
            </a:r>
            <a:r>
              <a:rPr lang="en-US" altLang="zh-CN" sz="2200" i="1" dirty="0">
                <a:latin typeface="Times New Roman" charset="0"/>
                <a:ea typeface="Times New Roman" charset="0"/>
                <a:cs typeface="Times New Roman" charset="0"/>
              </a:rPr>
              <a:t> </a:t>
            </a:r>
            <a:r>
              <a:rPr lang="en-US" altLang="zh-CN" sz="2200" i="1" dirty="0" err="1">
                <a:latin typeface="Times New Roman" charset="0"/>
                <a:ea typeface="Times New Roman" charset="0"/>
                <a:cs typeface="Times New Roman" charset="0"/>
              </a:rPr>
              <a:t>Vahdati</a:t>
            </a:r>
            <a:r>
              <a:rPr lang="en-US" altLang="zh-CN" sz="2200" i="1" dirty="0">
                <a:latin typeface="Times New Roman" charset="0"/>
                <a:ea typeface="Times New Roman" charset="0"/>
                <a:cs typeface="Times New Roman" charset="0"/>
              </a:rPr>
              <a:t>, </a:t>
            </a:r>
            <a:endParaRPr lang="en-US" altLang="zh-CN" sz="2200" i="1" dirty="0" smtClean="0">
              <a:latin typeface="Times New Roman" charset="0"/>
              <a:ea typeface="Times New Roman" charset="0"/>
              <a:cs typeface="Times New Roman" charset="0"/>
            </a:endParaRPr>
          </a:p>
          <a:p>
            <a:pPr lvl="0" algn="ctr">
              <a:spcBef>
                <a:spcPct val="20000"/>
              </a:spcBef>
              <a:defRPr/>
            </a:pPr>
            <a:r>
              <a:rPr lang="en-US" altLang="zh-CN" sz="2200" i="1" dirty="0" err="1">
                <a:latin typeface="Times New Roman" charset="0"/>
                <a:ea typeface="Times New Roman" charset="0"/>
                <a:cs typeface="Times New Roman" charset="0"/>
              </a:rPr>
              <a:t>Honghong</a:t>
            </a:r>
            <a:r>
              <a:rPr lang="en-US" altLang="zh-CN" sz="2200" i="1" dirty="0">
                <a:latin typeface="Times New Roman" charset="0"/>
                <a:ea typeface="Times New Roman" charset="0"/>
                <a:cs typeface="Times New Roman" charset="0"/>
              </a:rPr>
              <a:t> Li, </a:t>
            </a:r>
            <a:r>
              <a:rPr lang="en-US" altLang="zh-CN" sz="2200" i="1" dirty="0" err="1">
                <a:latin typeface="Times New Roman" charset="0"/>
                <a:ea typeface="Times New Roman" charset="0"/>
                <a:cs typeface="Times New Roman" charset="0"/>
              </a:rPr>
              <a:t>Wenyu</a:t>
            </a:r>
            <a:r>
              <a:rPr lang="en-US" altLang="zh-CN" sz="2200" i="1" dirty="0">
                <a:latin typeface="Times New Roman" charset="0"/>
                <a:ea typeface="Times New Roman" charset="0"/>
                <a:cs typeface="Times New Roman" charset="0"/>
              </a:rPr>
              <a:t> Li, </a:t>
            </a:r>
            <a:r>
              <a:rPr lang="en-US" altLang="zh-CN" sz="2200" i="1" dirty="0" err="1">
                <a:latin typeface="Times New Roman" charset="0"/>
                <a:ea typeface="Times New Roman" charset="0"/>
                <a:cs typeface="Times New Roman" charset="0"/>
              </a:rPr>
              <a:t>Yudu</a:t>
            </a:r>
            <a:r>
              <a:rPr lang="en-US" altLang="zh-CN" sz="2200" i="1" dirty="0">
                <a:latin typeface="Times New Roman" charset="0"/>
                <a:ea typeface="Times New Roman" charset="0"/>
                <a:cs typeface="Times New Roman" charset="0"/>
              </a:rPr>
              <a:t> </a:t>
            </a:r>
            <a:r>
              <a:rPr lang="en-US" altLang="zh-CN" sz="2200" i="1" dirty="0" err="1" smtClean="0">
                <a:latin typeface="Times New Roman" charset="0"/>
                <a:ea typeface="Times New Roman" charset="0"/>
                <a:cs typeface="Times New Roman" charset="0"/>
              </a:rPr>
              <a:t>Guo</a:t>
            </a:r>
            <a:r>
              <a:rPr lang="en-US" altLang="zh-CN" sz="2200" i="1" dirty="0" smtClean="0">
                <a:latin typeface="Times New Roman" charset="0"/>
                <a:ea typeface="Times New Roman" charset="0"/>
                <a:cs typeface="Times New Roman" charset="0"/>
              </a:rPr>
              <a:t>,</a:t>
            </a:r>
            <a:r>
              <a:rPr lang="zh-CN" altLang="en-US" sz="2200" i="1" dirty="0" smtClean="0">
                <a:latin typeface="Times New Roman" charset="0"/>
                <a:ea typeface="Times New Roman" charset="0"/>
                <a:cs typeface="Times New Roman" charset="0"/>
              </a:rPr>
              <a:t> </a:t>
            </a:r>
            <a:r>
              <a:rPr lang="en-US" altLang="zh-CN" sz="2200" i="1" dirty="0" err="1">
                <a:latin typeface="Times New Roman" charset="0"/>
                <a:ea typeface="Times New Roman" charset="0"/>
                <a:cs typeface="Times New Roman" charset="0"/>
              </a:rPr>
              <a:t>Qiao</a:t>
            </a:r>
            <a:r>
              <a:rPr lang="en-US" altLang="zh-CN" sz="2200" i="1" dirty="0">
                <a:latin typeface="Times New Roman" charset="0"/>
                <a:ea typeface="Times New Roman" charset="0"/>
                <a:cs typeface="Times New Roman" charset="0"/>
              </a:rPr>
              <a:t> Zhou, </a:t>
            </a:r>
            <a:r>
              <a:rPr lang="en-US" altLang="zh-CN" sz="2200" i="1" dirty="0" err="1">
                <a:latin typeface="Times New Roman" charset="0"/>
                <a:ea typeface="Times New Roman" charset="0"/>
                <a:cs typeface="Times New Roman" charset="0"/>
              </a:rPr>
              <a:t>Xiaoshuang</a:t>
            </a:r>
            <a:r>
              <a:rPr lang="en-US" altLang="zh-CN" sz="2200" i="1" dirty="0">
                <a:latin typeface="Times New Roman" charset="0"/>
                <a:ea typeface="Times New Roman" charset="0"/>
                <a:cs typeface="Times New Roman" charset="0"/>
              </a:rPr>
              <a:t> </a:t>
            </a:r>
            <a:r>
              <a:rPr lang="en-US" altLang="zh-CN" sz="2200" i="1" dirty="0" err="1" smtClean="0">
                <a:latin typeface="Times New Roman" charset="0"/>
                <a:ea typeface="Times New Roman" charset="0"/>
                <a:cs typeface="Times New Roman" charset="0"/>
              </a:rPr>
              <a:t>Zheng,and</a:t>
            </a:r>
            <a:r>
              <a:rPr lang="en-US" altLang="zh-CN" sz="2200" i="1" dirty="0" smtClean="0">
                <a:latin typeface="Times New Roman" charset="0"/>
                <a:ea typeface="Times New Roman" charset="0"/>
                <a:cs typeface="Times New Roman" charset="0"/>
              </a:rPr>
              <a:t>  </a:t>
            </a:r>
            <a:r>
              <a:rPr lang="en-US" altLang="zh-CN" sz="2200" i="1" dirty="0" err="1">
                <a:latin typeface="Times New Roman" charset="0"/>
                <a:ea typeface="Times New Roman" charset="0"/>
                <a:cs typeface="Times New Roman" charset="0"/>
              </a:rPr>
              <a:t>Xueyao</a:t>
            </a:r>
            <a:r>
              <a:rPr lang="en-US" altLang="zh-CN" sz="2200" i="1" dirty="0">
                <a:latin typeface="Times New Roman" charset="0"/>
                <a:ea typeface="Times New Roman" charset="0"/>
                <a:cs typeface="Times New Roman" charset="0"/>
              </a:rPr>
              <a:t> Zhang</a:t>
            </a:r>
            <a:endParaRPr lang="en-US" altLang="zh-CN" sz="2200" i="1" dirty="0" smtClean="0">
              <a:latin typeface="Times New Roman" charset="0"/>
              <a:ea typeface="Times New Roman" charset="0"/>
              <a:cs typeface="Times New Roman" charset="0"/>
            </a:endParaRPr>
          </a:p>
          <a:p>
            <a:pPr lvl="0" algn="ctr">
              <a:spcBef>
                <a:spcPct val="20000"/>
              </a:spcBef>
              <a:defRPr/>
            </a:pPr>
            <a:endParaRPr lang="en-US" altLang="zh-CN" sz="2400" i="1" dirty="0">
              <a:latin typeface="Times New Roman" charset="0"/>
              <a:ea typeface="Times New Roman" charset="0"/>
              <a:cs typeface="Times New Roman" charset="0"/>
              <a:sym typeface="Arial"/>
            </a:endParaRPr>
          </a:p>
          <a:p>
            <a:pPr lvl="0" algn="ctr">
              <a:spcBef>
                <a:spcPct val="20000"/>
              </a:spcBef>
              <a:defRPr/>
            </a:pPr>
            <a:r>
              <a:rPr lang="en-US" altLang="zh-CN" sz="2400" i="1" dirty="0">
                <a:latin typeface="Times New Roman" charset="0"/>
                <a:ea typeface="Times New Roman" charset="0"/>
                <a:cs typeface="Times New Roman" charset="0"/>
                <a:sym typeface="Arial"/>
              </a:rPr>
              <a:t>Supervisor: Professor</a:t>
            </a:r>
            <a:r>
              <a:rPr lang="zh-CN" altLang="en-US" sz="2400" i="1" dirty="0">
                <a:latin typeface="Times New Roman" charset="0"/>
                <a:ea typeface="Times New Roman" charset="0"/>
                <a:cs typeface="Times New Roman" charset="0"/>
                <a:sym typeface="Arial"/>
              </a:rPr>
              <a:t> </a:t>
            </a:r>
            <a:r>
              <a:rPr lang="en-US" altLang="zh-CN" sz="2400" i="1" dirty="0">
                <a:latin typeface="Times New Roman" charset="0"/>
                <a:ea typeface="Times New Roman" charset="0"/>
                <a:cs typeface="Times New Roman" charset="0"/>
                <a:sym typeface="Arial"/>
              </a:rPr>
              <a:t>Massoud (Mike)</a:t>
            </a:r>
            <a:r>
              <a:rPr lang="zh-CN" altLang="en-US" sz="2400" i="1" dirty="0">
                <a:latin typeface="Times New Roman" charset="0"/>
                <a:ea typeface="Times New Roman" charset="0"/>
                <a:cs typeface="Times New Roman" charset="0"/>
                <a:sym typeface="Arial"/>
              </a:rPr>
              <a:t> </a:t>
            </a:r>
            <a:r>
              <a:rPr lang="en-US" altLang="zh-CN" sz="2400" i="1" dirty="0">
                <a:latin typeface="Times New Roman" charset="0"/>
                <a:ea typeface="Times New Roman" charset="0"/>
                <a:cs typeface="Times New Roman" charset="0"/>
                <a:sym typeface="Arial"/>
              </a:rPr>
              <a:t>Pirbazari</a:t>
            </a:r>
          </a:p>
          <a:p>
            <a:pPr lvl="0" algn="ctr">
              <a:spcBef>
                <a:spcPct val="20000"/>
              </a:spcBef>
              <a:defRPr/>
            </a:pPr>
            <a:r>
              <a:rPr lang="en-US" altLang="zh-CN" sz="2400" i="1" dirty="0" smtClean="0">
                <a:latin typeface="Times New Roman" charset="0"/>
                <a:ea typeface="Times New Roman" charset="0"/>
                <a:cs typeface="Times New Roman" charset="0"/>
                <a:sym typeface="Arial"/>
              </a:rPr>
              <a:t>August 2019</a:t>
            </a:r>
            <a:endParaRPr lang="en-US" altLang="zh-CN" sz="2400" i="1" dirty="0">
              <a:latin typeface="Times New Roman" charset="0"/>
              <a:ea typeface="Times New Roman" charset="0"/>
              <a:cs typeface="Times New Roman" charset="0"/>
              <a:sym typeface="Arial"/>
            </a:endParaRPr>
          </a:p>
        </p:txBody>
      </p:sp>
      <p:cxnSp>
        <p:nvCxnSpPr>
          <p:cNvPr id="6" name="Straight Connector 5"/>
          <p:cNvCxnSpPr/>
          <p:nvPr/>
        </p:nvCxnSpPr>
        <p:spPr>
          <a:xfrm>
            <a:off x="631651" y="2501893"/>
            <a:ext cx="81280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9" name="Subtitle 2"/>
          <p:cNvSpPr txBox="1">
            <a:spLocks/>
          </p:cNvSpPr>
          <p:nvPr/>
        </p:nvSpPr>
        <p:spPr>
          <a:xfrm>
            <a:off x="14701" y="2563811"/>
            <a:ext cx="9144000" cy="393701"/>
          </a:xfrm>
          <a:prstGeom prst="rect">
            <a:avLst/>
          </a:prstGeom>
        </p:spPr>
        <p:txBody>
          <a:bodyPr vert="horz" lIns="91440" tIns="45720" rIns="91440" bIns="45720" rtlCol="0">
            <a:normAutofit fontScale="92500" lnSpcReduction="10000"/>
          </a:bodyPr>
          <a:lstStyle/>
          <a:p>
            <a:pPr lvl="0" algn="ctr">
              <a:spcBef>
                <a:spcPct val="20000"/>
              </a:spcBef>
              <a:defRPr/>
            </a:pPr>
            <a:r>
              <a:rPr kumimoji="0" lang="en-US" altLang="zh-CN" sz="2400" i="1" u="none" strike="noStrike" kern="1200" cap="none" spc="0" normalizeH="0" baseline="0" noProof="0" dirty="0">
                <a:solidFill>
                  <a:schemeClr val="tx2"/>
                </a:solidFill>
                <a:effectLst/>
                <a:uLnTx/>
                <a:uFillTx/>
                <a:latin typeface="Times New Roman" charset="0"/>
                <a:ea typeface="Times New Roman" charset="0"/>
                <a:cs typeface="Times New Roman" charset="0"/>
              </a:rPr>
              <a:t>ENE510</a:t>
            </a:r>
            <a:r>
              <a:rPr lang="zh-CN" altLang="en-US" sz="2400" i="1" dirty="0">
                <a:solidFill>
                  <a:schemeClr val="tx2"/>
                </a:solidFill>
                <a:latin typeface="Times New Roman" charset="0"/>
                <a:ea typeface="Times New Roman" charset="0"/>
                <a:cs typeface="Times New Roman" charset="0"/>
              </a:rPr>
              <a:t> </a:t>
            </a:r>
            <a:r>
              <a:rPr lang="en-US" altLang="zh-CN" sz="2400" i="1" dirty="0">
                <a:solidFill>
                  <a:schemeClr val="tx2"/>
                </a:solidFill>
                <a:latin typeface="Times New Roman" charset="0"/>
                <a:ea typeface="Times New Roman" charset="0"/>
                <a:cs typeface="Times New Roman" charset="0"/>
              </a:rPr>
              <a:t>-</a:t>
            </a:r>
            <a:r>
              <a:rPr lang="zh-CN" altLang="en-US" sz="2400" i="1" dirty="0">
                <a:solidFill>
                  <a:schemeClr val="tx2"/>
                </a:solidFill>
                <a:latin typeface="Times New Roman" charset="0"/>
                <a:ea typeface="Times New Roman" charset="0"/>
                <a:cs typeface="Times New Roman" charset="0"/>
              </a:rPr>
              <a:t> </a:t>
            </a:r>
            <a:r>
              <a:rPr lang="en-US" altLang="zh-CN" sz="2400" i="1" dirty="0">
                <a:solidFill>
                  <a:schemeClr val="tx2"/>
                </a:solidFill>
                <a:latin typeface="Times New Roman" charset="0"/>
                <a:ea typeface="Times New Roman" charset="0"/>
                <a:cs typeface="Times New Roman" charset="0"/>
              </a:rPr>
              <a:t>Water</a:t>
            </a:r>
            <a:r>
              <a:rPr lang="zh-CN" altLang="en-US" sz="2400" i="1" dirty="0">
                <a:solidFill>
                  <a:schemeClr val="tx2"/>
                </a:solidFill>
                <a:latin typeface="Times New Roman" charset="0"/>
                <a:ea typeface="Times New Roman" charset="0"/>
                <a:cs typeface="Times New Roman" charset="0"/>
              </a:rPr>
              <a:t> </a:t>
            </a:r>
            <a:r>
              <a:rPr lang="en-US" altLang="zh-CN" sz="2400" i="1" dirty="0">
                <a:solidFill>
                  <a:schemeClr val="tx2"/>
                </a:solidFill>
                <a:latin typeface="Times New Roman" charset="0"/>
                <a:ea typeface="Times New Roman" charset="0"/>
                <a:cs typeface="Times New Roman" charset="0"/>
              </a:rPr>
              <a:t>Quality</a:t>
            </a:r>
            <a:r>
              <a:rPr lang="zh-CN" altLang="en-US" sz="2400" i="1" dirty="0">
                <a:solidFill>
                  <a:schemeClr val="tx2"/>
                </a:solidFill>
                <a:latin typeface="Times New Roman" charset="0"/>
                <a:ea typeface="Times New Roman" charset="0"/>
                <a:cs typeface="Times New Roman" charset="0"/>
              </a:rPr>
              <a:t> </a:t>
            </a:r>
            <a:r>
              <a:rPr lang="en-US" altLang="zh-CN" sz="2400" i="1" dirty="0">
                <a:solidFill>
                  <a:schemeClr val="tx2"/>
                </a:solidFill>
                <a:latin typeface="Times New Roman" charset="0"/>
                <a:ea typeface="Times New Roman" charset="0"/>
                <a:cs typeface="Times New Roman" charset="0"/>
              </a:rPr>
              <a:t>Management</a:t>
            </a:r>
            <a:r>
              <a:rPr lang="zh-CN" altLang="en-US" sz="2400" i="1" dirty="0">
                <a:solidFill>
                  <a:schemeClr val="tx2"/>
                </a:solidFill>
                <a:latin typeface="Times New Roman" charset="0"/>
                <a:ea typeface="Times New Roman" charset="0"/>
                <a:cs typeface="Times New Roman" charset="0"/>
              </a:rPr>
              <a:t> </a:t>
            </a:r>
            <a:r>
              <a:rPr lang="en-US" altLang="zh-CN" sz="2400" i="1" dirty="0">
                <a:solidFill>
                  <a:schemeClr val="tx2"/>
                </a:solidFill>
                <a:latin typeface="Times New Roman" charset="0"/>
                <a:ea typeface="Times New Roman" charset="0"/>
                <a:cs typeface="Times New Roman" charset="0"/>
              </a:rPr>
              <a:t>and</a:t>
            </a:r>
            <a:r>
              <a:rPr lang="zh-CN" altLang="en-US" sz="2400" i="1" dirty="0">
                <a:solidFill>
                  <a:schemeClr val="tx2"/>
                </a:solidFill>
                <a:latin typeface="Times New Roman" charset="0"/>
                <a:ea typeface="Times New Roman" charset="0"/>
                <a:cs typeface="Times New Roman" charset="0"/>
              </a:rPr>
              <a:t> </a:t>
            </a:r>
            <a:r>
              <a:rPr lang="en-US" altLang="zh-CN" sz="2400" i="1" dirty="0">
                <a:solidFill>
                  <a:schemeClr val="tx2"/>
                </a:solidFill>
                <a:latin typeface="Times New Roman" charset="0"/>
                <a:ea typeface="Times New Roman" charset="0"/>
                <a:cs typeface="Times New Roman" charset="0"/>
              </a:rPr>
              <a:t>Practice</a:t>
            </a:r>
            <a:endParaRPr lang="en-US" altLang="zh-CN" sz="2400" i="1" dirty="0">
              <a:solidFill>
                <a:schemeClr val="tx2"/>
              </a:solidFill>
              <a:latin typeface="Times New Roman" charset="0"/>
              <a:ea typeface="Times New Roman" charset="0"/>
              <a:cs typeface="Times New Roman" charset="0"/>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12440" y="5323419"/>
            <a:ext cx="4491763" cy="400110"/>
          </a:xfrm>
          <a:prstGeom prst="rect">
            <a:avLst/>
          </a:prstGeom>
          <a:noFill/>
        </p:spPr>
        <p:txBody>
          <a:bodyPr wrap="square" rtlCol="0">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www.waterboards.ca.gov</a:t>
            </a:r>
            <a:r>
              <a:rPr lang="en-US" sz="1000" dirty="0">
                <a:solidFill>
                  <a:srgbClr val="000000"/>
                </a:solidFill>
                <a:latin typeface="Times New Roman" charset="0"/>
                <a:ea typeface="Times New Roman" charset="0"/>
                <a:cs typeface="Times New Roman" charset="0"/>
              </a:rPr>
              <a:t>/rwqcb4/</a:t>
            </a:r>
            <a:r>
              <a:rPr lang="en-US" sz="1000" dirty="0" err="1">
                <a:solidFill>
                  <a:srgbClr val="000000"/>
                </a:solidFill>
                <a:latin typeface="Times New Roman" charset="0"/>
                <a:ea typeface="Times New Roman" charset="0"/>
                <a:cs typeface="Times New Roman" charset="0"/>
              </a:rPr>
              <a:t>water_issues</a:t>
            </a:r>
            <a:r>
              <a:rPr lang="en-US" sz="1000" dirty="0">
                <a:solidFill>
                  <a:srgbClr val="000000"/>
                </a:solidFill>
                <a:latin typeface="Times New Roman" charset="0"/>
                <a:ea typeface="Times New Roman" charset="0"/>
                <a:cs typeface="Times New Roman" charset="0"/>
              </a:rPr>
              <a:t>/programs/</a:t>
            </a:r>
            <a:r>
              <a:rPr lang="en-US" sz="1000" dirty="0" err="1">
                <a:solidFill>
                  <a:srgbClr val="000000"/>
                </a:solidFill>
                <a:latin typeface="Times New Roman" charset="0"/>
                <a:ea typeface="Times New Roman" charset="0"/>
                <a:cs typeface="Times New Roman" charset="0"/>
              </a:rPr>
              <a:t>regional_program</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Water_Quality_and_Watersheds</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los_angeles_river_watershed</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la_summary.shtml</a:t>
            </a:r>
            <a:endParaRPr lang="en-US" sz="1000" dirty="0">
              <a:solidFill>
                <a:srgbClr val="000000"/>
              </a:solidFill>
              <a:latin typeface="Times New Roman" charset="0"/>
              <a:ea typeface="Times New Roman" charset="0"/>
              <a:cs typeface="Times New Roman" charset="0"/>
            </a:endParaRPr>
          </a:p>
        </p:txBody>
      </p:sp>
      <p:sp>
        <p:nvSpPr>
          <p:cNvPr id="2" name="Rectangle 1"/>
          <p:cNvSpPr/>
          <p:nvPr/>
        </p:nvSpPr>
        <p:spPr>
          <a:xfrm>
            <a:off x="216469" y="1200161"/>
            <a:ext cx="3849756" cy="4198072"/>
          </a:xfrm>
          <a:prstGeom prst="rect">
            <a:avLst/>
          </a:prstGeom>
        </p:spPr>
        <p:txBody>
          <a:bodyPr wrap="square">
            <a:spAutoFit/>
          </a:bodyPr>
          <a:lstStyle/>
          <a:p>
            <a:pPr marL="285750" indent="-285750" algn="just">
              <a:lnSpc>
                <a:spcPct val="110000"/>
              </a:lnSpc>
              <a:spcAft>
                <a:spcPts val="300"/>
              </a:spcAft>
              <a:buFont typeface="Arial" charset="0"/>
              <a:buChar char="•"/>
            </a:pPr>
            <a:r>
              <a:rPr lang="en-US" sz="1400" dirty="0">
                <a:solidFill>
                  <a:srgbClr val="000000"/>
                </a:solidFill>
                <a:latin typeface="Times New Roman" charset="0"/>
                <a:ea typeface="Times New Roman" charset="0"/>
                <a:cs typeface="Times New Roman" charset="0"/>
              </a:rPr>
              <a:t>Of the 1,319 dischargers enrolled under the general industrial storm water permit </a:t>
            </a:r>
            <a:r>
              <a:rPr lang="en-US" sz="1400" dirty="0" smtClean="0">
                <a:solidFill>
                  <a:srgbClr val="000000"/>
                </a:solidFill>
                <a:latin typeface="Times New Roman" charset="0"/>
                <a:ea typeface="Times New Roman" charset="0"/>
                <a:cs typeface="Times New Roman" charset="0"/>
              </a:rPr>
              <a:t>in</a:t>
            </a:r>
            <a:r>
              <a:rPr lang="zh-CN" altLang="en-US" sz="1400" dirty="0" smtClean="0">
                <a:solidFill>
                  <a:srgbClr val="000000"/>
                </a:solidFill>
                <a:latin typeface="Times New Roman" charset="0"/>
                <a:ea typeface="Times New Roman" charset="0"/>
                <a:cs typeface="Times New Roman" charset="0"/>
              </a:rPr>
              <a:t> </a:t>
            </a:r>
            <a:r>
              <a:rPr lang="en-US" altLang="zh-CN" sz="1400" dirty="0" smtClean="0">
                <a:solidFill>
                  <a:srgbClr val="000000"/>
                </a:solidFill>
                <a:latin typeface="Times New Roman" charset="0"/>
                <a:ea typeface="Times New Roman" charset="0"/>
                <a:cs typeface="Times New Roman" charset="0"/>
              </a:rPr>
              <a:t>the</a:t>
            </a:r>
            <a:r>
              <a:rPr lang="en-US" sz="1400" dirty="0" smtClean="0">
                <a:solidFill>
                  <a:srgbClr val="000000"/>
                </a:solidFill>
                <a:latin typeface="Times New Roman" charset="0"/>
                <a:ea typeface="Times New Roman" charset="0"/>
                <a:cs typeface="Times New Roman" charset="0"/>
              </a:rPr>
              <a:t> </a:t>
            </a:r>
            <a:r>
              <a:rPr lang="en-US" altLang="zh-CN" sz="1400" dirty="0" smtClean="0">
                <a:solidFill>
                  <a:srgbClr val="000000"/>
                </a:solidFill>
                <a:latin typeface="Times New Roman" charset="0"/>
                <a:ea typeface="Times New Roman" charset="0"/>
                <a:cs typeface="Times New Roman" charset="0"/>
              </a:rPr>
              <a:t>LA</a:t>
            </a:r>
            <a:r>
              <a:rPr lang="zh-CN" altLang="en-US" sz="1400" dirty="0" smtClean="0">
                <a:solidFill>
                  <a:srgbClr val="000000"/>
                </a:solidFill>
                <a:latin typeface="Times New Roman" charset="0"/>
                <a:ea typeface="Times New Roman" charset="0"/>
                <a:cs typeface="Times New Roman" charset="0"/>
              </a:rPr>
              <a:t> </a:t>
            </a:r>
            <a:r>
              <a:rPr lang="en-US" altLang="zh-CN" sz="1400" dirty="0" smtClean="0">
                <a:solidFill>
                  <a:srgbClr val="000000"/>
                </a:solidFill>
                <a:latin typeface="Times New Roman" charset="0"/>
                <a:ea typeface="Times New Roman" charset="0"/>
                <a:cs typeface="Times New Roman" charset="0"/>
              </a:rPr>
              <a:t>River</a:t>
            </a:r>
            <a:r>
              <a:rPr lang="en-US" sz="1400" dirty="0" smtClean="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W</a:t>
            </a:r>
            <a:r>
              <a:rPr lang="en-US" sz="1400" dirty="0" smtClean="0">
                <a:solidFill>
                  <a:srgbClr val="000000"/>
                </a:solidFill>
                <a:latin typeface="Times New Roman" charset="0"/>
                <a:ea typeface="Times New Roman" charset="0"/>
                <a:cs typeface="Times New Roman" charset="0"/>
              </a:rPr>
              <a:t>atershed</a:t>
            </a:r>
            <a:r>
              <a:rPr lang="en-US" sz="1400" dirty="0">
                <a:solidFill>
                  <a:srgbClr val="000000"/>
                </a:solidFill>
                <a:latin typeface="Times New Roman" charset="0"/>
                <a:ea typeface="Times New Roman" charset="0"/>
                <a:cs typeface="Times New Roman" charset="0"/>
              </a:rPr>
              <a:t>, the largest numbers occur in the cities of Los Angeles (many within the community of Sun Valley), Vernon, South Gate, Long Beach, Compton, and Commerce.  </a:t>
            </a:r>
            <a:endParaRPr lang="en-US" sz="1400" dirty="0" smtClean="0">
              <a:solidFill>
                <a:srgbClr val="000000"/>
              </a:solidFill>
              <a:latin typeface="Times New Roman" charset="0"/>
              <a:ea typeface="Times New Roman" charset="0"/>
              <a:cs typeface="Times New Roman" charset="0"/>
            </a:endParaRPr>
          </a:p>
          <a:p>
            <a:pPr marL="285750" indent="-285750" algn="just">
              <a:lnSpc>
                <a:spcPct val="110000"/>
              </a:lnSpc>
              <a:spcAft>
                <a:spcPts val="300"/>
              </a:spcAft>
              <a:buFont typeface="Arial" charset="0"/>
              <a:buChar char="•"/>
            </a:pPr>
            <a:r>
              <a:rPr lang="en-US" sz="1400" dirty="0" smtClean="0">
                <a:solidFill>
                  <a:srgbClr val="000000"/>
                </a:solidFill>
                <a:latin typeface="Times New Roman" charset="0"/>
                <a:ea typeface="Times New Roman" charset="0"/>
                <a:cs typeface="Times New Roman" charset="0"/>
              </a:rPr>
              <a:t>Wholesale </a:t>
            </a:r>
            <a:r>
              <a:rPr lang="en-US" sz="1400" dirty="0">
                <a:solidFill>
                  <a:srgbClr val="000000"/>
                </a:solidFill>
                <a:latin typeface="Times New Roman" charset="0"/>
                <a:ea typeface="Times New Roman" charset="0"/>
                <a:cs typeface="Times New Roman" charset="0"/>
              </a:rPr>
              <a:t>trade-durable goods, fabricated metal products, trucking &amp; warehousing, and chemicals &amp; allied products are a large component of these businesses based on their Standard Industrial Classification (SIC) codes.  </a:t>
            </a:r>
            <a:endParaRPr lang="en-US" sz="1400" dirty="0" smtClean="0">
              <a:solidFill>
                <a:srgbClr val="000000"/>
              </a:solidFill>
              <a:latin typeface="Times New Roman" charset="0"/>
              <a:ea typeface="Times New Roman" charset="0"/>
              <a:cs typeface="Times New Roman" charset="0"/>
            </a:endParaRPr>
          </a:p>
          <a:p>
            <a:pPr marL="285750" indent="-285750" algn="just">
              <a:lnSpc>
                <a:spcPct val="110000"/>
              </a:lnSpc>
              <a:spcAft>
                <a:spcPts val="300"/>
              </a:spcAft>
              <a:buFont typeface="Arial" charset="0"/>
              <a:buChar char="•"/>
            </a:pPr>
            <a:r>
              <a:rPr lang="en-US" sz="1400" dirty="0" smtClean="0">
                <a:solidFill>
                  <a:srgbClr val="000000"/>
                </a:solidFill>
                <a:latin typeface="Times New Roman" charset="0"/>
                <a:ea typeface="Times New Roman" charset="0"/>
                <a:cs typeface="Times New Roman" charset="0"/>
              </a:rPr>
              <a:t>This </a:t>
            </a:r>
            <a:r>
              <a:rPr lang="en-US" sz="1400" dirty="0">
                <a:solidFill>
                  <a:srgbClr val="000000"/>
                </a:solidFill>
                <a:latin typeface="Times New Roman" charset="0"/>
                <a:ea typeface="Times New Roman" charset="0"/>
                <a:cs typeface="Times New Roman" charset="0"/>
              </a:rPr>
              <a:t>watershed has about twice the number of industrial </a:t>
            </a:r>
            <a:r>
              <a:rPr lang="en-US" sz="1400" dirty="0" err="1">
                <a:solidFill>
                  <a:srgbClr val="000000"/>
                </a:solidFill>
                <a:latin typeface="Times New Roman" charset="0"/>
                <a:ea typeface="Times New Roman" charset="0"/>
                <a:cs typeface="Times New Roman" charset="0"/>
              </a:rPr>
              <a:t>stormwater</a:t>
            </a:r>
            <a:r>
              <a:rPr lang="en-US" sz="1400" dirty="0">
                <a:solidFill>
                  <a:srgbClr val="000000"/>
                </a:solidFill>
                <a:latin typeface="Times New Roman" charset="0"/>
                <a:ea typeface="Times New Roman" charset="0"/>
                <a:cs typeface="Times New Roman" charset="0"/>
              </a:rPr>
              <a:t> dischargers as does the San Gabriel River Watershed and the most in </a:t>
            </a:r>
            <a:r>
              <a:rPr lang="en-US" altLang="zh-CN" sz="1400" dirty="0" smtClean="0">
                <a:solidFill>
                  <a:srgbClr val="000000"/>
                </a:solidFill>
                <a:latin typeface="Times New Roman" charset="0"/>
                <a:ea typeface="Times New Roman" charset="0"/>
                <a:cs typeface="Times New Roman" charset="0"/>
              </a:rPr>
              <a:t>the</a:t>
            </a:r>
            <a:r>
              <a:rPr lang="zh-CN" altLang="en-US" sz="1400" dirty="0" smtClean="0">
                <a:solidFill>
                  <a:srgbClr val="000000"/>
                </a:solidFill>
                <a:latin typeface="Times New Roman" charset="0"/>
                <a:ea typeface="Times New Roman" charset="0"/>
                <a:cs typeface="Times New Roman" charset="0"/>
              </a:rPr>
              <a:t> </a:t>
            </a:r>
            <a:r>
              <a:rPr lang="en-US" sz="1400" dirty="0" smtClean="0">
                <a:solidFill>
                  <a:srgbClr val="000000"/>
                </a:solidFill>
                <a:latin typeface="Times New Roman" charset="0"/>
                <a:ea typeface="Times New Roman" charset="0"/>
                <a:cs typeface="Times New Roman" charset="0"/>
              </a:rPr>
              <a:t>region</a:t>
            </a:r>
            <a:r>
              <a:rPr lang="en-US" sz="1400" dirty="0">
                <a:solidFill>
                  <a:srgbClr val="000000"/>
                </a:solidFill>
                <a:latin typeface="Times New Roman" charset="0"/>
                <a:ea typeface="Times New Roman" charset="0"/>
                <a:cs typeface="Times New Roman" charset="0"/>
              </a:rPr>
              <a:t>.  The locations of facilities with discharges covered by the general industrial </a:t>
            </a:r>
            <a:r>
              <a:rPr lang="en-US" sz="1400" dirty="0" err="1">
                <a:solidFill>
                  <a:srgbClr val="000000"/>
                </a:solidFill>
                <a:latin typeface="Times New Roman" charset="0"/>
                <a:ea typeface="Times New Roman" charset="0"/>
                <a:cs typeface="Times New Roman" charset="0"/>
              </a:rPr>
              <a:t>stormwater</a:t>
            </a:r>
            <a:r>
              <a:rPr lang="en-US" sz="1400" dirty="0">
                <a:solidFill>
                  <a:srgbClr val="000000"/>
                </a:solidFill>
                <a:latin typeface="Times New Roman" charset="0"/>
                <a:ea typeface="Times New Roman" charset="0"/>
                <a:cs typeface="Times New Roman" charset="0"/>
              </a:rPr>
              <a:t> permit are shown in </a:t>
            </a:r>
            <a:r>
              <a:rPr lang="en-US" sz="1400" dirty="0" smtClean="0">
                <a:solidFill>
                  <a:srgbClr val="000000"/>
                </a:solidFill>
                <a:latin typeface="Times New Roman" charset="0"/>
                <a:ea typeface="Times New Roman" charset="0"/>
                <a:cs typeface="Times New Roman" charset="0"/>
              </a:rPr>
              <a:t>the </a:t>
            </a:r>
            <a:r>
              <a:rPr lang="en-US" sz="1400" dirty="0">
                <a:solidFill>
                  <a:srgbClr val="000000"/>
                </a:solidFill>
                <a:latin typeface="Times New Roman" charset="0"/>
                <a:ea typeface="Times New Roman" charset="0"/>
                <a:cs typeface="Times New Roman" charset="0"/>
              </a:rPr>
              <a:t>figure.</a:t>
            </a:r>
            <a:endParaRPr lang="en-US" sz="1400" dirty="0">
              <a:latin typeface="Times New Roman" charset="0"/>
              <a:ea typeface="Times New Roman" charset="0"/>
              <a:cs typeface="Times New Roman" charset="0"/>
            </a:endParaRPr>
          </a:p>
        </p:txBody>
      </p:sp>
      <p:sp>
        <p:nvSpPr>
          <p:cNvPr id="6" name="Title 1"/>
          <p:cNvSpPr txBox="1">
            <a:spLocks/>
          </p:cNvSpPr>
          <p:nvPr/>
        </p:nvSpPr>
        <p:spPr>
          <a:xfrm>
            <a:off x="0" y="92597"/>
            <a:ext cx="9129299" cy="1095367"/>
          </a:xfrm>
          <a:prstGeom prst="rect">
            <a:avLst/>
          </a:prstGeom>
        </p:spPr>
        <p:txBody>
          <a:bodyPr vert="horz" lIns="91440" tIns="45720" rIns="91440" bIns="45720" rtlCol="0" anchor="ctr">
            <a:noAutofit/>
          </a:bodyPr>
          <a:lstStyle/>
          <a:p>
            <a:pPr lvl="0" algn="ctr">
              <a:spcBef>
                <a:spcPct val="0"/>
              </a:spcBef>
              <a:defRPr/>
            </a:pPr>
            <a:r>
              <a:rPr lang="en-US" altLang="zh-CN" sz="2800" u="sng" dirty="0">
                <a:solidFill>
                  <a:srgbClr val="990000"/>
                </a:solidFill>
                <a:latin typeface="Arial"/>
                <a:cs typeface="Arial"/>
              </a:rPr>
              <a:t>Impact to LA River</a:t>
            </a:r>
            <a:r>
              <a:rPr lang="zh-CN" altLang="en-US" sz="2800" u="sng" dirty="0">
                <a:solidFill>
                  <a:srgbClr val="990000"/>
                </a:solidFill>
                <a:latin typeface="Arial"/>
                <a:cs typeface="Arial"/>
              </a:rPr>
              <a:t> </a:t>
            </a:r>
            <a:r>
              <a:rPr lang="en-US" altLang="zh-CN" sz="2000" dirty="0">
                <a:solidFill>
                  <a:srgbClr val="990000"/>
                </a:solidFill>
                <a:latin typeface="Arial"/>
                <a:cs typeface="Arial"/>
              </a:rPr>
              <a:t>(cont’d)</a:t>
            </a:r>
            <a:endParaRPr lang="en-US" sz="2000" dirty="0">
              <a:solidFill>
                <a:srgbClr val="990000"/>
              </a:solidFill>
              <a:latin typeface="Arial"/>
              <a:cs typeface="Arial"/>
            </a:endParaRPr>
          </a:p>
        </p:txBody>
      </p:sp>
      <p:sp>
        <p:nvSpPr>
          <p:cNvPr id="3" name="TextBox 2"/>
          <p:cNvSpPr txBox="1"/>
          <p:nvPr/>
        </p:nvSpPr>
        <p:spPr>
          <a:xfrm>
            <a:off x="4948489" y="4901843"/>
            <a:ext cx="3290365" cy="461665"/>
          </a:xfrm>
          <a:prstGeom prst="rect">
            <a:avLst/>
          </a:prstGeom>
          <a:noFill/>
        </p:spPr>
        <p:txBody>
          <a:bodyPr wrap="square" rtlCol="0">
            <a:spAutoFit/>
          </a:bodyPr>
          <a:lstStyle/>
          <a:p>
            <a:pPr algn="ctr"/>
            <a:r>
              <a:rPr lang="en-US" sz="1200" dirty="0" smtClean="0">
                <a:latin typeface="Times New Roman" charset="0"/>
                <a:ea typeface="Times New Roman" charset="0"/>
                <a:cs typeface="Times New Roman" charset="0"/>
              </a:rPr>
              <a:t>Locations of </a:t>
            </a:r>
            <a:r>
              <a:rPr lang="en-US" altLang="zh-CN" sz="1200" dirty="0" smtClean="0">
                <a:latin typeface="Times New Roman" charset="0"/>
                <a:ea typeface="Times New Roman" charset="0"/>
                <a:cs typeface="Times New Roman" charset="0"/>
              </a:rPr>
              <a:t>industrial</a:t>
            </a:r>
            <a:r>
              <a:rPr lang="zh-CN" altLang="en-US" sz="1200" dirty="0" smtClean="0">
                <a:latin typeface="Times New Roman" charset="0"/>
                <a:ea typeface="Times New Roman" charset="0"/>
                <a:cs typeface="Times New Roman" charset="0"/>
              </a:rPr>
              <a:t> </a:t>
            </a:r>
            <a:r>
              <a:rPr lang="en-US" sz="1200" dirty="0" err="1" smtClean="0">
                <a:latin typeface="Times New Roman" charset="0"/>
                <a:ea typeface="Times New Roman" charset="0"/>
                <a:cs typeface="Times New Roman" charset="0"/>
              </a:rPr>
              <a:t>stormwater</a:t>
            </a:r>
            <a:r>
              <a:rPr lang="en-US" sz="1200" dirty="0" smtClean="0">
                <a:latin typeface="Times New Roman" charset="0"/>
                <a:ea typeface="Times New Roman" charset="0"/>
                <a:cs typeface="Times New Roman" charset="0"/>
              </a:rPr>
              <a:t> discharges in the Los Angeles River Watershed</a:t>
            </a:r>
            <a:endParaRPr lang="en-US" sz="1200" dirty="0">
              <a:latin typeface="Times New Roman" charset="0"/>
              <a:ea typeface="Times New Roman" charset="0"/>
              <a:cs typeface="Times New Roman" charset="0"/>
            </a:endParaRPr>
          </a:p>
        </p:txBody>
      </p:sp>
      <p:pic>
        <p:nvPicPr>
          <p:cNvPr id="1028" name="Picture 4" descr="ocations of Industrial Stormwater Discharges"/>
          <p:cNvPicPr>
            <a:picLocks noChangeAspect="1" noChangeArrowheads="1"/>
          </p:cNvPicPr>
          <p:nvPr/>
        </p:nvPicPr>
        <p:blipFill rotWithShape="1">
          <a:blip r:embed="rId2">
            <a:extLst>
              <a:ext uri="{28A0092B-C50C-407E-A947-70E740481C1C}">
                <a14:useLocalDpi xmlns:a14="http://schemas.microsoft.com/office/drawing/2010/main" val="0"/>
              </a:ext>
            </a:extLst>
          </a:blip>
          <a:srcRect t="5188" r="3828"/>
          <a:stretch/>
        </p:blipFill>
        <p:spPr bwMode="auto">
          <a:xfrm>
            <a:off x="4019927" y="1130610"/>
            <a:ext cx="4950453" cy="377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6960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C45E8D09-59F7-6C4C-B1BB-392580264584}"/>
              </a:ext>
            </a:extLst>
          </p:cNvPr>
          <p:cNvPicPr>
            <a:picLocks noChangeAspect="1"/>
          </p:cNvPicPr>
          <p:nvPr/>
        </p:nvPicPr>
        <p:blipFill rotWithShape="1">
          <a:blip r:embed="rId2">
            <a:alphaModFix/>
            <a:extLst/>
          </a:blip>
          <a:srcRect l="15710" r="10036" b="-6"/>
          <a:stretch/>
        </p:blipFill>
        <p:spPr>
          <a:xfrm>
            <a:off x="4855029" y="1076968"/>
            <a:ext cx="1706808" cy="1706808"/>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9" name="Picture 8">
            <a:extLst>
              <a:ext uri="{FF2B5EF4-FFF2-40B4-BE49-F238E27FC236}">
                <a16:creationId xmlns:a16="http://schemas.microsoft.com/office/drawing/2014/main" xmlns="" id="{DBA3C916-2B6C-AB4A-8387-BF6036D5C5BE}"/>
              </a:ext>
            </a:extLst>
          </p:cNvPr>
          <p:cNvPicPr>
            <a:picLocks noChangeAspect="1"/>
          </p:cNvPicPr>
          <p:nvPr/>
        </p:nvPicPr>
        <p:blipFill rotWithShape="1">
          <a:blip r:embed="rId3">
            <a:alphaModFix/>
            <a:extLst/>
          </a:blip>
          <a:srcRect l="2240" r="25013" b="4"/>
          <a:stretch/>
        </p:blipFill>
        <p:spPr>
          <a:xfrm>
            <a:off x="4511810" y="2774525"/>
            <a:ext cx="2487291" cy="2487290"/>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1" name="Picture 10">
            <a:extLst>
              <a:ext uri="{FF2B5EF4-FFF2-40B4-BE49-F238E27FC236}">
                <a16:creationId xmlns:a16="http://schemas.microsoft.com/office/drawing/2014/main" xmlns="" id="{AB032FEB-9D32-8C4E-A024-4EBDC52B79B8}"/>
              </a:ext>
            </a:extLst>
          </p:cNvPr>
          <p:cNvPicPr>
            <a:picLocks noChangeAspect="1"/>
          </p:cNvPicPr>
          <p:nvPr/>
        </p:nvPicPr>
        <p:blipFill rotWithShape="1">
          <a:blip r:embed="rId4">
            <a:alphaModFix/>
            <a:extLst/>
          </a:blip>
          <a:srcRect l="6717" r="8718" b="-3"/>
          <a:stretch/>
        </p:blipFill>
        <p:spPr>
          <a:xfrm>
            <a:off x="6054486" y="949122"/>
            <a:ext cx="3176111" cy="2723056"/>
          </a:xfrm>
          <a:custGeom>
            <a:avLst/>
            <a:gdLst>
              <a:gd name="connsiteX0" fmla="*/ 279221 w 4405154"/>
              <a:gd name="connsiteY0" fmla="*/ 0 h 3776782"/>
              <a:gd name="connsiteX1" fmla="*/ 4405154 w 4405154"/>
              <a:gd name="connsiteY1" fmla="*/ 0 h 3776782"/>
              <a:gd name="connsiteX2" fmla="*/ 4405154 w 4405154"/>
              <a:gd name="connsiteY2" fmla="*/ 3055054 h 3776782"/>
              <a:gd name="connsiteX3" fmla="*/ 4266200 w 4405154"/>
              <a:gd name="connsiteY3" fmla="*/ 3181344 h 3776782"/>
              <a:gd name="connsiteX4" fmla="*/ 2607554 w 4405154"/>
              <a:gd name="connsiteY4" fmla="*/ 3776782 h 3776782"/>
              <a:gd name="connsiteX5" fmla="*/ 0 w 4405154"/>
              <a:gd name="connsiteY5" fmla="*/ 1169228 h 3776782"/>
              <a:gd name="connsiteX6" fmla="*/ 204915 w 4405154"/>
              <a:gd name="connsiteY6" fmla="*/ 154250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154" h="3776782">
                <a:moveTo>
                  <a:pt x="279221" y="0"/>
                </a:moveTo>
                <a:lnTo>
                  <a:pt x="4405154" y="0"/>
                </a:lnTo>
                <a:lnTo>
                  <a:pt x="4405154" y="3055054"/>
                </a:lnTo>
                <a:lnTo>
                  <a:pt x="4266200" y="3181344"/>
                </a:lnTo>
                <a:cubicBezTo>
                  <a:pt x="3815461" y="3553326"/>
                  <a:pt x="3237603" y="3776782"/>
                  <a:pt x="2607554" y="3776782"/>
                </a:cubicBezTo>
                <a:cubicBezTo>
                  <a:pt x="1167442" y="3776782"/>
                  <a:pt x="0" y="2609341"/>
                  <a:pt x="0" y="1169228"/>
                </a:cubicBezTo>
                <a:cubicBezTo>
                  <a:pt x="0" y="809200"/>
                  <a:pt x="72965" y="466214"/>
                  <a:pt x="204915" y="154250"/>
                </a:cubicBezTo>
                <a:close/>
              </a:path>
            </a:pathLst>
          </a:custGeom>
          <a:effectLst>
            <a:softEdge rad="0"/>
          </a:effectLst>
        </p:spPr>
      </p:pic>
      <p:pic>
        <p:nvPicPr>
          <p:cNvPr id="7" name="Picture 6">
            <a:extLst>
              <a:ext uri="{FF2B5EF4-FFF2-40B4-BE49-F238E27FC236}">
                <a16:creationId xmlns:a16="http://schemas.microsoft.com/office/drawing/2014/main" xmlns="" id="{023D7256-736C-B742-8F9F-4F3EE03495D9}"/>
              </a:ext>
            </a:extLst>
          </p:cNvPr>
          <p:cNvPicPr>
            <a:picLocks noChangeAspect="1"/>
          </p:cNvPicPr>
          <p:nvPr/>
        </p:nvPicPr>
        <p:blipFill rotWithShape="1">
          <a:blip r:embed="rId5">
            <a:alphaModFix/>
            <a:extLst/>
          </a:blip>
          <a:srcRect l="4884" r="6153" b="4"/>
          <a:stretch/>
        </p:blipFill>
        <p:spPr>
          <a:xfrm>
            <a:off x="6539157" y="3563710"/>
            <a:ext cx="2590142" cy="2212654"/>
          </a:xfrm>
          <a:custGeom>
            <a:avLst/>
            <a:gdLst>
              <a:gd name="connsiteX0" fmla="*/ 1901420 w 3453522"/>
              <a:gd name="connsiteY0" fmla="*/ 0 h 2950205"/>
              <a:gd name="connsiteX1" fmla="*/ 3368648 w 3453522"/>
              <a:gd name="connsiteY1" fmla="*/ 691940 h 2950205"/>
              <a:gd name="connsiteX2" fmla="*/ 3453522 w 3453522"/>
              <a:gd name="connsiteY2" fmla="*/ 805440 h 2950205"/>
              <a:gd name="connsiteX3" fmla="*/ 3453522 w 3453522"/>
              <a:gd name="connsiteY3" fmla="*/ 2950205 h 2950205"/>
              <a:gd name="connsiteX4" fmla="*/ 316036 w 3453522"/>
              <a:gd name="connsiteY4" fmla="*/ 2950205 h 2950205"/>
              <a:gd name="connsiteX5" fmla="*/ 229491 w 3453522"/>
              <a:gd name="connsiteY5" fmla="*/ 2807749 h 2950205"/>
              <a:gd name="connsiteX6" fmla="*/ 0 w 3453522"/>
              <a:gd name="connsiteY6" fmla="*/ 1901419 h 2950205"/>
              <a:gd name="connsiteX7" fmla="*/ 1901420 w 3453522"/>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3522" h="2950205">
                <a:moveTo>
                  <a:pt x="1901420" y="0"/>
                </a:moveTo>
                <a:cubicBezTo>
                  <a:pt x="2492116" y="0"/>
                  <a:pt x="3019900" y="269355"/>
                  <a:pt x="3368648" y="691940"/>
                </a:cubicBezTo>
                <a:lnTo>
                  <a:pt x="3453522" y="805440"/>
                </a:lnTo>
                <a:lnTo>
                  <a:pt x="3453522" y="2950205"/>
                </a:lnTo>
                <a:lnTo>
                  <a:pt x="316036" y="2950205"/>
                </a:lnTo>
                <a:lnTo>
                  <a:pt x="229491" y="2807749"/>
                </a:lnTo>
                <a:cubicBezTo>
                  <a:pt x="83134" y="2538330"/>
                  <a:pt x="0" y="2229583"/>
                  <a:pt x="0" y="1901419"/>
                </a:cubicBezTo>
                <a:cubicBezTo>
                  <a:pt x="0" y="851294"/>
                  <a:pt x="851295" y="0"/>
                  <a:pt x="1901420" y="0"/>
                </a:cubicBezTo>
                <a:close/>
              </a:path>
            </a:pathLst>
          </a:custGeom>
          <a:effectLst>
            <a:softEdge rad="0"/>
          </a:effectLst>
        </p:spPr>
      </p:pic>
      <p:sp>
        <p:nvSpPr>
          <p:cNvPr id="5" name="TextBox 4">
            <a:extLst>
              <a:ext uri="{FF2B5EF4-FFF2-40B4-BE49-F238E27FC236}">
                <a16:creationId xmlns:a16="http://schemas.microsoft.com/office/drawing/2014/main" xmlns="" id="{BD065AAE-F8C4-A34E-9F44-1AD27DC6B6E1}"/>
              </a:ext>
            </a:extLst>
          </p:cNvPr>
          <p:cNvSpPr txBox="1"/>
          <p:nvPr/>
        </p:nvSpPr>
        <p:spPr>
          <a:xfrm>
            <a:off x="303172" y="1671813"/>
            <a:ext cx="4668582" cy="1584236"/>
          </a:xfrm>
          <a:prstGeom prst="rect">
            <a:avLst/>
          </a:prstGeom>
        </p:spPr>
        <p:txBody>
          <a:bodyPr vert="horz" lIns="68580" tIns="34290" rIns="68580" bIns="34290" rtlCol="0" anchor="ctr">
            <a:normAutofit/>
          </a:bodyPr>
          <a:lstStyle/>
          <a:p>
            <a:pPr indent="-171450">
              <a:lnSpc>
                <a:spcPct val="90000"/>
              </a:lnSpc>
              <a:spcAft>
                <a:spcPts val="450"/>
              </a:spcAft>
              <a:buFont typeface="Arial" panose="020B0604020202020204" pitchFamily="34" charset="0"/>
              <a:buChar char="•"/>
            </a:pPr>
            <a:r>
              <a:rPr lang="en-US" b="1" i="1" dirty="0" smtClean="0">
                <a:solidFill>
                  <a:srgbClr val="000000"/>
                </a:solidFill>
                <a:latin typeface="Times New Roman" panose="02020603050405020304" pitchFamily="18" charset="0"/>
                <a:cs typeface="Times New Roman" panose="02020603050405020304" pitchFamily="18" charset="0"/>
              </a:rPr>
              <a:t>Enhance </a:t>
            </a:r>
            <a:r>
              <a:rPr lang="en-US" b="1" i="1" dirty="0">
                <a:solidFill>
                  <a:srgbClr val="000000"/>
                </a:solidFill>
                <a:latin typeface="Times New Roman" panose="02020603050405020304" pitchFamily="18" charset="0"/>
                <a:cs typeface="Times New Roman" panose="02020603050405020304" pitchFamily="18" charset="0"/>
              </a:rPr>
              <a:t>Flood </a:t>
            </a:r>
            <a:r>
              <a:rPr lang="en-US" b="1" i="1" dirty="0" smtClean="0">
                <a:solidFill>
                  <a:srgbClr val="000000"/>
                </a:solidFill>
                <a:latin typeface="Times New Roman" panose="02020603050405020304" pitchFamily="18" charset="0"/>
                <a:cs typeface="Times New Roman" panose="02020603050405020304" pitchFamily="18" charset="0"/>
              </a:rPr>
              <a:t>Stor</a:t>
            </a:r>
            <a:r>
              <a:rPr lang="en-US" altLang="zh-CN" b="1" i="1" dirty="0" smtClean="0">
                <a:solidFill>
                  <a:srgbClr val="000000"/>
                </a:solidFill>
                <a:latin typeface="Times New Roman" panose="02020603050405020304" pitchFamily="18" charset="0"/>
                <a:cs typeface="Times New Roman" panose="02020603050405020304" pitchFamily="18" charset="0"/>
              </a:rPr>
              <a:t>age</a:t>
            </a:r>
            <a:endParaRPr lang="en-US" b="1" i="1" dirty="0">
              <a:solidFill>
                <a:srgbClr val="000000"/>
              </a:solidFill>
              <a:latin typeface="Times New Roman" panose="02020603050405020304" pitchFamily="18" charset="0"/>
              <a:cs typeface="Times New Roman" panose="02020603050405020304" pitchFamily="18" charset="0"/>
            </a:endParaRPr>
          </a:p>
          <a:p>
            <a:pPr indent="-171450">
              <a:lnSpc>
                <a:spcPct val="90000"/>
              </a:lnSpc>
              <a:spcAft>
                <a:spcPts val="450"/>
              </a:spcAft>
              <a:buFont typeface="Arial" panose="020B0604020202020204" pitchFamily="34" charset="0"/>
              <a:buChar char="•"/>
            </a:pPr>
            <a:r>
              <a:rPr lang="en-US" b="1" i="1" dirty="0">
                <a:solidFill>
                  <a:srgbClr val="000000"/>
                </a:solidFill>
                <a:latin typeface="Times New Roman" panose="02020603050405020304" pitchFamily="18" charset="0"/>
                <a:cs typeface="Times New Roman" panose="02020603050405020304" pitchFamily="18" charset="0"/>
              </a:rPr>
              <a:t>Enhance Water Quality</a:t>
            </a:r>
          </a:p>
          <a:p>
            <a:pPr indent="-171450">
              <a:lnSpc>
                <a:spcPct val="90000"/>
              </a:lnSpc>
              <a:spcAft>
                <a:spcPts val="450"/>
              </a:spcAft>
              <a:buFont typeface="Arial" panose="020B0604020202020204" pitchFamily="34" charset="0"/>
              <a:buChar char="•"/>
            </a:pPr>
            <a:r>
              <a:rPr lang="en-US" b="1" i="1" dirty="0">
                <a:solidFill>
                  <a:srgbClr val="000000"/>
                </a:solidFill>
                <a:latin typeface="Times New Roman" panose="02020603050405020304" pitchFamily="18" charset="0"/>
                <a:cs typeface="Times New Roman" panose="02020603050405020304" pitchFamily="18" charset="0"/>
              </a:rPr>
              <a:t>Enable Safe Public Access</a:t>
            </a:r>
          </a:p>
          <a:p>
            <a:pPr indent="-171450">
              <a:lnSpc>
                <a:spcPct val="90000"/>
              </a:lnSpc>
              <a:spcAft>
                <a:spcPts val="450"/>
              </a:spcAft>
              <a:buFont typeface="Arial" panose="020B0604020202020204" pitchFamily="34" charset="0"/>
              <a:buChar char="•"/>
            </a:pPr>
            <a:r>
              <a:rPr lang="en-US" b="1" i="1" dirty="0">
                <a:solidFill>
                  <a:srgbClr val="000000"/>
                </a:solidFill>
                <a:latin typeface="Times New Roman" panose="02020603050405020304" pitchFamily="18" charset="0"/>
                <a:cs typeface="Times New Roman" panose="02020603050405020304" pitchFamily="18" charset="0"/>
              </a:rPr>
              <a:t>Restore a Functional Riparian Ecosystem</a:t>
            </a:r>
          </a:p>
        </p:txBody>
      </p:sp>
      <p:sp>
        <p:nvSpPr>
          <p:cNvPr id="10" name="Title 1"/>
          <p:cNvSpPr txBox="1">
            <a:spLocks/>
          </p:cNvSpPr>
          <p:nvPr/>
        </p:nvSpPr>
        <p:spPr>
          <a:xfrm>
            <a:off x="0" y="92598"/>
            <a:ext cx="9129299" cy="874184"/>
          </a:xfrm>
          <a:prstGeom prst="rect">
            <a:avLst/>
          </a:prstGeom>
        </p:spPr>
        <p:txBody>
          <a:bodyPr vert="horz" lIns="91440" tIns="45720" rIns="91440" bIns="45720" rtlCol="0" anchor="ctr">
            <a:noAutofit/>
          </a:bodyPr>
          <a:lstStyle/>
          <a:p>
            <a:pPr lvl="0" algn="ctr">
              <a:spcBef>
                <a:spcPct val="0"/>
              </a:spcBef>
              <a:defRPr/>
            </a:pPr>
            <a:r>
              <a:rPr lang="en-US" altLang="zh-CN" sz="2800" u="sng" dirty="0">
                <a:solidFill>
                  <a:srgbClr val="990000"/>
                </a:solidFill>
                <a:latin typeface="Arial"/>
                <a:cs typeface="Arial"/>
              </a:rPr>
              <a:t>Relation to LA River Revitalization</a:t>
            </a:r>
            <a:endParaRPr lang="en-US" sz="2000" u="sng" dirty="0">
              <a:solidFill>
                <a:srgbClr val="990000"/>
              </a:solidFill>
              <a:latin typeface="Arial"/>
              <a:cs typeface="Arial"/>
            </a:endParaRPr>
          </a:p>
        </p:txBody>
      </p:sp>
      <p:sp>
        <p:nvSpPr>
          <p:cNvPr id="12" name="TextBox 11"/>
          <p:cNvSpPr txBox="1"/>
          <p:nvPr/>
        </p:nvSpPr>
        <p:spPr>
          <a:xfrm>
            <a:off x="303172" y="1273761"/>
            <a:ext cx="3686739" cy="369332"/>
          </a:xfrm>
          <a:prstGeom prst="rect">
            <a:avLst/>
          </a:prstGeom>
          <a:solidFill>
            <a:srgbClr val="FFCC00"/>
          </a:solidFill>
        </p:spPr>
        <p:txBody>
          <a:bodyPr wrap="square" rtlCol="0">
            <a:spAutoFit/>
          </a:bodyPr>
          <a:lstStyle/>
          <a:p>
            <a:r>
              <a:rPr lang="en-US" altLang="zh-CN" dirty="0" smtClean="0">
                <a:latin typeface="Times New Roman" charset="0"/>
                <a:ea typeface="Times New Roman" charset="0"/>
                <a:cs typeface="Times New Roman" charset="0"/>
              </a:rPr>
              <a:t>Four</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goals</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of</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LA</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River</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Revitalization</a:t>
            </a:r>
            <a:endParaRPr lang="en-US" altLang="zh-CN"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69306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D77AAD6-DC75-A84D-A4A8-938FFDAC726D}"/>
              </a:ext>
            </a:extLst>
          </p:cNvPr>
          <p:cNvSpPr/>
          <p:nvPr/>
        </p:nvSpPr>
        <p:spPr>
          <a:xfrm>
            <a:off x="302941" y="1031898"/>
            <a:ext cx="8523415" cy="2134302"/>
          </a:xfrm>
          <a:prstGeom prst="rect">
            <a:avLst/>
          </a:prstGeom>
          <a:noFill/>
          <a:ln>
            <a:noFill/>
          </a:ln>
        </p:spPr>
        <p:txBody>
          <a:bodyPr wrap="square">
            <a:spAutoFit/>
          </a:bodyPr>
          <a:lstStyle/>
          <a:p>
            <a:pPr marL="285750" indent="-285750" algn="just">
              <a:lnSpc>
                <a:spcPct val="114000"/>
              </a:lnSpc>
              <a:spcBef>
                <a:spcPct val="0"/>
              </a:spcBef>
              <a:spcAft>
                <a:spcPts val="600"/>
              </a:spcAft>
              <a:buFont typeface="Arial" charset="0"/>
              <a:buChar char="•"/>
            </a:pPr>
            <a:r>
              <a:rPr lang="en-US" sz="1600" dirty="0" smtClean="0">
                <a:solidFill>
                  <a:srgbClr val="000000"/>
                </a:solidFill>
                <a:latin typeface="Times New Roman" charset="0"/>
                <a:ea typeface="Times New Roman" charset="0"/>
                <a:cs typeface="Times New Roman" charset="0"/>
              </a:rPr>
              <a:t>Different plants can have very different </a:t>
            </a:r>
            <a:r>
              <a:rPr lang="en-US" sz="1600" dirty="0" err="1" smtClean="0">
                <a:solidFill>
                  <a:srgbClr val="000000"/>
                </a:solidFill>
                <a:latin typeface="Times New Roman" charset="0"/>
                <a:ea typeface="Times New Roman" charset="0"/>
                <a:cs typeface="Times New Roman" charset="0"/>
              </a:rPr>
              <a:t>stormwater</a:t>
            </a:r>
            <a:r>
              <a:rPr lang="en-US" sz="1600" dirty="0" smtClean="0">
                <a:solidFill>
                  <a:srgbClr val="000000"/>
                </a:solidFill>
                <a:latin typeface="Times New Roman" charset="0"/>
                <a:ea typeface="Times New Roman" charset="0"/>
                <a:cs typeface="Times New Roman" charset="0"/>
              </a:rPr>
              <a:t> quantities, flow patterns, and potential pollutants. Even </a:t>
            </a:r>
            <a:r>
              <a:rPr lang="en-US" sz="1600" dirty="0">
                <a:solidFill>
                  <a:srgbClr val="000000"/>
                </a:solidFill>
                <a:latin typeface="Times New Roman" charset="0"/>
                <a:ea typeface="Times New Roman" charset="0"/>
                <a:cs typeface="Times New Roman" charset="0"/>
              </a:rPr>
              <a:t>different facilities of the same general industry may need different </a:t>
            </a:r>
            <a:r>
              <a:rPr lang="en-US" sz="1600" dirty="0" smtClean="0">
                <a:solidFill>
                  <a:srgbClr val="000000"/>
                </a:solidFill>
                <a:latin typeface="Times New Roman" charset="0"/>
                <a:ea typeface="Times New Roman" charset="0"/>
                <a:cs typeface="Times New Roman" charset="0"/>
              </a:rPr>
              <a:t>approaches to preven</a:t>
            </a:r>
            <a:r>
              <a:rPr lang="en-US" altLang="zh-CN" sz="1600" dirty="0" smtClean="0">
                <a:solidFill>
                  <a:srgbClr val="000000"/>
                </a:solidFill>
                <a:latin typeface="Times New Roman" charset="0"/>
                <a:ea typeface="Times New Roman" charset="0"/>
                <a:cs typeface="Times New Roman" charset="0"/>
              </a:rPr>
              <a:t>t</a:t>
            </a:r>
            <a:r>
              <a:rPr lang="en-US" sz="1600" dirty="0" smtClean="0">
                <a:solidFill>
                  <a:srgbClr val="000000"/>
                </a:solidFill>
                <a:latin typeface="Times New Roman" charset="0"/>
                <a:ea typeface="Times New Roman" charset="0"/>
                <a:cs typeface="Times New Roman" charset="0"/>
              </a:rPr>
              <a:t> </a:t>
            </a:r>
            <a:r>
              <a:rPr lang="en-US" sz="1600" dirty="0" err="1" smtClean="0">
                <a:solidFill>
                  <a:srgbClr val="000000"/>
                </a:solidFill>
                <a:latin typeface="Times New Roman" charset="0"/>
                <a:ea typeface="Times New Roman" charset="0"/>
                <a:cs typeface="Times New Roman" charset="0"/>
              </a:rPr>
              <a:t>stormwater</a:t>
            </a:r>
            <a:r>
              <a:rPr lang="en-US" sz="1600" dirty="0" smtClean="0">
                <a:solidFill>
                  <a:srgbClr val="000000"/>
                </a:solidFill>
                <a:latin typeface="Times New Roman" charset="0"/>
                <a:ea typeface="Times New Roman" charset="0"/>
                <a:cs typeface="Times New Roman" charset="0"/>
              </a:rPr>
              <a:t> pollution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due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the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different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sizes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distances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LA</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River</a:t>
            </a:r>
            <a:r>
              <a:rPr lang="en-US" sz="1600" dirty="0" smtClean="0">
                <a:solidFill>
                  <a:srgbClr val="000000"/>
                </a:solidFill>
                <a:latin typeface="Times New Roman" charset="0"/>
                <a:ea typeface="Times New Roman" charset="0"/>
                <a:cs typeface="Times New Roman" charset="0"/>
              </a:rPr>
              <a:t>. Thus, it is essential to </a:t>
            </a:r>
            <a:r>
              <a:rPr lang="en-US" altLang="zh-CN" sz="1600" dirty="0" smtClean="0">
                <a:solidFill>
                  <a:srgbClr val="000000"/>
                </a:solidFill>
                <a:latin typeface="Times New Roman" charset="0"/>
                <a:ea typeface="Times New Roman" charset="0"/>
                <a:cs typeface="Times New Roman" charset="0"/>
              </a:rPr>
              <a:t>identify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appropriate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a:t>
            </a:r>
            <a:r>
              <a:rPr lang="en-US" sz="1600" dirty="0" smtClean="0">
                <a:solidFill>
                  <a:srgbClr val="000000"/>
                </a:solidFill>
                <a:latin typeface="Times New Roman" charset="0"/>
                <a:ea typeface="Times New Roman" charset="0"/>
                <a:cs typeface="Times New Roman" charset="0"/>
              </a:rPr>
              <a:t>ndustrial </a:t>
            </a:r>
            <a:r>
              <a:rPr lang="en-US" altLang="zh-CN" sz="1600" dirty="0" err="1" smtClean="0">
                <a:solidFill>
                  <a:srgbClr val="000000"/>
                </a:solidFill>
                <a:latin typeface="Times New Roman" charset="0"/>
                <a:ea typeface="Times New Roman" charset="0"/>
                <a:cs typeface="Times New Roman" charset="0"/>
              </a:rPr>
              <a:t>s</a:t>
            </a:r>
            <a:r>
              <a:rPr lang="en-US" sz="1600" dirty="0" err="1" smtClean="0">
                <a:solidFill>
                  <a:srgbClr val="000000"/>
                </a:solidFill>
                <a:latin typeface="Times New Roman" charset="0"/>
                <a:ea typeface="Times New Roman" charset="0"/>
                <a:cs typeface="Times New Roman" charset="0"/>
              </a:rPr>
              <a:t>tormwater</a:t>
            </a:r>
            <a:r>
              <a:rPr lang="en-US" sz="1600" dirty="0" smtClean="0">
                <a:solidFill>
                  <a:srgbClr val="000000"/>
                </a:solidFill>
                <a:latin typeface="Times New Roman" charset="0"/>
                <a:ea typeface="Times New Roman" charset="0"/>
                <a:cs typeface="Times New Roman" charset="0"/>
              </a:rPr>
              <a:t> Best Management Practices (BMPs)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for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these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facilities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protect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LA</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River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quality</a:t>
            </a:r>
            <a:r>
              <a:rPr lang="en-US" sz="1600" dirty="0" smtClean="0">
                <a:solidFill>
                  <a:srgbClr val="000000"/>
                </a:solidFill>
                <a:latin typeface="Times New Roman" charset="0"/>
                <a:ea typeface="Times New Roman" charset="0"/>
                <a:cs typeface="Times New Roman" charset="0"/>
              </a:rPr>
              <a:t>.</a:t>
            </a:r>
            <a:r>
              <a:rPr lang="zh-CN" altLang="en-US" sz="1600" dirty="0" smtClean="0">
                <a:solidFill>
                  <a:srgbClr val="000000"/>
                </a:solidFill>
                <a:latin typeface="Times New Roman" charset="0"/>
                <a:ea typeface="Times New Roman" charset="0"/>
                <a:cs typeface="Times New Roman" charset="0"/>
              </a:rPr>
              <a:t> </a:t>
            </a:r>
            <a:endParaRPr lang="en-US" altLang="zh-CN" sz="1600" dirty="0">
              <a:solidFill>
                <a:srgbClr val="000000"/>
              </a:solidFill>
              <a:latin typeface="Times New Roman" charset="0"/>
              <a:ea typeface="Times New Roman" charset="0"/>
              <a:cs typeface="Times New Roman" charset="0"/>
            </a:endParaRPr>
          </a:p>
          <a:p>
            <a:pPr marL="285750" indent="-285750" algn="just">
              <a:lnSpc>
                <a:spcPct val="114000"/>
              </a:lnSpc>
              <a:spcBef>
                <a:spcPct val="0"/>
              </a:spcBef>
              <a:spcAft>
                <a:spcPts val="600"/>
              </a:spcAft>
              <a:buFont typeface="Arial" charset="0"/>
              <a:buChar char="•"/>
            </a:pPr>
            <a:r>
              <a:rPr lang="en-US" altLang="zh-CN" sz="1600" dirty="0" err="1" smtClean="0">
                <a:solidFill>
                  <a:srgbClr val="000000"/>
                </a:solidFill>
                <a:latin typeface="Times New Roman" charset="0"/>
                <a:ea typeface="Times New Roman" charset="0"/>
                <a:cs typeface="Times New Roman" charset="0"/>
              </a:rPr>
              <a:t>Stormwater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BMPs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provide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economical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environmental-friendly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incentives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for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achieving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LA</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River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revitalization.</a:t>
            </a:r>
            <a:endParaRPr lang="en-US" sz="1600" dirty="0" smtClean="0">
              <a:solidFill>
                <a:srgbClr val="000000"/>
              </a:solidFill>
              <a:latin typeface="Times New Roman" charset="0"/>
              <a:ea typeface="Times New Roman" charset="0"/>
              <a:cs typeface="Times New Roman" charset="0"/>
            </a:endParaRPr>
          </a:p>
        </p:txBody>
      </p:sp>
      <p:sp>
        <p:nvSpPr>
          <p:cNvPr id="6" name="Title 1"/>
          <p:cNvSpPr txBox="1">
            <a:spLocks/>
          </p:cNvSpPr>
          <p:nvPr/>
        </p:nvSpPr>
        <p:spPr>
          <a:xfrm>
            <a:off x="0" y="92598"/>
            <a:ext cx="9129299" cy="874184"/>
          </a:xfrm>
          <a:prstGeom prst="rect">
            <a:avLst/>
          </a:prstGeom>
        </p:spPr>
        <p:txBody>
          <a:bodyPr vert="horz" lIns="91440" tIns="45720" rIns="91440" bIns="45720" rtlCol="0" anchor="ctr">
            <a:noAutofit/>
          </a:bodyPr>
          <a:lstStyle/>
          <a:p>
            <a:pPr lvl="0" algn="ctr">
              <a:spcBef>
                <a:spcPct val="0"/>
              </a:spcBef>
              <a:defRPr/>
            </a:pPr>
            <a:r>
              <a:rPr lang="en-US" altLang="zh-CN" sz="2800" u="sng" dirty="0">
                <a:solidFill>
                  <a:srgbClr val="990000"/>
                </a:solidFill>
                <a:latin typeface="Arial"/>
                <a:cs typeface="Arial"/>
              </a:rPr>
              <a:t>Relation to LA River </a:t>
            </a:r>
            <a:r>
              <a:rPr lang="en-US" altLang="zh-CN" sz="2800" u="sng" dirty="0" smtClean="0">
                <a:solidFill>
                  <a:srgbClr val="990000"/>
                </a:solidFill>
                <a:latin typeface="Arial"/>
                <a:cs typeface="Arial"/>
              </a:rPr>
              <a:t>Revitalization</a:t>
            </a:r>
            <a:r>
              <a:rPr lang="zh-CN" altLang="en-US" sz="2800" dirty="0" smtClean="0">
                <a:solidFill>
                  <a:srgbClr val="990000"/>
                </a:solidFill>
                <a:latin typeface="Arial"/>
                <a:cs typeface="Arial"/>
              </a:rPr>
              <a:t> </a:t>
            </a:r>
            <a:r>
              <a:rPr lang="en-US" altLang="zh-CN" sz="2000" dirty="0" smtClean="0">
                <a:solidFill>
                  <a:srgbClr val="990000"/>
                </a:solidFill>
                <a:latin typeface="Arial"/>
                <a:cs typeface="Arial"/>
              </a:rPr>
              <a:t>(cont’d)</a:t>
            </a:r>
            <a:endParaRPr lang="en-US" sz="1600" dirty="0">
              <a:solidFill>
                <a:srgbClr val="990000"/>
              </a:solidFill>
              <a:latin typeface="Arial"/>
              <a:cs typeface="Arial"/>
            </a:endParaRPr>
          </a:p>
        </p:txBody>
      </p:sp>
      <p:pic>
        <p:nvPicPr>
          <p:cNvPr id="1026" name="Picture 2" descr="ow competing los angeles river revitalization plans will affect surrounding commun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348" y="3102700"/>
            <a:ext cx="4546600" cy="25574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72749" y="5587852"/>
            <a:ext cx="6637751" cy="246221"/>
          </a:xfrm>
          <a:prstGeom prst="rect">
            <a:avLst/>
          </a:prstGeom>
        </p:spPr>
        <p:txBody>
          <a:bodyPr wrap="square">
            <a:spAutoFit/>
          </a:bodyPr>
          <a:lstStyle/>
          <a:p>
            <a:r>
              <a:rPr lang="en-US" altLang="zh-CN" sz="1000" dirty="0">
                <a:solidFill>
                  <a:srgbClr val="000000"/>
                </a:solidFill>
                <a:latin typeface="Times New Roman" charset="0"/>
                <a:ea typeface="Times New Roman" charset="0"/>
                <a:cs typeface="Times New Roman" charset="0"/>
              </a:rPr>
              <a:t>https://</a:t>
            </a:r>
            <a:r>
              <a:rPr lang="en-US" altLang="zh-CN" sz="1000" dirty="0" err="1">
                <a:solidFill>
                  <a:srgbClr val="000000"/>
                </a:solidFill>
                <a:latin typeface="Times New Roman" charset="0"/>
                <a:ea typeface="Times New Roman" charset="0"/>
                <a:cs typeface="Times New Roman" charset="0"/>
              </a:rPr>
              <a:t>www.ioes.ucla.edu</a:t>
            </a:r>
            <a:r>
              <a:rPr lang="en-US" altLang="zh-CN" sz="1000" dirty="0">
                <a:solidFill>
                  <a:srgbClr val="000000"/>
                </a:solidFill>
                <a:latin typeface="Times New Roman" charset="0"/>
                <a:ea typeface="Times New Roman" charset="0"/>
                <a:cs typeface="Times New Roman" charset="0"/>
              </a:rPr>
              <a:t>/project/how-competing-los-angeles-river-revitalization-plans-will-affect-surrounding-communities/</a:t>
            </a:r>
          </a:p>
        </p:txBody>
      </p:sp>
    </p:spTree>
    <p:extLst>
      <p:ext uri="{BB962C8B-B14F-4D97-AF65-F5344CB8AC3E}">
        <p14:creationId xmlns:p14="http://schemas.microsoft.com/office/powerpoint/2010/main" val="1658961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1319349"/>
            <a:ext cx="9129299" cy="4362994"/>
          </a:xfrm>
          <a:prstGeom prst="rect">
            <a:avLst/>
          </a:prstGeom>
        </p:spPr>
        <p:txBody>
          <a:bodyPr vert="horz" lIns="91440" tIns="45720" rIns="91440" bIns="45720" rtlCol="0">
            <a:normAutofit fontScale="92500" lnSpcReduction="10000"/>
          </a:bodyPr>
          <a:lstStyle/>
          <a:p>
            <a:pPr marL="1371600" lvl="2" indent="-457200">
              <a:lnSpc>
                <a:spcPct val="150000"/>
              </a:lnSpc>
              <a:spcBef>
                <a:spcPct val="20000"/>
              </a:spcBef>
              <a:buAutoNum type="arabicPeriod"/>
              <a:defRPr/>
            </a:pP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Background</a:t>
            </a:r>
            <a:r>
              <a:rPr lang="en-US" altLang="zh-CN" sz="2400" b="1" dirty="0" smtClean="0">
                <a:solidFill>
                  <a:schemeClr val="bg2">
                    <a:lumMod val="10000"/>
                  </a:schemeClr>
                </a:solidFill>
                <a:latin typeface="Times New Roman" charset="0"/>
                <a:ea typeface="Times New Roman" charset="0"/>
                <a:cs typeface="Times New Roman" charset="0"/>
              </a:rPr>
              <a:t>:</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LA</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River</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Revitalization</a:t>
            </a:r>
            <a:endPar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2"/>
              <a:defRPr/>
            </a:pPr>
            <a:r>
              <a:rPr lang="en-US" altLang="zh-CN" sz="2400" b="1" dirty="0" err="1">
                <a:solidFill>
                  <a:srgbClr val="00B050"/>
                </a:solidFill>
                <a:latin typeface="Times New Roman" charset="0"/>
                <a:ea typeface="Times New Roman" charset="0"/>
                <a:cs typeface="Times New Roman" charset="0"/>
              </a:rPr>
              <a:t>Stormwater</a:t>
            </a:r>
            <a:r>
              <a:rPr lang="zh-CN" altLang="en-US" sz="2400" b="1" dirty="0">
                <a:solidFill>
                  <a:srgbClr val="00B050"/>
                </a:solidFill>
                <a:latin typeface="Times New Roman" charset="0"/>
                <a:ea typeface="Times New Roman" charset="0"/>
                <a:cs typeface="Times New Roman" charset="0"/>
              </a:rPr>
              <a:t> </a:t>
            </a:r>
            <a:r>
              <a:rPr lang="en-US" altLang="zh-CN" sz="2400" b="1" dirty="0" smtClean="0">
                <a:solidFill>
                  <a:srgbClr val="00B050"/>
                </a:solidFill>
                <a:latin typeface="Times New Roman" charset="0"/>
                <a:ea typeface="Times New Roman" charset="0"/>
                <a:cs typeface="Times New Roman" charset="0"/>
              </a:rPr>
              <a:t>BMPs</a:t>
            </a:r>
          </a:p>
          <a:p>
            <a:pPr marL="1828800" lvl="3" indent="-457200">
              <a:buFont typeface="Arial" charset="0"/>
              <a:buChar char="•"/>
              <a:defRPr/>
            </a:pPr>
            <a:r>
              <a:rPr lang="en-US" altLang="zh-CN" sz="2200" dirty="0" smtClean="0">
                <a:solidFill>
                  <a:srgbClr val="00B050"/>
                </a:solidFill>
                <a:latin typeface="Times New Roman" charset="0"/>
                <a:ea typeface="Times New Roman" charset="0"/>
                <a:cs typeface="Times New Roman" charset="0"/>
              </a:rPr>
              <a:t>Common </a:t>
            </a:r>
            <a:r>
              <a:rPr lang="en-US" altLang="zh-CN" sz="2200" dirty="0">
                <a:solidFill>
                  <a:srgbClr val="00B050"/>
                </a:solidFill>
                <a:latin typeface="Times New Roman" charset="0"/>
                <a:ea typeface="Times New Roman" charset="0"/>
                <a:cs typeface="Times New Roman" charset="0"/>
              </a:rPr>
              <a:t>pollutants of concern </a:t>
            </a:r>
            <a:r>
              <a:rPr lang="en-US" altLang="zh-CN" sz="2200" dirty="0" smtClean="0">
                <a:solidFill>
                  <a:srgbClr val="00B050"/>
                </a:solidFill>
                <a:latin typeface="Times New Roman" charset="0"/>
                <a:ea typeface="Times New Roman" charset="0"/>
                <a:cs typeface="Times New Roman" charset="0"/>
              </a:rPr>
              <a:t>in</a:t>
            </a:r>
            <a:r>
              <a:rPr lang="zh-CN" altLang="en-US" sz="2200" dirty="0" smtClean="0">
                <a:solidFill>
                  <a:srgbClr val="00B050"/>
                </a:solidFill>
                <a:latin typeface="Times New Roman" charset="0"/>
                <a:ea typeface="Times New Roman" charset="0"/>
                <a:cs typeface="Times New Roman" charset="0"/>
              </a:rPr>
              <a:t> </a:t>
            </a:r>
            <a:r>
              <a:rPr lang="en-US" altLang="zh-CN" sz="2200" dirty="0" smtClean="0">
                <a:solidFill>
                  <a:srgbClr val="00B050"/>
                </a:solidFill>
                <a:latin typeface="Times New Roman" charset="0"/>
                <a:ea typeface="Times New Roman" charset="0"/>
                <a:cs typeface="Times New Roman" charset="0"/>
              </a:rPr>
              <a:t>industrial </a:t>
            </a:r>
            <a:r>
              <a:rPr lang="en-US" altLang="zh-CN" sz="2200" dirty="0" err="1" smtClean="0">
                <a:solidFill>
                  <a:srgbClr val="00B050"/>
                </a:solidFill>
                <a:latin typeface="Times New Roman" charset="0"/>
                <a:ea typeface="Times New Roman" charset="0"/>
                <a:cs typeface="Times New Roman" charset="0"/>
              </a:rPr>
              <a:t>stormwater</a:t>
            </a:r>
            <a:endParaRPr lang="en-US" altLang="zh-CN" sz="2200" dirty="0" smtClean="0">
              <a:solidFill>
                <a:srgbClr val="00B050"/>
              </a:solidFill>
              <a:latin typeface="Times New Roman" charset="0"/>
              <a:ea typeface="Times New Roman" charset="0"/>
              <a:cs typeface="Times New Roman" charset="0"/>
            </a:endParaRPr>
          </a:p>
          <a:p>
            <a:pPr marL="1828800" lvl="3" indent="-457200">
              <a:buFont typeface="Arial" charset="0"/>
              <a:buChar char="•"/>
              <a:defRPr/>
            </a:pPr>
            <a:r>
              <a:rPr lang="en-US" altLang="zh-CN" sz="2200" dirty="0" smtClean="0">
                <a:solidFill>
                  <a:srgbClr val="00B050"/>
                </a:solidFill>
                <a:latin typeface="Times New Roman" charset="0"/>
                <a:ea typeface="Times New Roman" charset="0"/>
                <a:cs typeface="Times New Roman" charset="0"/>
              </a:rPr>
              <a:t>California</a:t>
            </a:r>
            <a:r>
              <a:rPr lang="zh-CN" altLang="en-US" sz="2200" dirty="0" smtClean="0">
                <a:solidFill>
                  <a:srgbClr val="00B050"/>
                </a:solidFill>
                <a:latin typeface="Times New Roman" charset="0"/>
                <a:ea typeface="Times New Roman" charset="0"/>
                <a:cs typeface="Times New Roman" charset="0"/>
              </a:rPr>
              <a:t> </a:t>
            </a:r>
            <a:r>
              <a:rPr lang="en-US" altLang="zh-CN" sz="2200" dirty="0" smtClean="0">
                <a:solidFill>
                  <a:srgbClr val="00B050"/>
                </a:solidFill>
                <a:latin typeface="Times New Roman" charset="0"/>
                <a:ea typeface="Times New Roman" charset="0"/>
                <a:cs typeface="Times New Roman" charset="0"/>
              </a:rPr>
              <a:t>regulatory requirements</a:t>
            </a:r>
          </a:p>
          <a:p>
            <a:pPr marL="1828800" lvl="3" indent="-457200">
              <a:buFont typeface="Arial" charset="0"/>
              <a:buChar char="•"/>
              <a:defRPr/>
            </a:pPr>
            <a:r>
              <a:rPr lang="en-US" altLang="zh-CN" sz="2200" dirty="0" smtClean="0">
                <a:solidFill>
                  <a:srgbClr val="00B050"/>
                </a:solidFill>
                <a:latin typeface="Times New Roman" charset="0"/>
                <a:ea typeface="Times New Roman" charset="0"/>
                <a:cs typeface="Times New Roman" charset="0"/>
              </a:rPr>
              <a:t>Non-structural</a:t>
            </a:r>
            <a:r>
              <a:rPr lang="zh-CN" altLang="en-US" sz="2200" dirty="0" smtClean="0">
                <a:solidFill>
                  <a:srgbClr val="00B050"/>
                </a:solidFill>
                <a:latin typeface="Times New Roman" charset="0"/>
                <a:ea typeface="Times New Roman" charset="0"/>
                <a:cs typeface="Times New Roman" charset="0"/>
              </a:rPr>
              <a:t> </a:t>
            </a:r>
            <a:r>
              <a:rPr lang="en-US" altLang="zh-CN" sz="2200" dirty="0" smtClean="0">
                <a:solidFill>
                  <a:srgbClr val="00B050"/>
                </a:solidFill>
                <a:latin typeface="Times New Roman" charset="0"/>
                <a:ea typeface="Times New Roman" charset="0"/>
                <a:cs typeface="Times New Roman" charset="0"/>
              </a:rPr>
              <a:t>BMPs</a:t>
            </a:r>
          </a:p>
          <a:p>
            <a:pPr marL="1828800" lvl="3" indent="-457200">
              <a:buFont typeface="Arial" charset="0"/>
              <a:buChar char="•"/>
              <a:defRPr/>
            </a:pPr>
            <a:r>
              <a:rPr lang="en-US" altLang="zh-CN" sz="2200" dirty="0" smtClean="0">
                <a:solidFill>
                  <a:srgbClr val="00B050"/>
                </a:solidFill>
                <a:latin typeface="Times New Roman" charset="0"/>
                <a:ea typeface="Times New Roman" charset="0"/>
                <a:cs typeface="Times New Roman" charset="0"/>
              </a:rPr>
              <a:t>Advanced</a:t>
            </a:r>
            <a:r>
              <a:rPr lang="zh-CN" altLang="en-US" sz="2200" dirty="0" smtClean="0">
                <a:solidFill>
                  <a:srgbClr val="00B050"/>
                </a:solidFill>
                <a:latin typeface="Times New Roman" charset="0"/>
                <a:ea typeface="Times New Roman" charset="0"/>
                <a:cs typeface="Times New Roman" charset="0"/>
              </a:rPr>
              <a:t> </a:t>
            </a:r>
            <a:r>
              <a:rPr lang="en-US" altLang="zh-CN" sz="2200" dirty="0" smtClean="0">
                <a:solidFill>
                  <a:srgbClr val="00B050"/>
                </a:solidFill>
                <a:latin typeface="Times New Roman" charset="0"/>
                <a:ea typeface="Times New Roman" charset="0"/>
                <a:cs typeface="Times New Roman" charset="0"/>
              </a:rPr>
              <a:t>BMPs</a:t>
            </a:r>
            <a:r>
              <a:rPr lang="zh-CN" altLang="en-US" sz="2200" dirty="0" smtClean="0">
                <a:solidFill>
                  <a:srgbClr val="00B050"/>
                </a:solidFill>
                <a:latin typeface="Times New Roman" charset="0"/>
                <a:ea typeface="Times New Roman" charset="0"/>
                <a:cs typeface="Times New Roman" charset="0"/>
              </a:rPr>
              <a:t> </a:t>
            </a:r>
            <a:r>
              <a:rPr lang="en-US" altLang="zh-CN" sz="2200" dirty="0" smtClean="0">
                <a:solidFill>
                  <a:srgbClr val="00B050"/>
                </a:solidFill>
                <a:latin typeface="Times New Roman" charset="0"/>
                <a:ea typeface="Times New Roman" charset="0"/>
                <a:cs typeface="Times New Roman" charset="0"/>
              </a:rPr>
              <a:t>and</a:t>
            </a:r>
            <a:r>
              <a:rPr lang="zh-CN" altLang="en-US" sz="2200" dirty="0" smtClean="0">
                <a:solidFill>
                  <a:srgbClr val="00B050"/>
                </a:solidFill>
                <a:latin typeface="Times New Roman" charset="0"/>
                <a:ea typeface="Times New Roman" charset="0"/>
                <a:cs typeface="Times New Roman" charset="0"/>
              </a:rPr>
              <a:t> </a:t>
            </a:r>
            <a:r>
              <a:rPr lang="en-US" altLang="zh-CN" sz="2200" dirty="0" smtClean="0">
                <a:solidFill>
                  <a:srgbClr val="00B050"/>
                </a:solidFill>
                <a:latin typeface="Times New Roman" charset="0"/>
                <a:ea typeface="Times New Roman" charset="0"/>
                <a:cs typeface="Times New Roman" charset="0"/>
              </a:rPr>
              <a:t>structural</a:t>
            </a:r>
            <a:r>
              <a:rPr lang="zh-CN" altLang="en-US" sz="2200" dirty="0" smtClean="0">
                <a:solidFill>
                  <a:srgbClr val="00B050"/>
                </a:solidFill>
                <a:latin typeface="Times New Roman" charset="0"/>
                <a:ea typeface="Times New Roman" charset="0"/>
                <a:cs typeface="Times New Roman" charset="0"/>
              </a:rPr>
              <a:t> </a:t>
            </a:r>
            <a:r>
              <a:rPr lang="en-US" altLang="zh-CN" sz="2200" dirty="0" smtClean="0">
                <a:solidFill>
                  <a:srgbClr val="00B050"/>
                </a:solidFill>
                <a:latin typeface="Times New Roman" charset="0"/>
                <a:ea typeface="Times New Roman" charset="0"/>
                <a:cs typeface="Times New Roman" charset="0"/>
              </a:rPr>
              <a:t>control</a:t>
            </a:r>
            <a:endParaRPr lang="en-US" altLang="zh-CN" sz="2200" dirty="0">
              <a:solidFill>
                <a:srgbClr val="00B050"/>
              </a:solidFill>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3"/>
              <a:defRPr/>
            </a:pPr>
            <a:r>
              <a:rPr lang="en-US" altLang="zh-CN" sz="2400" b="1" dirty="0">
                <a:solidFill>
                  <a:schemeClr val="bg2">
                    <a:lumMod val="10000"/>
                  </a:schemeClr>
                </a:solidFill>
                <a:latin typeface="Times New Roman" charset="0"/>
                <a:ea typeface="Times New Roman" charset="0"/>
                <a:cs typeface="Times New Roman" charset="0"/>
              </a:rPr>
              <a:t>Examples of Different Industries</a:t>
            </a:r>
          </a:p>
          <a:p>
            <a:pPr marL="1371600" lvl="2" indent="-457200">
              <a:lnSpc>
                <a:spcPct val="150000"/>
              </a:lnSpc>
              <a:spcBef>
                <a:spcPct val="20000"/>
              </a:spcBef>
              <a:buFont typeface="Arial"/>
              <a:buAutoNum type="arabicPeriod" startAt="3"/>
              <a:defRPr/>
            </a:pPr>
            <a:r>
              <a:rPr lang="en-US" altLang="zh-CN" sz="2400" b="1" dirty="0" smtClean="0">
                <a:solidFill>
                  <a:schemeClr val="bg2">
                    <a:lumMod val="10000"/>
                  </a:schemeClr>
                </a:solidFill>
                <a:latin typeface="Times New Roman" charset="0"/>
                <a:ea typeface="Times New Roman" charset="0"/>
                <a:cs typeface="Times New Roman" charset="0"/>
              </a:rPr>
              <a:t>Summary </a:t>
            </a:r>
            <a:r>
              <a:rPr lang="en-US" altLang="zh-CN" sz="2400" b="1" dirty="0">
                <a:solidFill>
                  <a:schemeClr val="bg2">
                    <a:lumMod val="10000"/>
                  </a:schemeClr>
                </a:solidFill>
                <a:latin typeface="Times New Roman" charset="0"/>
                <a:ea typeface="Times New Roman" charset="0"/>
                <a:cs typeface="Times New Roman" charset="0"/>
              </a:rPr>
              <a:t>and </a:t>
            </a:r>
            <a:r>
              <a:rPr lang="en-US" altLang="zh-CN" sz="2400" b="1" dirty="0" smtClean="0">
                <a:solidFill>
                  <a:schemeClr val="bg2">
                    <a:lumMod val="10000"/>
                  </a:schemeClr>
                </a:solidFill>
                <a:latin typeface="Times New Roman" charset="0"/>
                <a:ea typeface="Times New Roman" charset="0"/>
                <a:cs typeface="Times New Roman" charset="0"/>
              </a:rPr>
              <a:t>Discussion</a:t>
            </a:r>
          </a:p>
          <a:p>
            <a:pPr marL="1371600" lvl="2" indent="-457200">
              <a:lnSpc>
                <a:spcPct val="150000"/>
              </a:lnSpc>
              <a:spcBef>
                <a:spcPct val="20000"/>
              </a:spcBef>
              <a:buFont typeface="Arial"/>
              <a:buAutoNum type="arabicPeriod" startAt="3"/>
              <a:defRPr/>
            </a:pPr>
            <a:r>
              <a:rPr lang="en-US" altLang="zh-CN" sz="2400" b="1" dirty="0" smtClean="0">
                <a:solidFill>
                  <a:schemeClr val="bg2">
                    <a:lumMod val="10000"/>
                  </a:schemeClr>
                </a:solidFill>
                <a:latin typeface="Times New Roman" charset="0"/>
                <a:ea typeface="Times New Roman" charset="0"/>
                <a:cs typeface="Times New Roman" charset="0"/>
              </a:rPr>
              <a:t>Future</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Work</a:t>
            </a:r>
          </a:p>
          <a:p>
            <a:pPr marL="1371600" lvl="2" indent="-457200">
              <a:lnSpc>
                <a:spcPct val="150000"/>
              </a:lnSpc>
              <a:spcBef>
                <a:spcPct val="20000"/>
              </a:spcBef>
              <a:buFont typeface="Arial"/>
              <a:buAutoNum type="arabicPeriod" startAt="3"/>
              <a:defRPr/>
            </a:pPr>
            <a:r>
              <a:rPr lang="en-US" altLang="zh-CN" sz="2400" b="1" dirty="0" smtClean="0">
                <a:solidFill>
                  <a:schemeClr val="bg2">
                    <a:lumMod val="10000"/>
                  </a:schemeClr>
                </a:solidFill>
                <a:latin typeface="Times New Roman" charset="0"/>
                <a:ea typeface="Times New Roman" charset="0"/>
                <a:cs typeface="Times New Roman" charset="0"/>
              </a:rPr>
              <a:t>References</a:t>
            </a:r>
            <a:endParaRPr lang="en-US" altLang="zh-CN" sz="2400" b="1" dirty="0">
              <a:solidFill>
                <a:schemeClr val="bg2">
                  <a:lumMod val="10000"/>
                </a:schemeClr>
              </a:solidFill>
              <a:latin typeface="Times New Roman" charset="0"/>
              <a:ea typeface="Times New Roman" charset="0"/>
              <a:cs typeface="Times New Roman" charset="0"/>
            </a:endParaRPr>
          </a:p>
        </p:txBody>
      </p:sp>
      <p:sp>
        <p:nvSpPr>
          <p:cNvPr id="6"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u="sng" strike="noStrike" kern="1200" cap="none" spc="0" normalizeH="0" baseline="0" noProof="0" dirty="0" smtClean="0">
                <a:ln>
                  <a:noFill/>
                </a:ln>
                <a:solidFill>
                  <a:srgbClr val="990000"/>
                </a:solidFill>
                <a:effectLst/>
                <a:uLnTx/>
                <a:uFillTx/>
                <a:latin typeface="Arial"/>
                <a:ea typeface="+mj-ea"/>
                <a:cs typeface="Arial"/>
              </a:rPr>
              <a:t>Table</a:t>
            </a:r>
            <a:r>
              <a:rPr kumimoji="0" lang="zh-CN" altLang="en-US" sz="3200" u="sng" strike="noStrike" kern="1200" cap="none" spc="0" normalizeH="0" noProof="0" dirty="0" smtClean="0">
                <a:ln>
                  <a:noFill/>
                </a:ln>
                <a:solidFill>
                  <a:srgbClr val="990000"/>
                </a:solidFill>
                <a:effectLst/>
                <a:uLnTx/>
                <a:uFillTx/>
                <a:latin typeface="Arial"/>
                <a:ea typeface="+mj-ea"/>
                <a:cs typeface="Arial"/>
              </a:rPr>
              <a:t> </a:t>
            </a:r>
            <a:r>
              <a:rPr kumimoji="0" lang="en-US" altLang="zh-CN" sz="3200" u="sng" strike="noStrike" kern="1200" cap="none" spc="0" normalizeH="0" noProof="0" dirty="0" smtClean="0">
                <a:ln>
                  <a:noFill/>
                </a:ln>
                <a:solidFill>
                  <a:srgbClr val="990000"/>
                </a:solidFill>
                <a:effectLst/>
                <a:uLnTx/>
                <a:uFillTx/>
                <a:latin typeface="Arial"/>
                <a:ea typeface="+mj-ea"/>
                <a:cs typeface="Arial"/>
              </a:rPr>
              <a:t>of</a:t>
            </a:r>
            <a:r>
              <a:rPr kumimoji="0" lang="zh-CN" altLang="en-US" sz="3200" u="sng" strike="noStrike" kern="1200" cap="none" spc="0" normalizeH="0" noProof="0" dirty="0" smtClean="0">
                <a:ln>
                  <a:noFill/>
                </a:ln>
                <a:solidFill>
                  <a:srgbClr val="990000"/>
                </a:solidFill>
                <a:effectLst/>
                <a:uLnTx/>
                <a:uFillTx/>
                <a:latin typeface="Arial"/>
                <a:ea typeface="+mj-ea"/>
                <a:cs typeface="Arial"/>
              </a:rPr>
              <a:t> </a:t>
            </a:r>
            <a:r>
              <a:rPr lang="en-US" altLang="zh-CN" sz="3200" u="sng" dirty="0">
                <a:solidFill>
                  <a:srgbClr val="990000"/>
                </a:solidFill>
                <a:latin typeface="Arial"/>
                <a:ea typeface="+mj-ea"/>
                <a:cs typeface="Arial"/>
              </a:rPr>
              <a:t>C</a:t>
            </a:r>
            <a:r>
              <a:rPr kumimoji="0" lang="en-US" altLang="zh-CN" sz="3200" u="sng" strike="noStrike" kern="1200" cap="none" spc="0" normalizeH="0" noProof="0" smtClean="0">
                <a:ln>
                  <a:noFill/>
                </a:ln>
                <a:solidFill>
                  <a:srgbClr val="990000"/>
                </a:solidFill>
                <a:effectLst/>
                <a:uLnTx/>
                <a:uFillTx/>
                <a:latin typeface="Arial"/>
                <a:ea typeface="+mj-ea"/>
                <a:cs typeface="Arial"/>
              </a:rPr>
              <a:t>ontents</a:t>
            </a:r>
            <a:endParaRPr kumimoji="0" lang="en-US" sz="2400" u="sng"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1409927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1638297"/>
            <a:ext cx="9129299" cy="266700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800" b="1" u="none" strike="noStrike" kern="1200" cap="none" spc="0" normalizeH="0" baseline="0" noProof="0" dirty="0">
                <a:ln>
                  <a:noFill/>
                </a:ln>
                <a:effectLst/>
                <a:uLnTx/>
                <a:uFillTx/>
                <a:latin typeface="Arial"/>
                <a:ea typeface="+mj-ea"/>
                <a:cs typeface="Arial"/>
              </a:rPr>
              <a:t>Par</a:t>
            </a:r>
            <a:r>
              <a:rPr lang="en-US" altLang="zh-CN" sz="4800" b="1" dirty="0">
                <a:latin typeface="Arial"/>
                <a:ea typeface="+mj-ea"/>
                <a:cs typeface="Arial"/>
              </a:rPr>
              <a:t>t</a:t>
            </a:r>
            <a:r>
              <a:rPr lang="zh-CN" altLang="en-US" sz="4800" b="1" dirty="0">
                <a:latin typeface="Arial"/>
                <a:ea typeface="+mj-ea"/>
                <a:cs typeface="Arial"/>
              </a:rPr>
              <a:t> </a:t>
            </a:r>
            <a:r>
              <a:rPr lang="en-US" altLang="zh-CN" sz="4800" b="1" dirty="0">
                <a:latin typeface="Arial"/>
                <a:ea typeface="+mj-ea"/>
                <a:cs typeface="Arial"/>
              </a:rPr>
              <a:t>2</a:t>
            </a:r>
            <a:endParaRPr kumimoji="0" lang="en-US" altLang="zh-CN" sz="4800" b="1" u="none" strike="noStrike" kern="1200" cap="none" spc="0" normalizeH="0" baseline="0" noProof="0" dirty="0">
              <a:ln>
                <a:noFill/>
              </a:ln>
              <a:effectLst/>
              <a:uLnTx/>
              <a:uFillTx/>
              <a:latin typeface="Arial"/>
              <a:ea typeface="+mj-ea"/>
              <a:cs typeface="Arial"/>
            </a:endParaRPr>
          </a:p>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400" b="1" u="none" strike="noStrike" kern="1200" cap="none" spc="0" normalizeH="0" baseline="0" noProof="0" dirty="0" err="1">
                <a:ln>
                  <a:noFill/>
                </a:ln>
                <a:effectLst/>
                <a:uLnTx/>
                <a:uFillTx/>
                <a:latin typeface="Arial"/>
                <a:ea typeface="+mj-ea"/>
                <a:cs typeface="Arial"/>
              </a:rPr>
              <a:t>Stormwater</a:t>
            </a:r>
            <a:r>
              <a:rPr kumimoji="0" lang="zh-CN" altLang="en-US" sz="4400" b="1" u="none" strike="noStrike" kern="1200" cap="none" spc="0" normalizeH="0" baseline="0" noProof="0" dirty="0">
                <a:ln>
                  <a:noFill/>
                </a:ln>
                <a:effectLst/>
                <a:uLnTx/>
                <a:uFillTx/>
                <a:latin typeface="Arial"/>
                <a:ea typeface="+mj-ea"/>
                <a:cs typeface="Arial"/>
              </a:rPr>
              <a:t> </a:t>
            </a:r>
            <a:r>
              <a:rPr kumimoji="0" lang="en-US" altLang="zh-CN" sz="4400" b="1" u="none" strike="noStrike" kern="1200" cap="none" spc="0" normalizeH="0" baseline="0" noProof="0" dirty="0" smtClean="0">
                <a:ln>
                  <a:noFill/>
                </a:ln>
                <a:effectLst/>
                <a:uLnTx/>
                <a:uFillTx/>
                <a:latin typeface="Arial"/>
                <a:ea typeface="+mj-ea"/>
                <a:cs typeface="Arial"/>
              </a:rPr>
              <a:t>BMPs</a:t>
            </a:r>
            <a:endParaRPr kumimoji="0" lang="en-US" sz="4400" u="none" strike="noStrike" kern="1200" cap="none" spc="0" normalizeH="0" noProof="0" dirty="0">
              <a:ln>
                <a:noFill/>
              </a:ln>
              <a:effectLst/>
              <a:uLnTx/>
              <a:uFillTx/>
              <a:latin typeface="Arial"/>
              <a:ea typeface="+mj-ea"/>
              <a:cs typeface="Arial"/>
            </a:endParaRPr>
          </a:p>
        </p:txBody>
      </p:sp>
    </p:spTree>
    <p:extLst>
      <p:ext uri="{BB962C8B-B14F-4D97-AF65-F5344CB8AC3E}">
        <p14:creationId xmlns:p14="http://schemas.microsoft.com/office/powerpoint/2010/main" val="1050905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California regulatory requirements</a:t>
            </a:r>
          </a:p>
          <a:p>
            <a:pPr algn="ctr">
              <a:spcBef>
                <a:spcPct val="0"/>
              </a:spcBef>
              <a:defRPr/>
            </a:pPr>
            <a:r>
              <a:rPr lang="en-US" altLang="zh-CN" sz="2200" u="sng" dirty="0">
                <a:solidFill>
                  <a:schemeClr val="tx2">
                    <a:lumMod val="60000"/>
                    <a:lumOff val="40000"/>
                  </a:schemeClr>
                </a:solidFill>
                <a:latin typeface="Times New Roman" charset="0"/>
                <a:ea typeface="Times New Roman" charset="0"/>
                <a:cs typeface="Times New Roman" charset="0"/>
              </a:rPr>
              <a:t>Common pollutants of concern in industrial </a:t>
            </a:r>
            <a:r>
              <a:rPr lang="en-US" altLang="zh-CN" sz="2200" u="sng" dirty="0" err="1">
                <a:solidFill>
                  <a:schemeClr val="tx2">
                    <a:lumMod val="60000"/>
                    <a:lumOff val="40000"/>
                  </a:schemeClr>
                </a:solidFill>
                <a:latin typeface="Times New Roman" charset="0"/>
                <a:ea typeface="Times New Roman" charset="0"/>
                <a:cs typeface="Times New Roman" charset="0"/>
              </a:rPr>
              <a:t>stormwater</a:t>
            </a:r>
            <a:endParaRPr lang="en-US" altLang="zh-CN" sz="2200" u="sng" dirty="0">
              <a:solidFill>
                <a:schemeClr val="tx2">
                  <a:lumMod val="60000"/>
                  <a:lumOff val="40000"/>
                </a:schemeClr>
              </a:solidFill>
              <a:latin typeface="Times New Roman" charset="0"/>
              <a:ea typeface="Times New Roman" charset="0"/>
              <a:cs typeface="Times New Roman" charset="0"/>
            </a:endParaRPr>
          </a:p>
        </p:txBody>
      </p:sp>
      <p:sp>
        <p:nvSpPr>
          <p:cNvPr id="6" name="Rectangle 5"/>
          <p:cNvSpPr/>
          <p:nvPr/>
        </p:nvSpPr>
        <p:spPr>
          <a:xfrm>
            <a:off x="3425825" y="1268859"/>
            <a:ext cx="5718175" cy="350994"/>
          </a:xfrm>
          <a:prstGeom prst="rect">
            <a:avLst/>
          </a:prstGeom>
        </p:spPr>
        <p:txBody>
          <a:bodyPr wrap="square">
            <a:spAutoFit/>
          </a:bodyPr>
          <a:lstStyle/>
          <a:p>
            <a:pPr algn="just">
              <a:lnSpc>
                <a:spcPct val="114000"/>
              </a:lnSpc>
              <a:spcBef>
                <a:spcPct val="0"/>
              </a:spcBef>
              <a:spcAft>
                <a:spcPts val="600"/>
              </a:spcAft>
            </a:pPr>
            <a:r>
              <a:rPr lang="en-US" altLang="zh-CN" sz="1600" dirty="0" smtClean="0">
                <a:solidFill>
                  <a:srgbClr val="990000"/>
                </a:solidFill>
                <a:latin typeface="Times New Roman" charset="0"/>
                <a:ea typeface="Times New Roman" charset="0"/>
                <a:cs typeface="Times New Roman" charset="0"/>
              </a:rPr>
              <a:t>Potential</a:t>
            </a:r>
            <a:r>
              <a:rPr lang="zh-CN" altLang="en-US" sz="1600" dirty="0" smtClean="0">
                <a:solidFill>
                  <a:srgbClr val="990000"/>
                </a:solidFill>
                <a:latin typeface="Times New Roman" charset="0"/>
                <a:ea typeface="Times New Roman" charset="0"/>
                <a:cs typeface="Times New Roman" charset="0"/>
              </a:rPr>
              <a:t> </a:t>
            </a:r>
            <a:r>
              <a:rPr lang="en-US" altLang="zh-CN" sz="1600" dirty="0" smtClean="0">
                <a:solidFill>
                  <a:srgbClr val="990000"/>
                </a:solidFill>
                <a:latin typeface="Times New Roman" charset="0"/>
                <a:ea typeface="Times New Roman" charset="0"/>
                <a:cs typeface="Times New Roman" charset="0"/>
              </a:rPr>
              <a:t>pollutants</a:t>
            </a:r>
            <a:r>
              <a:rPr lang="zh-CN" altLang="en-US" sz="1600" dirty="0" smtClean="0">
                <a:solidFill>
                  <a:srgbClr val="990000"/>
                </a:solidFill>
                <a:latin typeface="Times New Roman" charset="0"/>
                <a:ea typeface="Times New Roman" charset="0"/>
                <a:cs typeface="Times New Roman" charset="0"/>
              </a:rPr>
              <a:t> </a:t>
            </a:r>
            <a:r>
              <a:rPr lang="en-US" altLang="zh-CN" sz="1600" dirty="0" smtClean="0">
                <a:solidFill>
                  <a:srgbClr val="990000"/>
                </a:solidFill>
                <a:latin typeface="Times New Roman" charset="0"/>
                <a:ea typeface="Times New Roman" charset="0"/>
                <a:cs typeface="Times New Roman" charset="0"/>
              </a:rPr>
              <a:t>associated</a:t>
            </a:r>
            <a:r>
              <a:rPr lang="zh-CN" altLang="en-US" sz="1600" dirty="0" smtClean="0">
                <a:solidFill>
                  <a:srgbClr val="990000"/>
                </a:solidFill>
                <a:latin typeface="Times New Roman" charset="0"/>
                <a:ea typeface="Times New Roman" charset="0"/>
                <a:cs typeface="Times New Roman" charset="0"/>
              </a:rPr>
              <a:t> </a:t>
            </a:r>
            <a:r>
              <a:rPr lang="en-US" altLang="zh-CN" sz="1600" dirty="0" smtClean="0">
                <a:solidFill>
                  <a:srgbClr val="990000"/>
                </a:solidFill>
                <a:latin typeface="Times New Roman" charset="0"/>
                <a:ea typeface="Times New Roman" charset="0"/>
                <a:cs typeface="Times New Roman" charset="0"/>
              </a:rPr>
              <a:t>with</a:t>
            </a:r>
            <a:r>
              <a:rPr lang="zh-CN" altLang="en-US" sz="1600" dirty="0" smtClean="0">
                <a:solidFill>
                  <a:srgbClr val="990000"/>
                </a:solidFill>
                <a:latin typeface="Times New Roman" charset="0"/>
                <a:ea typeface="Times New Roman" charset="0"/>
                <a:cs typeface="Times New Roman" charset="0"/>
              </a:rPr>
              <a:t> </a:t>
            </a:r>
            <a:r>
              <a:rPr lang="en-US" altLang="zh-CN" sz="1600" dirty="0" smtClean="0">
                <a:solidFill>
                  <a:srgbClr val="990000"/>
                </a:solidFill>
                <a:latin typeface="Times New Roman" charset="0"/>
                <a:ea typeface="Times New Roman" charset="0"/>
                <a:cs typeface="Times New Roman" charset="0"/>
              </a:rPr>
              <a:t>common</a:t>
            </a:r>
            <a:r>
              <a:rPr lang="zh-CN" altLang="en-US" sz="1600" dirty="0" smtClean="0">
                <a:solidFill>
                  <a:srgbClr val="990000"/>
                </a:solidFill>
                <a:latin typeface="Times New Roman" charset="0"/>
                <a:ea typeface="Times New Roman" charset="0"/>
                <a:cs typeface="Times New Roman" charset="0"/>
              </a:rPr>
              <a:t> </a:t>
            </a:r>
            <a:r>
              <a:rPr lang="en-US" altLang="zh-CN" sz="1600" dirty="0" smtClean="0">
                <a:solidFill>
                  <a:srgbClr val="990000"/>
                </a:solidFill>
                <a:latin typeface="Times New Roman" charset="0"/>
                <a:ea typeface="Times New Roman" charset="0"/>
                <a:cs typeface="Times New Roman" charset="0"/>
              </a:rPr>
              <a:t>industrial</a:t>
            </a:r>
            <a:r>
              <a:rPr lang="zh-CN" altLang="en-US" sz="1600" dirty="0" smtClean="0">
                <a:solidFill>
                  <a:srgbClr val="990000"/>
                </a:solidFill>
                <a:latin typeface="Times New Roman" charset="0"/>
                <a:ea typeface="Times New Roman" charset="0"/>
                <a:cs typeface="Times New Roman" charset="0"/>
              </a:rPr>
              <a:t> </a:t>
            </a:r>
            <a:r>
              <a:rPr lang="en-US" altLang="zh-CN" sz="1600" dirty="0" smtClean="0">
                <a:solidFill>
                  <a:srgbClr val="990000"/>
                </a:solidFill>
                <a:latin typeface="Times New Roman" charset="0"/>
                <a:ea typeface="Times New Roman" charset="0"/>
                <a:cs typeface="Times New Roman" charset="0"/>
              </a:rPr>
              <a:t>activities</a:t>
            </a:r>
            <a:endParaRPr lang="en-US" sz="1600" dirty="0">
              <a:solidFill>
                <a:srgbClr val="990000"/>
              </a:solidFill>
              <a:latin typeface="Times New Roman" charset="0"/>
              <a:ea typeface="Times New Roman" charset="0"/>
              <a:cs typeface="Times New Roman" charset="0"/>
            </a:endParaRPr>
          </a:p>
        </p:txBody>
      </p:sp>
      <p:grpSp>
        <p:nvGrpSpPr>
          <p:cNvPr id="9" name="Group 8"/>
          <p:cNvGrpSpPr/>
          <p:nvPr/>
        </p:nvGrpSpPr>
        <p:grpSpPr>
          <a:xfrm>
            <a:off x="3328872" y="1694557"/>
            <a:ext cx="5480937" cy="3744836"/>
            <a:chOff x="984250" y="1936750"/>
            <a:chExt cx="6667500" cy="4533900"/>
          </a:xfrm>
        </p:grpSpPr>
        <p:pic>
          <p:nvPicPr>
            <p:cNvPr id="7" name="Picture 6"/>
            <p:cNvPicPr>
              <a:picLocks noChangeAspect="1"/>
            </p:cNvPicPr>
            <p:nvPr/>
          </p:nvPicPr>
          <p:blipFill>
            <a:blip r:embed="rId2"/>
            <a:stretch>
              <a:fillRect/>
            </a:stretch>
          </p:blipFill>
          <p:spPr>
            <a:xfrm>
              <a:off x="984250" y="1936750"/>
              <a:ext cx="6667500" cy="3898900"/>
            </a:xfrm>
            <a:prstGeom prst="rect">
              <a:avLst/>
            </a:prstGeom>
          </p:spPr>
        </p:pic>
        <p:pic>
          <p:nvPicPr>
            <p:cNvPr id="8" name="Picture 7"/>
            <p:cNvPicPr>
              <a:picLocks noChangeAspect="1"/>
            </p:cNvPicPr>
            <p:nvPr/>
          </p:nvPicPr>
          <p:blipFill>
            <a:blip r:embed="rId3"/>
            <a:stretch>
              <a:fillRect/>
            </a:stretch>
          </p:blipFill>
          <p:spPr>
            <a:xfrm>
              <a:off x="1009650" y="5797550"/>
              <a:ext cx="6642100" cy="673100"/>
            </a:xfrm>
            <a:prstGeom prst="rect">
              <a:avLst/>
            </a:prstGeom>
          </p:spPr>
        </p:pic>
      </p:grpSp>
      <p:sp>
        <p:nvSpPr>
          <p:cNvPr id="10" name="Rectangle 9"/>
          <p:cNvSpPr/>
          <p:nvPr/>
        </p:nvSpPr>
        <p:spPr>
          <a:xfrm>
            <a:off x="3328872" y="5413993"/>
            <a:ext cx="5210175" cy="400110"/>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altLang="zh-CN" sz="1000" dirty="0" err="1" smtClean="0">
                <a:solidFill>
                  <a:srgbClr val="000000"/>
                </a:solidFill>
                <a:latin typeface="Times New Roman" charset="0"/>
                <a:ea typeface="Times New Roman" charset="0"/>
                <a:cs typeface="Times New Roman" charset="0"/>
              </a:rPr>
              <a:t>Stormwater</a:t>
            </a:r>
            <a:r>
              <a:rPr lang="en-US" altLang="zh-CN"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Best Management Practice Handbook: Industrial and Commercial, California </a:t>
            </a:r>
            <a:r>
              <a:rPr lang="en-US" altLang="zh-CN" sz="1000" dirty="0" err="1">
                <a:solidFill>
                  <a:srgbClr val="000000"/>
                </a:solidFill>
                <a:latin typeface="Times New Roman" charset="0"/>
                <a:ea typeface="Times New Roman" charset="0"/>
                <a:cs typeface="Times New Roman" charset="0"/>
              </a:rPr>
              <a:t>Stormwater</a:t>
            </a:r>
            <a:r>
              <a:rPr lang="en-US" altLang="zh-CN" sz="1000" dirty="0">
                <a:solidFill>
                  <a:srgbClr val="000000"/>
                </a:solidFill>
                <a:latin typeface="Times New Roman" charset="0"/>
                <a:ea typeface="Times New Roman" charset="0"/>
                <a:cs typeface="Times New Roman" charset="0"/>
              </a:rPr>
              <a:t> Quality Association (CASQA), September 2014</a:t>
            </a:r>
          </a:p>
        </p:txBody>
      </p:sp>
      <p:sp>
        <p:nvSpPr>
          <p:cNvPr id="11" name="Rectangle 10"/>
          <p:cNvSpPr/>
          <p:nvPr/>
        </p:nvSpPr>
        <p:spPr>
          <a:xfrm>
            <a:off x="373074" y="1454335"/>
            <a:ext cx="2976678" cy="4185761"/>
          </a:xfrm>
          <a:prstGeom prst="rect">
            <a:avLst/>
          </a:prstGeom>
        </p:spPr>
        <p:txBody>
          <a:bodyPr wrap="square">
            <a:spAutoFit/>
          </a:bodyPr>
          <a:lstStyle/>
          <a:p>
            <a:pPr>
              <a:spcAft>
                <a:spcPts val="600"/>
              </a:spcAft>
            </a:pPr>
            <a:r>
              <a:rPr lang="en-US" altLang="zh-CN" sz="1600" dirty="0" smtClean="0">
                <a:solidFill>
                  <a:srgbClr val="000000"/>
                </a:solidFill>
                <a:latin typeface="Times New Roman" charset="0"/>
                <a:ea typeface="Times New Roman" charset="0"/>
                <a:cs typeface="Times New Roman" charset="0"/>
              </a:rPr>
              <a:t>M</a:t>
            </a:r>
            <a:r>
              <a:rPr lang="en-US" sz="1600" dirty="0" smtClean="0">
                <a:solidFill>
                  <a:srgbClr val="000000"/>
                </a:solidFill>
                <a:latin typeface="Times New Roman" charset="0"/>
                <a:ea typeface="Times New Roman" charset="0"/>
                <a:cs typeface="Times New Roman" charset="0"/>
              </a:rPr>
              <a:t>ost common </a:t>
            </a:r>
            <a:r>
              <a:rPr lang="en-US" altLang="zh-CN" sz="1600" dirty="0" smtClean="0">
                <a:solidFill>
                  <a:srgbClr val="000000"/>
                </a:solidFill>
                <a:latin typeface="Times New Roman" charset="0"/>
                <a:ea typeface="Times New Roman" charset="0"/>
                <a:cs typeface="Times New Roman" charset="0"/>
              </a:rPr>
              <a:t>pollutants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a:t>
            </a:r>
            <a:r>
              <a:rPr lang="en-US" sz="1600" dirty="0" smtClean="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industrial </a:t>
            </a:r>
            <a:r>
              <a:rPr lang="en-US" sz="1600" dirty="0" err="1" smtClean="0">
                <a:solidFill>
                  <a:srgbClr val="000000"/>
                </a:solidFill>
                <a:latin typeface="Times New Roman" charset="0"/>
                <a:ea typeface="Times New Roman" charset="0"/>
                <a:cs typeface="Times New Roman" charset="0"/>
              </a:rPr>
              <a:t>stormwater</a:t>
            </a:r>
            <a:r>
              <a:rPr lang="en-US" altLang="zh-CN" sz="1600" dirty="0" smtClean="0">
                <a:solidFill>
                  <a:srgbClr val="000000"/>
                </a:solidFill>
                <a:latin typeface="Times New Roman" charset="0"/>
                <a:ea typeface="Times New Roman" charset="0"/>
                <a:cs typeface="Times New Roman" charset="0"/>
              </a:rPr>
              <a:t>:</a:t>
            </a:r>
          </a:p>
          <a:p>
            <a:pPr>
              <a:spcAft>
                <a:spcPts val="600"/>
              </a:spcAft>
            </a:pPr>
            <a:endParaRPr lang="en-US" altLang="zh-CN" sz="600" dirty="0">
              <a:solidFill>
                <a:srgbClr val="000000"/>
              </a:solidFill>
              <a:latin typeface="Times New Roman" charset="0"/>
              <a:ea typeface="Times New Roman" charset="0"/>
              <a:cs typeface="Times New Roman" charset="0"/>
            </a:endParaRPr>
          </a:p>
          <a:p>
            <a:pPr marL="285750" indent="-285750">
              <a:buFont typeface="Arial" charset="0"/>
              <a:buChar char="•"/>
            </a:pPr>
            <a:r>
              <a:rPr lang="en-US" sz="1600" dirty="0">
                <a:solidFill>
                  <a:srgbClr val="000000"/>
                </a:solidFill>
                <a:latin typeface="Times New Roman" charset="0"/>
                <a:ea typeface="Times New Roman" charset="0"/>
                <a:cs typeface="Times New Roman" charset="0"/>
              </a:rPr>
              <a:t>Total Suspended Solids (TSS</a:t>
            </a:r>
            <a:r>
              <a:rPr lang="en-US" sz="1600" dirty="0" smtClean="0">
                <a:solidFill>
                  <a:srgbClr val="000000"/>
                </a:solidFill>
                <a:latin typeface="Times New Roman" charset="0"/>
                <a:ea typeface="Times New Roman" charset="0"/>
                <a:cs typeface="Times New Roman" charset="0"/>
              </a:rPr>
              <a:t>)</a:t>
            </a:r>
          </a:p>
          <a:p>
            <a:pPr marL="285750" indent="-285750">
              <a:buFont typeface="Arial" charset="0"/>
              <a:buChar char="•"/>
            </a:pPr>
            <a:r>
              <a:rPr lang="en-US" sz="1600" dirty="0" smtClean="0">
                <a:solidFill>
                  <a:srgbClr val="000000"/>
                </a:solidFill>
                <a:latin typeface="Times New Roman" charset="0"/>
                <a:ea typeface="Times New Roman" charset="0"/>
                <a:cs typeface="Times New Roman" charset="0"/>
              </a:rPr>
              <a:t>Biological </a:t>
            </a:r>
            <a:r>
              <a:rPr lang="en-US" sz="1600" dirty="0">
                <a:solidFill>
                  <a:srgbClr val="000000"/>
                </a:solidFill>
                <a:latin typeface="Times New Roman" charset="0"/>
                <a:ea typeface="Times New Roman" charset="0"/>
                <a:cs typeface="Times New Roman" charset="0"/>
              </a:rPr>
              <a:t>Oxygen Demand (BOD</a:t>
            </a:r>
            <a:r>
              <a:rPr lang="en-US" sz="1600" dirty="0" smtClean="0">
                <a:solidFill>
                  <a:srgbClr val="000000"/>
                </a:solidFill>
                <a:latin typeface="Times New Roman" charset="0"/>
                <a:ea typeface="Times New Roman" charset="0"/>
                <a:cs typeface="Times New Roman" charset="0"/>
              </a:rPr>
              <a:t>)</a:t>
            </a:r>
          </a:p>
          <a:p>
            <a:pPr marL="285750" indent="-285750">
              <a:buFont typeface="Arial" charset="0"/>
              <a:buChar char="•"/>
            </a:pPr>
            <a:r>
              <a:rPr lang="en-US" sz="1600" dirty="0" smtClean="0">
                <a:solidFill>
                  <a:srgbClr val="000000"/>
                </a:solidFill>
                <a:latin typeface="Times New Roman" charset="0"/>
                <a:ea typeface="Times New Roman" charset="0"/>
                <a:cs typeface="Times New Roman" charset="0"/>
              </a:rPr>
              <a:t>Chemical </a:t>
            </a:r>
            <a:r>
              <a:rPr lang="en-US" sz="1600" dirty="0">
                <a:solidFill>
                  <a:srgbClr val="000000"/>
                </a:solidFill>
                <a:latin typeface="Times New Roman" charset="0"/>
                <a:ea typeface="Times New Roman" charset="0"/>
                <a:cs typeface="Times New Roman" charset="0"/>
              </a:rPr>
              <a:t>Oxygen Demand (COD</a:t>
            </a:r>
            <a:r>
              <a:rPr lang="en-US" sz="1600" dirty="0" smtClean="0">
                <a:solidFill>
                  <a:srgbClr val="000000"/>
                </a:solidFill>
                <a:latin typeface="Times New Roman" charset="0"/>
                <a:ea typeface="Times New Roman" charset="0"/>
                <a:cs typeface="Times New Roman" charset="0"/>
              </a:rPr>
              <a:t>)</a:t>
            </a:r>
          </a:p>
          <a:p>
            <a:pPr marL="285750" indent="-285750">
              <a:buFont typeface="Arial" charset="0"/>
              <a:buChar char="•"/>
            </a:pPr>
            <a:r>
              <a:rPr lang="en-US" sz="1600" dirty="0" smtClean="0">
                <a:solidFill>
                  <a:srgbClr val="000000"/>
                </a:solidFill>
                <a:latin typeface="Times New Roman" charset="0"/>
                <a:ea typeface="Times New Roman" charset="0"/>
                <a:cs typeface="Times New Roman" charset="0"/>
              </a:rPr>
              <a:t>Nutrients</a:t>
            </a:r>
          </a:p>
          <a:p>
            <a:pPr marL="285750" indent="-285750">
              <a:buFont typeface="Arial" charset="0"/>
              <a:buChar char="•"/>
            </a:pPr>
            <a:r>
              <a:rPr lang="en-US" sz="1600" dirty="0" smtClean="0">
                <a:solidFill>
                  <a:srgbClr val="000000"/>
                </a:solidFill>
                <a:latin typeface="Times New Roman" charset="0"/>
                <a:ea typeface="Times New Roman" charset="0"/>
                <a:cs typeface="Times New Roman" charset="0"/>
              </a:rPr>
              <a:t>Metals</a:t>
            </a:r>
          </a:p>
          <a:p>
            <a:pPr marL="285750" indent="-285750">
              <a:buFont typeface="Arial" charset="0"/>
              <a:buChar char="•"/>
            </a:pPr>
            <a:r>
              <a:rPr lang="en-US" sz="1600" dirty="0" smtClean="0">
                <a:solidFill>
                  <a:srgbClr val="000000"/>
                </a:solidFill>
                <a:latin typeface="Times New Roman" charset="0"/>
                <a:ea typeface="Times New Roman" charset="0"/>
                <a:cs typeface="Times New Roman" charset="0"/>
              </a:rPr>
              <a:t>Petroleum-derived hydrocarbons</a:t>
            </a:r>
          </a:p>
          <a:p>
            <a:pPr marL="285750" indent="-285750">
              <a:buFont typeface="Arial" charset="0"/>
              <a:buChar char="•"/>
            </a:pPr>
            <a:r>
              <a:rPr lang="en-US" sz="1600" dirty="0" smtClean="0">
                <a:solidFill>
                  <a:srgbClr val="000000"/>
                </a:solidFill>
                <a:latin typeface="Times New Roman" charset="0"/>
                <a:ea typeface="Times New Roman" charset="0"/>
                <a:cs typeface="Times New Roman" charset="0"/>
              </a:rPr>
              <a:t>Chlorides/salt</a:t>
            </a:r>
          </a:p>
          <a:p>
            <a:pPr marL="285750" indent="-285750">
              <a:buFont typeface="Arial" charset="0"/>
              <a:buChar char="•"/>
            </a:pPr>
            <a:r>
              <a:rPr lang="en-US" sz="1600" dirty="0" smtClean="0">
                <a:solidFill>
                  <a:srgbClr val="000000"/>
                </a:solidFill>
                <a:latin typeface="Times New Roman" charset="0"/>
                <a:ea typeface="Times New Roman" charset="0"/>
                <a:cs typeface="Times New Roman" charset="0"/>
              </a:rPr>
              <a:t>Temperature</a:t>
            </a:r>
          </a:p>
          <a:p>
            <a:pPr marL="285750" indent="-285750">
              <a:buFont typeface="Arial" charset="0"/>
              <a:buChar char="•"/>
            </a:pPr>
            <a:r>
              <a:rPr lang="en-US" sz="1600" dirty="0" smtClean="0">
                <a:solidFill>
                  <a:srgbClr val="000000"/>
                </a:solidFill>
                <a:latin typeface="Times New Roman" charset="0"/>
                <a:ea typeface="Times New Roman" charset="0"/>
                <a:cs typeface="Times New Roman" charset="0"/>
              </a:rPr>
              <a:t>Turbidity</a:t>
            </a:r>
          </a:p>
          <a:p>
            <a:pPr marL="285750" indent="-285750">
              <a:buFont typeface="Arial" charset="0"/>
              <a:buChar char="•"/>
            </a:pPr>
            <a:r>
              <a:rPr lang="en-US" sz="1600" dirty="0" smtClean="0">
                <a:solidFill>
                  <a:srgbClr val="000000"/>
                </a:solidFill>
                <a:latin typeface="Times New Roman" charset="0"/>
                <a:ea typeface="Times New Roman" charset="0"/>
                <a:cs typeface="Times New Roman" charset="0"/>
              </a:rPr>
              <a:t>pH</a:t>
            </a:r>
            <a:endParaRPr lang="en-US" sz="16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146317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6250" y="1123870"/>
            <a:ext cx="8299450" cy="1987082"/>
          </a:xfrm>
          <a:prstGeom prst="rect">
            <a:avLst/>
          </a:prstGeom>
        </p:spPr>
        <p:txBody>
          <a:bodyPr wrap="square">
            <a:spAutoFit/>
          </a:bodyPr>
          <a:lstStyle/>
          <a:p>
            <a:pPr algn="just">
              <a:lnSpc>
                <a:spcPct val="114000"/>
              </a:lnSpc>
              <a:spcBef>
                <a:spcPct val="0"/>
              </a:spcBef>
              <a:spcAft>
                <a:spcPts val="600"/>
              </a:spcAft>
            </a:pPr>
            <a:r>
              <a:rPr lang="en-US" altLang="zh-CN" dirty="0">
                <a:solidFill>
                  <a:srgbClr val="000000"/>
                </a:solidFill>
                <a:latin typeface="Times New Roman" charset="0"/>
                <a:ea typeface="Times New Roman" charset="0"/>
                <a:cs typeface="Times New Roman" charset="0"/>
              </a:rPr>
              <a:t>In California, owners or operators of specific industrial facilities are required </a:t>
            </a:r>
            <a:r>
              <a:rPr lang="en-US" altLang="zh-CN" dirty="0" smtClean="0">
                <a:solidFill>
                  <a:srgbClr val="000000"/>
                </a:solidFill>
                <a:latin typeface="Times New Roman" charset="0"/>
                <a:ea typeface="Times New Roman" charset="0"/>
                <a:cs typeface="Times New Roman" charset="0"/>
              </a:rPr>
              <a:t>to</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obtain NPDES </a:t>
            </a:r>
            <a:r>
              <a:rPr lang="en-US" altLang="zh-CN" dirty="0">
                <a:solidFill>
                  <a:srgbClr val="000000"/>
                </a:solidFill>
                <a:latin typeface="Times New Roman" charset="0"/>
                <a:ea typeface="Times New Roman" charset="0"/>
                <a:cs typeface="Times New Roman" charset="0"/>
              </a:rPr>
              <a:t>permit coverage by submitting Permit Registration Documents (PRDs) to be covered under the State Water Resources Control </a:t>
            </a:r>
            <a:r>
              <a:rPr lang="en-US" altLang="zh-CN" dirty="0" smtClean="0">
                <a:solidFill>
                  <a:srgbClr val="000000"/>
                </a:solidFill>
                <a:latin typeface="Times New Roman" charset="0"/>
                <a:ea typeface="Times New Roman" charset="0"/>
                <a:cs typeface="Times New Roman" charset="0"/>
              </a:rPr>
              <a:t>Board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(SWRCB) </a:t>
            </a:r>
            <a:r>
              <a:rPr lang="en-US" altLang="zh-CN" dirty="0">
                <a:solidFill>
                  <a:srgbClr val="000000"/>
                </a:solidFill>
                <a:latin typeface="Times New Roman" charset="0"/>
                <a:ea typeface="Times New Roman" charset="0"/>
                <a:cs typeface="Times New Roman" charset="0"/>
              </a:rPr>
              <a:t>Order No. 2014-0057-DWQ, National Pollutant Discharge Elimination System General Permit No. CAS000001, General Permit for Storm Water Discharges Associated with Industrial </a:t>
            </a:r>
            <a:r>
              <a:rPr lang="en-US" altLang="zh-CN" dirty="0" smtClean="0">
                <a:solidFill>
                  <a:srgbClr val="000000"/>
                </a:solidFill>
                <a:latin typeface="Times New Roman" charset="0"/>
                <a:ea typeface="Times New Roman" charset="0"/>
                <a:cs typeface="Times New Roman" charset="0"/>
              </a:rPr>
              <a:t>Activities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(General Permit -</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SWRCB</a:t>
            </a:r>
            <a:r>
              <a:rPr lang="en-US" altLang="zh-CN" dirty="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2014).</a:t>
            </a:r>
            <a:endParaRPr lang="en-US" dirty="0">
              <a:solidFill>
                <a:srgbClr val="990000"/>
              </a:solidFill>
              <a:latin typeface="Times New Roman" charset="0"/>
              <a:ea typeface="Times New Roman" charset="0"/>
              <a:cs typeface="Times New Roman" charset="0"/>
            </a:endParaRPr>
          </a:p>
        </p:txBody>
      </p:sp>
      <p:sp>
        <p:nvSpPr>
          <p:cNvPr id="5"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California regulatory requirements</a:t>
            </a:r>
          </a:p>
          <a:p>
            <a:pPr algn="ctr">
              <a:spcBef>
                <a:spcPct val="0"/>
              </a:spcBef>
              <a:defRPr/>
            </a:pPr>
            <a:r>
              <a:rPr lang="en-US" altLang="zh-CN" sz="1900" u="sng" dirty="0">
                <a:solidFill>
                  <a:schemeClr val="tx2">
                    <a:lumMod val="60000"/>
                    <a:lumOff val="40000"/>
                  </a:schemeClr>
                </a:solidFill>
                <a:latin typeface="Times New Roman" charset="0"/>
                <a:ea typeface="Times New Roman" charset="0"/>
                <a:cs typeface="Times New Roman" charset="0"/>
              </a:rPr>
              <a:t>General Permit for Storm Water Discharges Associated with Industrial Activities</a:t>
            </a:r>
          </a:p>
        </p:txBody>
      </p:sp>
      <p:sp>
        <p:nvSpPr>
          <p:cNvPr id="6" name="Rectangle 5"/>
          <p:cNvSpPr/>
          <p:nvPr/>
        </p:nvSpPr>
        <p:spPr>
          <a:xfrm>
            <a:off x="476250" y="3267492"/>
            <a:ext cx="8299450" cy="2369880"/>
          </a:xfrm>
          <a:prstGeom prst="rect">
            <a:avLst/>
          </a:prstGeom>
        </p:spPr>
        <p:txBody>
          <a:bodyPr wrap="square">
            <a:spAutoFit/>
          </a:bodyPr>
          <a:lstStyle/>
          <a:p>
            <a:pPr algn="just"/>
            <a:r>
              <a:rPr lang="en-US" dirty="0" smtClean="0">
                <a:solidFill>
                  <a:srgbClr val="000000"/>
                </a:solidFill>
                <a:latin typeface="Times New Roman" charset="0"/>
                <a:ea typeface="Times New Roman" charset="0"/>
                <a:cs typeface="Times New Roman" charset="0"/>
              </a:rPr>
              <a:t>The following </a:t>
            </a:r>
            <a:r>
              <a:rPr lang="en-US" altLang="zh-CN" dirty="0" smtClean="0">
                <a:solidFill>
                  <a:srgbClr val="000000"/>
                </a:solidFill>
                <a:latin typeface="Times New Roman" charset="0"/>
                <a:ea typeface="Times New Roman" charset="0"/>
                <a:cs typeface="Times New Roman" charset="0"/>
              </a:rPr>
              <a:t>p</a:t>
            </a:r>
            <a:r>
              <a:rPr lang="en-US" dirty="0" smtClean="0">
                <a:solidFill>
                  <a:srgbClr val="000000"/>
                </a:solidFill>
                <a:latin typeface="Times New Roman" charset="0"/>
                <a:ea typeface="Times New Roman" charset="0"/>
                <a:cs typeface="Times New Roman" charset="0"/>
              </a:rPr>
              <a:t>arts of federal regulations contain </a:t>
            </a:r>
            <a:r>
              <a:rPr lang="en-US" altLang="zh-CN" dirty="0" smtClean="0">
                <a:solidFill>
                  <a:srgbClr val="00B050"/>
                </a:solidFill>
                <a:latin typeface="Times New Roman" charset="0"/>
                <a:ea typeface="Times New Roman" charset="0"/>
                <a:cs typeface="Times New Roman" charset="0"/>
              </a:rPr>
              <a:t>Effluent</a:t>
            </a:r>
            <a:r>
              <a:rPr lang="zh-CN" altLang="en-US" dirty="0" smtClean="0">
                <a:solidFill>
                  <a:srgbClr val="00B050"/>
                </a:solidFill>
                <a:latin typeface="Times New Roman" charset="0"/>
                <a:ea typeface="Times New Roman" charset="0"/>
                <a:cs typeface="Times New Roman" charset="0"/>
              </a:rPr>
              <a:t> </a:t>
            </a:r>
            <a:r>
              <a:rPr lang="en-US" altLang="zh-CN" dirty="0" smtClean="0">
                <a:solidFill>
                  <a:srgbClr val="00B050"/>
                </a:solidFill>
                <a:latin typeface="Times New Roman" charset="0"/>
                <a:ea typeface="Times New Roman" charset="0"/>
                <a:cs typeface="Times New Roman" charset="0"/>
              </a:rPr>
              <a:t>Limitation</a:t>
            </a:r>
            <a:r>
              <a:rPr lang="zh-CN" altLang="en-US" dirty="0" smtClean="0">
                <a:solidFill>
                  <a:srgbClr val="00B050"/>
                </a:solidFill>
                <a:latin typeface="Times New Roman" charset="0"/>
                <a:ea typeface="Times New Roman" charset="0"/>
                <a:cs typeface="Times New Roman" charset="0"/>
              </a:rPr>
              <a:t> </a:t>
            </a:r>
            <a:r>
              <a:rPr lang="en-US" altLang="zh-CN" dirty="0" smtClean="0">
                <a:solidFill>
                  <a:srgbClr val="00B050"/>
                </a:solidFill>
                <a:latin typeface="Times New Roman" charset="0"/>
                <a:ea typeface="Times New Roman" charset="0"/>
                <a:cs typeface="Times New Roman" charset="0"/>
              </a:rPr>
              <a:t>Guidelines(</a:t>
            </a:r>
            <a:r>
              <a:rPr lang="en-US" dirty="0" smtClean="0">
                <a:solidFill>
                  <a:srgbClr val="00B050"/>
                </a:solidFill>
                <a:latin typeface="Times New Roman" charset="0"/>
                <a:ea typeface="Times New Roman" charset="0"/>
                <a:cs typeface="Times New Roman" charset="0"/>
              </a:rPr>
              <a:t>ELGs</a:t>
            </a:r>
            <a:r>
              <a:rPr lang="en-US" altLang="zh-CN" dirty="0" smtClean="0">
                <a:solidFill>
                  <a:srgbClr val="00B050"/>
                </a:solidFill>
                <a:latin typeface="Times New Roman" charset="0"/>
                <a:ea typeface="Times New Roman" charset="0"/>
                <a:cs typeface="Times New Roman" charset="0"/>
              </a:rPr>
              <a:t>)</a:t>
            </a:r>
            <a:r>
              <a:rPr lang="en-US" dirty="0" smtClean="0">
                <a:solidFill>
                  <a:srgbClr val="00B05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approved by USEPA for </a:t>
            </a:r>
            <a:r>
              <a:rPr lang="en-US" dirty="0" smtClean="0">
                <a:solidFill>
                  <a:srgbClr val="00B050"/>
                </a:solidFill>
                <a:latin typeface="Times New Roman" charset="0"/>
                <a:ea typeface="Times New Roman" charset="0"/>
                <a:cs typeface="Times New Roman" charset="0"/>
              </a:rPr>
              <a:t>specific categories of industrial storm water discharges:</a:t>
            </a:r>
          </a:p>
          <a:p>
            <a:pPr algn="just"/>
            <a:endParaRPr lang="en-US" sz="1600" dirty="0" smtClean="0">
              <a:solidFill>
                <a:srgbClr val="00B050"/>
              </a:solidFill>
              <a:latin typeface="Times New Roman" charset="0"/>
              <a:ea typeface="Times New Roman" charset="0"/>
              <a:cs typeface="Times New Roman" charset="0"/>
            </a:endParaRP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Cement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Manufacturing</a:t>
            </a: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Fertilizer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Manufacturing</a:t>
            </a: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Petroleum</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Refining</a:t>
            </a: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Phosphate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Manufacturing</a:t>
            </a: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Steam</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Electric</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Power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Generating</a:t>
            </a: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Wetting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of</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Logs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Wet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Deck</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Storage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Areas</a:t>
            </a:r>
            <a:endParaRPr lang="en-US" altLang="zh-CN" sz="1600" dirty="0">
              <a:solidFill>
                <a:srgbClr val="000000"/>
              </a:solidFill>
              <a:latin typeface="Times New Roman" charset="0"/>
              <a:ea typeface="Times New Roman" charset="0"/>
              <a:cs typeface="Times New Roman" charset="0"/>
            </a:endParaRPr>
          </a:p>
        </p:txBody>
      </p:sp>
      <p:sp>
        <p:nvSpPr>
          <p:cNvPr id="7" name="Rectangle 6"/>
          <p:cNvSpPr/>
          <p:nvPr/>
        </p:nvSpPr>
        <p:spPr>
          <a:xfrm>
            <a:off x="4502150" y="4067712"/>
            <a:ext cx="4572000" cy="1569660"/>
          </a:xfrm>
          <a:prstGeom prst="rect">
            <a:avLst/>
          </a:prstGeom>
        </p:spPr>
        <p:txBody>
          <a:bodyPr>
            <a:spAutoFit/>
          </a:bodyPr>
          <a:lstStyle/>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Coal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Mining</a:t>
            </a: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Mineral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Mining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Processing</a:t>
            </a: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Ore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Mining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Dressing</a:t>
            </a: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Paving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Roofing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Materials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(tars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asphalt)</a:t>
            </a: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Landfills</a:t>
            </a:r>
          </a:p>
          <a:p>
            <a:pPr marL="285750" indent="-285750" algn="just">
              <a:buFont typeface="Arial" charset="0"/>
              <a:buChar char="•"/>
            </a:pPr>
            <a:r>
              <a:rPr lang="en-US" altLang="zh-CN" sz="1600" dirty="0" smtClean="0">
                <a:solidFill>
                  <a:srgbClr val="000000"/>
                </a:solidFill>
                <a:latin typeface="Times New Roman" charset="0"/>
                <a:ea typeface="Times New Roman" charset="0"/>
                <a:cs typeface="Times New Roman" charset="0"/>
              </a:rPr>
              <a:t>Airport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Deicing</a:t>
            </a:r>
            <a:endParaRPr lang="en-US" sz="16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031217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0525" y="1339770"/>
            <a:ext cx="8299450" cy="4457952"/>
          </a:xfrm>
          <a:prstGeom prst="rect">
            <a:avLst/>
          </a:prstGeom>
        </p:spPr>
        <p:txBody>
          <a:bodyPr wrap="square">
            <a:spAutoFit/>
          </a:bodyPr>
          <a:lstStyle/>
          <a:p>
            <a:pPr algn="just">
              <a:lnSpc>
                <a:spcPct val="114000"/>
              </a:lnSpc>
              <a:spcBef>
                <a:spcPct val="0"/>
              </a:spcBef>
              <a:spcAft>
                <a:spcPts val="600"/>
              </a:spcAft>
            </a:pPr>
            <a:r>
              <a:rPr lang="en-US" altLang="zh-CN" sz="1600" dirty="0" smtClean="0">
                <a:solidFill>
                  <a:srgbClr val="00B050"/>
                </a:solidFill>
                <a:latin typeface="Times New Roman" charset="0"/>
                <a:ea typeface="Times New Roman" charset="0"/>
                <a:cs typeface="Times New Roman" charset="0"/>
              </a:rPr>
              <a:t>Facilities</a:t>
            </a:r>
            <a:r>
              <a:rPr lang="en-US" altLang="zh-CN" sz="1600" dirty="0" smtClean="0">
                <a:solidFill>
                  <a:srgbClr val="000000"/>
                </a:solidFill>
                <a:latin typeface="Times New Roman" charset="0"/>
                <a:ea typeface="Times New Roman" charset="0"/>
                <a:cs typeface="Times New Roman" charset="0"/>
              </a:rPr>
              <a:t> covered by National Pollutant Discharge Elimination System (NPDES)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General Permit  Storm Water Discharges Associated With Industrial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Activities (General Permit)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are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required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prepare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 </a:t>
            </a:r>
            <a:r>
              <a:rPr lang="en-US" altLang="zh-CN" sz="1600" dirty="0" err="1">
                <a:solidFill>
                  <a:srgbClr val="000000"/>
                </a:solidFill>
                <a:latin typeface="Times New Roman" charset="0"/>
                <a:ea typeface="Times New Roman" charset="0"/>
                <a:cs typeface="Times New Roman" charset="0"/>
              </a:rPr>
              <a:t>Stormwater</a:t>
            </a:r>
            <a:r>
              <a:rPr lang="en-US" altLang="zh-CN" sz="1600" dirty="0">
                <a:solidFill>
                  <a:srgbClr val="000000"/>
                </a:solidFill>
                <a:latin typeface="Times New Roman" charset="0"/>
                <a:ea typeface="Times New Roman" charset="0"/>
                <a:cs typeface="Times New Roman" charset="0"/>
              </a:rPr>
              <a:t> Pollution Prevention Plan (SWPPP</a:t>
            </a:r>
            <a:r>
              <a:rPr lang="en-US" altLang="zh-CN" sz="1600" dirty="0" smtClean="0">
                <a:solidFill>
                  <a:srgbClr val="000000"/>
                </a:solidFill>
                <a:latin typeface="Times New Roman" charset="0"/>
                <a:ea typeface="Times New Roman" charset="0"/>
                <a:cs typeface="Times New Roman" charset="0"/>
              </a:rPr>
              <a: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These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include:</a:t>
            </a:r>
          </a:p>
          <a:p>
            <a:pPr algn="just">
              <a:lnSpc>
                <a:spcPct val="114000"/>
              </a:lnSpc>
              <a:spcBef>
                <a:spcPct val="0"/>
              </a:spcBef>
              <a:spcAft>
                <a:spcPts val="600"/>
              </a:spcAft>
            </a:pPr>
            <a:endParaRPr lang="en-US" altLang="zh-CN" sz="300" dirty="0" smtClean="0">
              <a:solidFill>
                <a:srgbClr val="000000"/>
              </a:solidFill>
              <a:latin typeface="Times New Roman" charset="0"/>
              <a:ea typeface="Times New Roman" charset="0"/>
              <a:cs typeface="Times New Roman" charset="0"/>
            </a:endParaRPr>
          </a:p>
          <a:p>
            <a:pPr marL="342900" indent="-342900" algn="just">
              <a:lnSpc>
                <a:spcPct val="114000"/>
              </a:lnSpc>
              <a:spcBef>
                <a:spcPct val="0"/>
              </a:spcBef>
              <a:spcAft>
                <a:spcPts val="600"/>
              </a:spcAft>
              <a:buFont typeface="+mj-lt"/>
              <a:buAutoNum type="arabicPeriod"/>
            </a:pPr>
            <a:r>
              <a:rPr lang="en-US" sz="1400" dirty="0">
                <a:solidFill>
                  <a:srgbClr val="000000"/>
                </a:solidFill>
                <a:latin typeface="Times New Roman" charset="0"/>
                <a:ea typeface="Times New Roman" charset="0"/>
                <a:cs typeface="Times New Roman" charset="0"/>
              </a:rPr>
              <a:t>Facilities Subject </a:t>
            </a:r>
            <a:r>
              <a:rPr lang="en-US" altLang="zh-CN" sz="1400" dirty="0" smtClean="0">
                <a:solidFill>
                  <a:srgbClr val="000000"/>
                </a:solidFill>
                <a:latin typeface="Times New Roman" charset="0"/>
                <a:ea typeface="Times New Roman" charset="0"/>
                <a:cs typeface="Times New Roman" charset="0"/>
              </a:rPr>
              <a:t>t</a:t>
            </a:r>
            <a:r>
              <a:rPr lang="en-US" sz="1400" dirty="0" smtClean="0">
                <a:solidFill>
                  <a:srgbClr val="000000"/>
                </a:solidFill>
                <a:latin typeface="Times New Roman" charset="0"/>
                <a:ea typeface="Times New Roman" charset="0"/>
                <a:cs typeface="Times New Roman" charset="0"/>
              </a:rPr>
              <a:t>o </a:t>
            </a:r>
            <a:r>
              <a:rPr lang="en-US" sz="1400" dirty="0">
                <a:solidFill>
                  <a:srgbClr val="000000"/>
                </a:solidFill>
                <a:latin typeface="Times New Roman" charset="0"/>
                <a:ea typeface="Times New Roman" charset="0"/>
                <a:cs typeface="Times New Roman" charset="0"/>
              </a:rPr>
              <a:t>Storm Water Effluent </a:t>
            </a:r>
            <a:r>
              <a:rPr lang="en-US" sz="1400" dirty="0" smtClean="0">
                <a:solidFill>
                  <a:srgbClr val="000000"/>
                </a:solidFill>
                <a:latin typeface="Times New Roman" charset="0"/>
                <a:ea typeface="Times New Roman" charset="0"/>
                <a:cs typeface="Times New Roman" charset="0"/>
              </a:rPr>
              <a:t>Limitations</a:t>
            </a:r>
            <a:r>
              <a:rPr lang="zh-CN" altLang="en-US" sz="1400" dirty="0" smtClean="0">
                <a:solidFill>
                  <a:srgbClr val="000000"/>
                </a:solidFill>
                <a:latin typeface="Times New Roman" charset="0"/>
                <a:ea typeface="Times New Roman" charset="0"/>
                <a:cs typeface="Times New Roman" charset="0"/>
              </a:rPr>
              <a:t> </a:t>
            </a:r>
            <a:r>
              <a:rPr lang="en-US" sz="1400" dirty="0" smtClean="0">
                <a:solidFill>
                  <a:srgbClr val="000000"/>
                </a:solidFill>
                <a:latin typeface="Times New Roman" charset="0"/>
                <a:ea typeface="Times New Roman" charset="0"/>
                <a:cs typeface="Times New Roman" charset="0"/>
              </a:rPr>
              <a:t>Guidelines</a:t>
            </a:r>
            <a:r>
              <a:rPr lang="en-US" sz="1400" dirty="0">
                <a:solidFill>
                  <a:srgbClr val="000000"/>
                </a:solidFill>
                <a:latin typeface="Times New Roman" charset="0"/>
                <a:ea typeface="Times New Roman" charset="0"/>
                <a:cs typeface="Times New Roman" charset="0"/>
              </a:rPr>
              <a:t>, New Source Performance </a:t>
            </a:r>
            <a:r>
              <a:rPr lang="en-US" sz="1400" dirty="0" smtClean="0">
                <a:solidFill>
                  <a:srgbClr val="000000"/>
                </a:solidFill>
                <a:latin typeface="Times New Roman" charset="0"/>
                <a:ea typeface="Times New Roman" charset="0"/>
                <a:cs typeface="Times New Roman" charset="0"/>
              </a:rPr>
              <a:t>Standards</a:t>
            </a:r>
            <a:r>
              <a:rPr lang="zh-CN" altLang="en-US" sz="1400" dirty="0" smtClean="0">
                <a:solidFill>
                  <a:srgbClr val="000000"/>
                </a:solidFill>
                <a:latin typeface="Times New Roman" charset="0"/>
                <a:ea typeface="Times New Roman" charset="0"/>
                <a:cs typeface="Times New Roman" charset="0"/>
              </a:rPr>
              <a:t> </a:t>
            </a:r>
            <a:r>
              <a:rPr lang="en-US" altLang="zh-CN" sz="1400" dirty="0" smtClean="0">
                <a:solidFill>
                  <a:srgbClr val="000000"/>
                </a:solidFill>
                <a:latin typeface="Times New Roman" charset="0"/>
                <a:ea typeface="Times New Roman" charset="0"/>
                <a:cs typeface="Times New Roman" charset="0"/>
              </a:rPr>
              <a:t>(NSPS)</a:t>
            </a:r>
            <a:r>
              <a:rPr lang="en-US" sz="1400" dirty="0" smtClean="0">
                <a:solidFill>
                  <a:srgbClr val="000000"/>
                </a:solidFill>
                <a:latin typeface="Times New Roman" charset="0"/>
                <a:ea typeface="Times New Roman" charset="0"/>
                <a:cs typeface="Times New Roman" charset="0"/>
              </a:rPr>
              <a:t>, or</a:t>
            </a:r>
            <a:r>
              <a:rPr lang="zh-CN" altLang="en-US" sz="1400" dirty="0" smtClean="0">
                <a:solidFill>
                  <a:srgbClr val="000000"/>
                </a:solidFill>
                <a:latin typeface="Times New Roman" charset="0"/>
                <a:ea typeface="Times New Roman" charset="0"/>
                <a:cs typeface="Times New Roman" charset="0"/>
              </a:rPr>
              <a:t> </a:t>
            </a:r>
            <a:r>
              <a:rPr lang="en-US" sz="1400" dirty="0" smtClean="0">
                <a:solidFill>
                  <a:srgbClr val="000000"/>
                </a:solidFill>
                <a:latin typeface="Times New Roman" charset="0"/>
                <a:ea typeface="Times New Roman" charset="0"/>
                <a:cs typeface="Times New Roman" charset="0"/>
              </a:rPr>
              <a:t>Toxic </a:t>
            </a:r>
            <a:r>
              <a:rPr lang="en-US" sz="1400" dirty="0">
                <a:solidFill>
                  <a:srgbClr val="000000"/>
                </a:solidFill>
                <a:latin typeface="Times New Roman" charset="0"/>
                <a:ea typeface="Times New Roman" charset="0"/>
                <a:cs typeface="Times New Roman" charset="0"/>
              </a:rPr>
              <a:t>Pollutant Effluent Standards Found in 40 Code </a:t>
            </a:r>
            <a:r>
              <a:rPr lang="en-US" sz="1400" dirty="0" smtClean="0">
                <a:solidFill>
                  <a:srgbClr val="000000"/>
                </a:solidFill>
                <a:latin typeface="Times New Roman" charset="0"/>
                <a:ea typeface="Times New Roman" charset="0"/>
                <a:cs typeface="Times New Roman" charset="0"/>
              </a:rPr>
              <a:t>of</a:t>
            </a:r>
            <a:r>
              <a:rPr lang="zh-CN" altLang="en-US" sz="1400" dirty="0" smtClean="0">
                <a:solidFill>
                  <a:srgbClr val="000000"/>
                </a:solidFill>
                <a:latin typeface="Times New Roman" charset="0"/>
                <a:ea typeface="Times New Roman" charset="0"/>
                <a:cs typeface="Times New Roman" charset="0"/>
              </a:rPr>
              <a:t> </a:t>
            </a:r>
            <a:r>
              <a:rPr lang="en-US" sz="1400" dirty="0" smtClean="0">
                <a:solidFill>
                  <a:srgbClr val="000000"/>
                </a:solidFill>
                <a:latin typeface="Times New Roman" charset="0"/>
                <a:ea typeface="Times New Roman" charset="0"/>
                <a:cs typeface="Times New Roman" charset="0"/>
              </a:rPr>
              <a:t>Federal </a:t>
            </a:r>
            <a:r>
              <a:rPr lang="en-US" sz="1400" dirty="0">
                <a:solidFill>
                  <a:srgbClr val="000000"/>
                </a:solidFill>
                <a:latin typeface="Times New Roman" charset="0"/>
                <a:ea typeface="Times New Roman" charset="0"/>
                <a:cs typeface="Times New Roman" charset="0"/>
              </a:rPr>
              <a:t>Regulations, Chapter I, Subchapter N(Subchapter N</a:t>
            </a:r>
            <a:r>
              <a:rPr lang="en-US" sz="1400" dirty="0" smtClean="0">
                <a:solidFill>
                  <a:srgbClr val="000000"/>
                </a:solidFill>
                <a:latin typeface="Times New Roman" charset="0"/>
                <a:ea typeface="Times New Roman" charset="0"/>
                <a:cs typeface="Times New Roman" charset="0"/>
              </a:rPr>
              <a:t>)</a:t>
            </a:r>
          </a:p>
          <a:p>
            <a:pPr marL="342900" indent="-342900" algn="just">
              <a:lnSpc>
                <a:spcPct val="114000"/>
              </a:lnSpc>
              <a:spcBef>
                <a:spcPct val="0"/>
              </a:spcBef>
              <a:spcAft>
                <a:spcPts val="600"/>
              </a:spcAft>
              <a:buFont typeface="+mj-lt"/>
              <a:buAutoNum type="arabicPeriod"/>
            </a:pPr>
            <a:r>
              <a:rPr lang="en-US" sz="1400" dirty="0">
                <a:solidFill>
                  <a:srgbClr val="000000"/>
                </a:solidFill>
                <a:latin typeface="Times New Roman" charset="0"/>
                <a:ea typeface="Times New Roman" charset="0"/>
                <a:cs typeface="Times New Roman" charset="0"/>
              </a:rPr>
              <a:t>Manufacturing </a:t>
            </a:r>
            <a:r>
              <a:rPr lang="en-US" sz="1400" dirty="0" smtClean="0">
                <a:solidFill>
                  <a:srgbClr val="000000"/>
                </a:solidFill>
                <a:latin typeface="Times New Roman" charset="0"/>
                <a:ea typeface="Times New Roman" charset="0"/>
                <a:cs typeface="Times New Roman" charset="0"/>
              </a:rPr>
              <a:t>Facilities</a:t>
            </a:r>
          </a:p>
          <a:p>
            <a:pPr marL="342900" indent="-342900" algn="just">
              <a:lnSpc>
                <a:spcPct val="114000"/>
              </a:lnSpc>
              <a:spcBef>
                <a:spcPct val="0"/>
              </a:spcBef>
              <a:spcAft>
                <a:spcPts val="600"/>
              </a:spcAft>
              <a:buFont typeface="+mj-lt"/>
              <a:buAutoNum type="arabicPeriod"/>
            </a:pPr>
            <a:r>
              <a:rPr lang="en-US" sz="1400" dirty="0">
                <a:solidFill>
                  <a:srgbClr val="000000"/>
                </a:solidFill>
                <a:latin typeface="Times New Roman" charset="0"/>
                <a:ea typeface="Times New Roman" charset="0"/>
                <a:cs typeface="Times New Roman" charset="0"/>
              </a:rPr>
              <a:t>Oil and Gas/Mining </a:t>
            </a:r>
            <a:r>
              <a:rPr lang="en-US" sz="1400" dirty="0" smtClean="0">
                <a:solidFill>
                  <a:srgbClr val="000000"/>
                </a:solidFill>
                <a:latin typeface="Times New Roman" charset="0"/>
                <a:ea typeface="Times New Roman" charset="0"/>
                <a:cs typeface="Times New Roman" charset="0"/>
              </a:rPr>
              <a:t>Facilities</a:t>
            </a:r>
          </a:p>
          <a:p>
            <a:pPr marL="342900" indent="-342900" algn="just">
              <a:lnSpc>
                <a:spcPct val="114000"/>
              </a:lnSpc>
              <a:spcBef>
                <a:spcPct val="0"/>
              </a:spcBef>
              <a:spcAft>
                <a:spcPts val="600"/>
              </a:spcAft>
              <a:buFont typeface="+mj-lt"/>
              <a:buAutoNum type="arabicPeriod"/>
            </a:pPr>
            <a:r>
              <a:rPr lang="en-US" sz="1400" dirty="0">
                <a:solidFill>
                  <a:srgbClr val="000000"/>
                </a:solidFill>
                <a:latin typeface="Times New Roman" charset="0"/>
                <a:ea typeface="Times New Roman" charset="0"/>
                <a:cs typeface="Times New Roman" charset="0"/>
              </a:rPr>
              <a:t>Hazardous Waste Treatment, Storage, or </a:t>
            </a:r>
            <a:r>
              <a:rPr lang="en-US" sz="1400" dirty="0" smtClean="0">
                <a:solidFill>
                  <a:srgbClr val="000000"/>
                </a:solidFill>
                <a:latin typeface="Times New Roman" charset="0"/>
                <a:ea typeface="Times New Roman" charset="0"/>
                <a:cs typeface="Times New Roman" charset="0"/>
              </a:rPr>
              <a:t>Disposal</a:t>
            </a:r>
            <a:r>
              <a:rPr lang="zh-CN" altLang="en-US" sz="1400" dirty="0" smtClean="0">
                <a:solidFill>
                  <a:srgbClr val="000000"/>
                </a:solidFill>
                <a:latin typeface="Times New Roman" charset="0"/>
                <a:ea typeface="Times New Roman" charset="0"/>
                <a:cs typeface="Times New Roman" charset="0"/>
              </a:rPr>
              <a:t> </a:t>
            </a:r>
            <a:r>
              <a:rPr lang="en-US" sz="1400" dirty="0" smtClean="0">
                <a:solidFill>
                  <a:srgbClr val="000000"/>
                </a:solidFill>
                <a:latin typeface="Times New Roman" charset="0"/>
                <a:ea typeface="Times New Roman" charset="0"/>
                <a:cs typeface="Times New Roman" charset="0"/>
              </a:rPr>
              <a:t>Facilities</a:t>
            </a:r>
          </a:p>
          <a:p>
            <a:pPr marL="342900" indent="-342900" algn="just">
              <a:lnSpc>
                <a:spcPct val="114000"/>
              </a:lnSpc>
              <a:spcBef>
                <a:spcPct val="0"/>
              </a:spcBef>
              <a:spcAft>
                <a:spcPts val="600"/>
              </a:spcAft>
              <a:buFont typeface="+mj-lt"/>
              <a:buAutoNum type="arabicPeriod"/>
            </a:pPr>
            <a:r>
              <a:rPr lang="en-US" sz="1400" dirty="0">
                <a:solidFill>
                  <a:srgbClr val="000000"/>
                </a:solidFill>
                <a:latin typeface="Times New Roman" charset="0"/>
                <a:ea typeface="Times New Roman" charset="0"/>
                <a:cs typeface="Times New Roman" charset="0"/>
              </a:rPr>
              <a:t>Landfills, Land Application Sites, and Open </a:t>
            </a:r>
            <a:r>
              <a:rPr lang="en-US" sz="1400" dirty="0" smtClean="0">
                <a:solidFill>
                  <a:srgbClr val="000000"/>
                </a:solidFill>
                <a:latin typeface="Times New Roman" charset="0"/>
                <a:ea typeface="Times New Roman" charset="0"/>
                <a:cs typeface="Times New Roman" charset="0"/>
              </a:rPr>
              <a:t>Dumps</a:t>
            </a:r>
          </a:p>
          <a:p>
            <a:pPr marL="342900" indent="-342900" algn="just">
              <a:lnSpc>
                <a:spcPct val="114000"/>
              </a:lnSpc>
              <a:spcBef>
                <a:spcPct val="0"/>
              </a:spcBef>
              <a:spcAft>
                <a:spcPts val="600"/>
              </a:spcAft>
              <a:buFont typeface="+mj-lt"/>
              <a:buAutoNum type="arabicPeriod"/>
            </a:pPr>
            <a:r>
              <a:rPr lang="en-US" sz="1400" dirty="0">
                <a:solidFill>
                  <a:srgbClr val="000000"/>
                </a:solidFill>
                <a:latin typeface="Times New Roman" charset="0"/>
                <a:ea typeface="Times New Roman" charset="0"/>
                <a:cs typeface="Times New Roman" charset="0"/>
              </a:rPr>
              <a:t>Recycling </a:t>
            </a:r>
            <a:r>
              <a:rPr lang="en-US" sz="1400" dirty="0" smtClean="0">
                <a:solidFill>
                  <a:srgbClr val="000000"/>
                </a:solidFill>
                <a:latin typeface="Times New Roman" charset="0"/>
                <a:ea typeface="Times New Roman" charset="0"/>
                <a:cs typeface="Times New Roman" charset="0"/>
              </a:rPr>
              <a:t>Facilities</a:t>
            </a:r>
          </a:p>
          <a:p>
            <a:pPr marL="342900" indent="-342900" algn="just">
              <a:lnSpc>
                <a:spcPct val="114000"/>
              </a:lnSpc>
              <a:spcBef>
                <a:spcPct val="0"/>
              </a:spcBef>
              <a:spcAft>
                <a:spcPts val="600"/>
              </a:spcAft>
              <a:buFont typeface="+mj-lt"/>
              <a:buAutoNum type="arabicPeriod"/>
            </a:pPr>
            <a:r>
              <a:rPr lang="en-US" sz="1400" dirty="0">
                <a:solidFill>
                  <a:srgbClr val="000000"/>
                </a:solidFill>
                <a:latin typeface="Times New Roman" charset="0"/>
                <a:ea typeface="Times New Roman" charset="0"/>
                <a:cs typeface="Times New Roman" charset="0"/>
              </a:rPr>
              <a:t>Steam Electric Power Generating </a:t>
            </a:r>
            <a:r>
              <a:rPr lang="en-US" sz="1400" dirty="0" smtClean="0">
                <a:solidFill>
                  <a:srgbClr val="000000"/>
                </a:solidFill>
                <a:latin typeface="Times New Roman" charset="0"/>
                <a:ea typeface="Times New Roman" charset="0"/>
                <a:cs typeface="Times New Roman" charset="0"/>
              </a:rPr>
              <a:t>Facilities</a:t>
            </a:r>
          </a:p>
          <a:p>
            <a:pPr marL="342900" indent="-342900" algn="just">
              <a:lnSpc>
                <a:spcPct val="114000"/>
              </a:lnSpc>
              <a:spcBef>
                <a:spcPct val="0"/>
              </a:spcBef>
              <a:spcAft>
                <a:spcPts val="600"/>
              </a:spcAft>
              <a:buFont typeface="+mj-lt"/>
              <a:buAutoNum type="arabicPeriod"/>
            </a:pPr>
            <a:r>
              <a:rPr lang="en-US" sz="1400" dirty="0">
                <a:solidFill>
                  <a:srgbClr val="000000"/>
                </a:solidFill>
                <a:latin typeface="Times New Roman" charset="0"/>
                <a:ea typeface="Times New Roman" charset="0"/>
                <a:cs typeface="Times New Roman" charset="0"/>
              </a:rPr>
              <a:t>Transportation </a:t>
            </a:r>
            <a:r>
              <a:rPr lang="en-US" sz="1400" dirty="0" smtClean="0">
                <a:solidFill>
                  <a:srgbClr val="000000"/>
                </a:solidFill>
                <a:latin typeface="Times New Roman" charset="0"/>
                <a:ea typeface="Times New Roman" charset="0"/>
                <a:cs typeface="Times New Roman" charset="0"/>
              </a:rPr>
              <a:t>Facilities</a:t>
            </a:r>
          </a:p>
          <a:p>
            <a:pPr marL="342900" indent="-342900" algn="just">
              <a:lnSpc>
                <a:spcPct val="114000"/>
              </a:lnSpc>
              <a:spcBef>
                <a:spcPct val="0"/>
              </a:spcBef>
              <a:spcAft>
                <a:spcPts val="600"/>
              </a:spcAft>
              <a:buFont typeface="+mj-lt"/>
              <a:buAutoNum type="arabicPeriod"/>
            </a:pPr>
            <a:r>
              <a:rPr lang="en-US" sz="1400" dirty="0">
                <a:solidFill>
                  <a:srgbClr val="000000"/>
                </a:solidFill>
                <a:latin typeface="Times New Roman" charset="0"/>
                <a:ea typeface="Times New Roman" charset="0"/>
                <a:cs typeface="Times New Roman" charset="0"/>
              </a:rPr>
              <a:t>Sewage or Wastewater Treatment </a:t>
            </a:r>
            <a:r>
              <a:rPr lang="en-US" sz="1400" dirty="0" smtClean="0">
                <a:solidFill>
                  <a:srgbClr val="000000"/>
                </a:solidFill>
                <a:latin typeface="Times New Roman" charset="0"/>
                <a:ea typeface="Times New Roman" charset="0"/>
                <a:cs typeface="Times New Roman" charset="0"/>
              </a:rPr>
              <a:t>Works</a:t>
            </a:r>
            <a:endParaRPr lang="en-US" sz="1400" dirty="0">
              <a:solidFill>
                <a:srgbClr val="000000"/>
              </a:solidFill>
              <a:latin typeface="Times New Roman" charset="0"/>
              <a:ea typeface="Times New Roman" charset="0"/>
              <a:cs typeface="Times New Roman" charset="0"/>
            </a:endParaRPr>
          </a:p>
        </p:txBody>
      </p:sp>
      <p:sp>
        <p:nvSpPr>
          <p:cNvPr id="5"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California regulatory requirements</a:t>
            </a:r>
          </a:p>
          <a:p>
            <a:pPr algn="ctr">
              <a:spcBef>
                <a:spcPct val="0"/>
              </a:spcBef>
              <a:defRPr/>
            </a:pPr>
            <a:r>
              <a:rPr lang="en-US" altLang="zh-CN" sz="1900" u="sng" dirty="0">
                <a:solidFill>
                  <a:schemeClr val="tx2">
                    <a:lumMod val="60000"/>
                    <a:lumOff val="40000"/>
                  </a:schemeClr>
                </a:solidFill>
                <a:latin typeface="Times New Roman" charset="0"/>
                <a:ea typeface="Times New Roman" charset="0"/>
                <a:cs typeface="Times New Roman" charset="0"/>
              </a:rPr>
              <a:t>General Permit for Storm Water Discharges Associated with Industrial </a:t>
            </a:r>
            <a:r>
              <a:rPr lang="en-US" altLang="zh-CN" sz="1900" u="sng" dirty="0" smtClean="0">
                <a:solidFill>
                  <a:schemeClr val="tx2">
                    <a:lumMod val="60000"/>
                    <a:lumOff val="40000"/>
                  </a:schemeClr>
                </a:solidFill>
                <a:latin typeface="Times New Roman" charset="0"/>
                <a:ea typeface="Times New Roman" charset="0"/>
                <a:cs typeface="Times New Roman" charset="0"/>
              </a:rPr>
              <a:t>Activities</a:t>
            </a:r>
            <a:r>
              <a:rPr lang="zh-CN" altLang="en-US" sz="1900" u="sng" dirty="0" smtClean="0">
                <a:solidFill>
                  <a:schemeClr val="tx2">
                    <a:lumMod val="60000"/>
                    <a:lumOff val="40000"/>
                  </a:schemeClr>
                </a:solidFill>
                <a:latin typeface="Times New Roman" charset="0"/>
                <a:ea typeface="Times New Roman" charset="0"/>
                <a:cs typeface="Times New Roman" charset="0"/>
              </a:rPr>
              <a:t> </a:t>
            </a:r>
            <a:r>
              <a:rPr lang="en-US" altLang="zh-CN" sz="1600" dirty="0" smtClean="0">
                <a:solidFill>
                  <a:schemeClr val="tx2">
                    <a:lumMod val="60000"/>
                    <a:lumOff val="40000"/>
                  </a:schemeClr>
                </a:solidFill>
                <a:latin typeface="Times New Roman" charset="0"/>
                <a:ea typeface="Times New Roman" charset="0"/>
                <a:cs typeface="Times New Roman" charset="0"/>
              </a:rPr>
              <a:t>(cont’d)</a:t>
            </a:r>
            <a:endParaRPr lang="en-US" altLang="zh-CN" sz="1600" dirty="0">
              <a:solidFill>
                <a:schemeClr val="tx2">
                  <a:lumMod val="60000"/>
                  <a:lumOff val="40000"/>
                </a:scheme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43022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0525" y="1339770"/>
            <a:ext cx="8299450" cy="4190443"/>
          </a:xfrm>
          <a:prstGeom prst="rect">
            <a:avLst/>
          </a:prstGeom>
        </p:spPr>
        <p:txBody>
          <a:bodyPr wrap="square">
            <a:spAutoFit/>
          </a:bodyPr>
          <a:lstStyle/>
          <a:p>
            <a:pPr algn="just">
              <a:lnSpc>
                <a:spcPct val="114000"/>
              </a:lnSpc>
              <a:spcBef>
                <a:spcPct val="0"/>
              </a:spcBef>
              <a:spcAft>
                <a:spcPts val="600"/>
              </a:spcAft>
            </a:pPr>
            <a:r>
              <a:rPr lang="en-US" altLang="zh-CN" sz="2000" dirty="0">
                <a:solidFill>
                  <a:srgbClr val="000000"/>
                </a:solidFill>
                <a:latin typeface="Times New Roman" charset="0"/>
                <a:ea typeface="Times New Roman" charset="0"/>
                <a:cs typeface="Times New Roman" charset="0"/>
              </a:rPr>
              <a:t>The General Permit requires the d</a:t>
            </a:r>
            <a:r>
              <a:rPr lang="en-US" altLang="zh-CN" sz="2000" dirty="0" smtClean="0">
                <a:solidFill>
                  <a:srgbClr val="000000"/>
                </a:solidFill>
                <a:latin typeface="Times New Roman" charset="0"/>
                <a:ea typeface="Times New Roman" charset="0"/>
                <a:cs typeface="Times New Roman" charset="0"/>
              </a:rPr>
              <a:t>ischargers to</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comply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with</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the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following:</a:t>
            </a:r>
          </a:p>
          <a:p>
            <a:pPr algn="just">
              <a:lnSpc>
                <a:spcPct val="114000"/>
              </a:lnSpc>
              <a:spcBef>
                <a:spcPct val="0"/>
              </a:spcBef>
              <a:spcAft>
                <a:spcPts val="600"/>
              </a:spcAft>
            </a:pPr>
            <a:endParaRPr lang="en-US" altLang="zh-CN" sz="1050" dirty="0" smtClean="0">
              <a:solidFill>
                <a:srgbClr val="000000"/>
              </a:solidFill>
              <a:latin typeface="Times New Roman" charset="0"/>
              <a:ea typeface="Times New Roman" charset="0"/>
              <a:cs typeface="Times New Roman" charset="0"/>
            </a:endParaRPr>
          </a:p>
          <a:p>
            <a:pPr marL="342900" indent="-342900" algn="just">
              <a:lnSpc>
                <a:spcPct val="114000"/>
              </a:lnSpc>
              <a:spcBef>
                <a:spcPct val="0"/>
              </a:spcBef>
              <a:spcAft>
                <a:spcPts val="600"/>
              </a:spcAft>
              <a:buFont typeface="+mj-lt"/>
              <a:buAutoNum type="arabicPeriod"/>
            </a:pPr>
            <a:r>
              <a:rPr lang="en-US" sz="1600" dirty="0" smtClean="0">
                <a:solidFill>
                  <a:srgbClr val="000000"/>
                </a:solidFill>
                <a:latin typeface="Times New Roman" charset="0"/>
                <a:ea typeface="Times New Roman" charset="0"/>
                <a:cs typeface="Times New Roman" charset="0"/>
              </a:rPr>
              <a:t>Eliminate </a:t>
            </a:r>
            <a:r>
              <a:rPr lang="en-US" sz="1600" dirty="0">
                <a:solidFill>
                  <a:srgbClr val="000000"/>
                </a:solidFill>
                <a:latin typeface="Times New Roman" charset="0"/>
                <a:ea typeface="Times New Roman" charset="0"/>
                <a:cs typeface="Times New Roman" charset="0"/>
              </a:rPr>
              <a:t>unauthorized non-</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a:t>
            </a:r>
            <a:r>
              <a:rPr lang="en-US" sz="1600" dirty="0" smtClean="0">
                <a:solidFill>
                  <a:srgbClr val="000000"/>
                </a:solidFill>
                <a:latin typeface="Times New Roman" charset="0"/>
                <a:ea typeface="Times New Roman" charset="0"/>
                <a:cs typeface="Times New Roman" charset="0"/>
              </a:rPr>
              <a:t>discharges</a:t>
            </a:r>
            <a:r>
              <a:rPr lang="en-US" altLang="zh-CN" sz="1600" dirty="0" smtClean="0">
                <a:solidFill>
                  <a:srgbClr val="000000"/>
                </a:solidFill>
                <a:latin typeface="Times New Roman" charset="0"/>
                <a:ea typeface="Times New Roman" charset="0"/>
                <a:cs typeface="Times New Roman" charset="0"/>
              </a:rPr>
              <a:t>.</a:t>
            </a:r>
            <a:endParaRPr lang="en-US" sz="1600" dirty="0" smtClean="0">
              <a:solidFill>
                <a:srgbClr val="000000"/>
              </a:solidFill>
              <a:latin typeface="Times New Roman" charset="0"/>
              <a:ea typeface="Times New Roman" charset="0"/>
              <a:cs typeface="Times New Roman" charset="0"/>
            </a:endParaRPr>
          </a:p>
          <a:p>
            <a:pPr marL="342900" indent="-342900" algn="just">
              <a:lnSpc>
                <a:spcPct val="114000"/>
              </a:lnSpc>
              <a:spcBef>
                <a:spcPct val="0"/>
              </a:spcBef>
              <a:spcAft>
                <a:spcPts val="600"/>
              </a:spcAft>
              <a:buFont typeface="+mj-lt"/>
              <a:buAutoNum type="arabicPeriod"/>
            </a:pPr>
            <a:r>
              <a:rPr lang="en-US" sz="1600" dirty="0" smtClean="0">
                <a:solidFill>
                  <a:srgbClr val="000000"/>
                </a:solidFill>
                <a:latin typeface="Times New Roman" charset="0"/>
                <a:ea typeface="Times New Roman" charset="0"/>
                <a:cs typeface="Times New Roman" charset="0"/>
              </a:rPr>
              <a:t>Develop </a:t>
            </a:r>
            <a:r>
              <a:rPr lang="en-US" sz="1600" dirty="0">
                <a:solidFill>
                  <a:srgbClr val="000000"/>
                </a:solidFill>
                <a:latin typeface="Times New Roman" charset="0"/>
                <a:ea typeface="Times New Roman" charset="0"/>
                <a:cs typeface="Times New Roman" charset="0"/>
              </a:rPr>
              <a:t>and implement a facility specific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pollution prevention plan (SWPPP), including a Monitoring Implementation Plan (MIP</a:t>
            </a:r>
            <a:r>
              <a:rPr lang="en-US" sz="1600" dirty="0" smtClean="0">
                <a:solidFill>
                  <a:srgbClr val="000000"/>
                </a:solidFill>
                <a:latin typeface="Times New Roman" charset="0"/>
                <a:ea typeface="Times New Roman" charset="0"/>
                <a:cs typeface="Times New Roman" charset="0"/>
              </a:rPr>
              <a:t>)</a:t>
            </a:r>
            <a:r>
              <a:rPr lang="en-US" altLang="zh-CN" sz="1600" dirty="0" smtClean="0">
                <a:solidFill>
                  <a:srgbClr val="000000"/>
                </a:solidFill>
                <a:latin typeface="Times New Roman" charset="0"/>
                <a:ea typeface="Times New Roman" charset="0"/>
                <a:cs typeface="Times New Roman" charset="0"/>
              </a:rPr>
              <a:t>.</a:t>
            </a:r>
            <a:endParaRPr lang="en-US" sz="1600" dirty="0" smtClean="0">
              <a:solidFill>
                <a:srgbClr val="000000"/>
              </a:solidFill>
              <a:latin typeface="Times New Roman" charset="0"/>
              <a:ea typeface="Times New Roman" charset="0"/>
              <a:cs typeface="Times New Roman" charset="0"/>
            </a:endParaRPr>
          </a:p>
          <a:p>
            <a:pPr marL="342900" indent="-342900" algn="just">
              <a:lnSpc>
                <a:spcPct val="114000"/>
              </a:lnSpc>
              <a:spcBef>
                <a:spcPct val="0"/>
              </a:spcBef>
              <a:spcAft>
                <a:spcPts val="600"/>
              </a:spcAft>
              <a:buFont typeface="+mj-lt"/>
              <a:buAutoNum type="arabicPeriod"/>
            </a:pPr>
            <a:r>
              <a:rPr lang="en-US" sz="1600" dirty="0" smtClean="0">
                <a:solidFill>
                  <a:srgbClr val="000000"/>
                </a:solidFill>
                <a:latin typeface="Times New Roman" charset="0"/>
                <a:ea typeface="Times New Roman" charset="0"/>
                <a:cs typeface="Times New Roman" charset="0"/>
              </a:rPr>
              <a:t>Implement </a:t>
            </a:r>
            <a:r>
              <a:rPr lang="en-US" sz="1600" dirty="0">
                <a:solidFill>
                  <a:srgbClr val="000000"/>
                </a:solidFill>
                <a:latin typeface="Times New Roman" charset="0"/>
                <a:ea typeface="Times New Roman" charset="0"/>
                <a:cs typeface="Times New Roman" charset="0"/>
              </a:rPr>
              <a:t>minimum BMPs and advanced BMPs, if needed, and evaluate effectiveness (to the extent feasible</a:t>
            </a:r>
            <a:r>
              <a:rPr lang="en-US" sz="1600" dirty="0" smtClean="0">
                <a:solidFill>
                  <a:srgbClr val="000000"/>
                </a:solidFill>
                <a:latin typeface="Times New Roman" charset="0"/>
                <a:ea typeface="Times New Roman" charset="0"/>
                <a:cs typeface="Times New Roman" charset="0"/>
              </a:rPr>
              <a:t>)</a:t>
            </a:r>
            <a:r>
              <a:rPr lang="en-US" altLang="zh-CN" sz="1600" dirty="0" smtClean="0">
                <a:solidFill>
                  <a:srgbClr val="000000"/>
                </a:solidFill>
                <a:latin typeface="Times New Roman" charset="0"/>
                <a:ea typeface="Times New Roman" charset="0"/>
                <a:cs typeface="Times New Roman" charset="0"/>
              </a:rPr>
              <a:t>.</a:t>
            </a:r>
            <a:endParaRPr lang="en-US" sz="1600" dirty="0" smtClean="0">
              <a:solidFill>
                <a:srgbClr val="000000"/>
              </a:solidFill>
              <a:latin typeface="Times New Roman" charset="0"/>
              <a:ea typeface="Times New Roman" charset="0"/>
              <a:cs typeface="Times New Roman" charset="0"/>
            </a:endParaRPr>
          </a:p>
          <a:p>
            <a:pPr marL="342900" indent="-342900" algn="just">
              <a:lnSpc>
                <a:spcPct val="114000"/>
              </a:lnSpc>
              <a:spcBef>
                <a:spcPct val="0"/>
              </a:spcBef>
              <a:spcAft>
                <a:spcPts val="600"/>
              </a:spcAft>
              <a:buFont typeface="+mj-lt"/>
              <a:buAutoNum type="arabicPeriod"/>
            </a:pPr>
            <a:r>
              <a:rPr lang="en-US" sz="1600" dirty="0" smtClean="0">
                <a:solidFill>
                  <a:srgbClr val="000000"/>
                </a:solidFill>
                <a:latin typeface="Times New Roman" charset="0"/>
                <a:ea typeface="Times New Roman" charset="0"/>
                <a:cs typeface="Times New Roman" charset="0"/>
              </a:rPr>
              <a:t>Conduct </a:t>
            </a:r>
            <a:r>
              <a:rPr lang="en-US" sz="1600" dirty="0">
                <a:solidFill>
                  <a:srgbClr val="000000"/>
                </a:solidFill>
                <a:latin typeface="Times New Roman" charset="0"/>
                <a:ea typeface="Times New Roman" charset="0"/>
                <a:cs typeface="Times New Roman" charset="0"/>
              </a:rPr>
              <a:t>monitoring, including visual observations and analytical monitoring of </a:t>
            </a:r>
            <a:r>
              <a:rPr lang="en-US" sz="1600" dirty="0" err="1" smtClean="0">
                <a:solidFill>
                  <a:srgbClr val="000000"/>
                </a:solidFill>
                <a:latin typeface="Times New Roman" charset="0"/>
                <a:ea typeface="Times New Roman" charset="0"/>
                <a:cs typeface="Times New Roman" charset="0"/>
              </a:rPr>
              <a:t>stormwater</a:t>
            </a:r>
            <a:r>
              <a:rPr lang="en-US" altLang="zh-CN" sz="1600" dirty="0" smtClean="0">
                <a:solidFill>
                  <a:srgbClr val="000000"/>
                </a:solidFill>
                <a:latin typeface="Times New Roman" charset="0"/>
                <a:ea typeface="Times New Roman" charset="0"/>
                <a:cs typeface="Times New Roman" charset="0"/>
              </a:rPr>
              <a:t>.</a:t>
            </a:r>
            <a:endParaRPr lang="en-US" sz="1600" dirty="0" smtClean="0">
              <a:solidFill>
                <a:srgbClr val="000000"/>
              </a:solidFill>
              <a:latin typeface="Times New Roman" charset="0"/>
              <a:ea typeface="Times New Roman" charset="0"/>
              <a:cs typeface="Times New Roman" charset="0"/>
            </a:endParaRPr>
          </a:p>
          <a:p>
            <a:pPr marL="342900" indent="-342900" algn="just">
              <a:lnSpc>
                <a:spcPct val="114000"/>
              </a:lnSpc>
              <a:spcBef>
                <a:spcPct val="0"/>
              </a:spcBef>
              <a:spcAft>
                <a:spcPts val="600"/>
              </a:spcAft>
              <a:buFont typeface="+mj-lt"/>
              <a:buAutoNum type="arabicPeriod"/>
            </a:pPr>
            <a:r>
              <a:rPr lang="en-US" sz="1600" dirty="0" smtClean="0">
                <a:solidFill>
                  <a:srgbClr val="000000"/>
                </a:solidFill>
                <a:latin typeface="Times New Roman" charset="0"/>
                <a:ea typeface="Times New Roman" charset="0"/>
                <a:cs typeface="Times New Roman" charset="0"/>
              </a:rPr>
              <a:t>Compare </a:t>
            </a:r>
            <a:r>
              <a:rPr lang="en-US" sz="1600" dirty="0">
                <a:solidFill>
                  <a:srgbClr val="000000"/>
                </a:solidFill>
                <a:latin typeface="Times New Roman" charset="0"/>
                <a:ea typeface="Times New Roman" charset="0"/>
                <a:cs typeface="Times New Roman" charset="0"/>
              </a:rPr>
              <a:t>analytical monitoring results to numeric action levels (NALs</a:t>
            </a:r>
            <a:r>
              <a:rPr lang="en-US" sz="1600" dirty="0" smtClean="0">
                <a:solidFill>
                  <a:srgbClr val="000000"/>
                </a:solidFill>
                <a:latin typeface="Times New Roman" charset="0"/>
                <a:ea typeface="Times New Roman" charset="0"/>
                <a:cs typeface="Times New Roman" charset="0"/>
              </a:rPr>
              <a:t>)</a:t>
            </a:r>
            <a:r>
              <a:rPr lang="en-US" altLang="zh-CN" sz="1600" dirty="0" smtClean="0">
                <a:solidFill>
                  <a:srgbClr val="000000"/>
                </a:solidFill>
                <a:latin typeface="Times New Roman" charset="0"/>
                <a:ea typeface="Times New Roman" charset="0"/>
                <a:cs typeface="Times New Roman" charset="0"/>
              </a:rPr>
              <a:t>.</a:t>
            </a:r>
            <a:endParaRPr lang="en-US" sz="1600" dirty="0" smtClean="0">
              <a:solidFill>
                <a:srgbClr val="000000"/>
              </a:solidFill>
              <a:latin typeface="Times New Roman" charset="0"/>
              <a:ea typeface="Times New Roman" charset="0"/>
              <a:cs typeface="Times New Roman" charset="0"/>
            </a:endParaRPr>
          </a:p>
          <a:p>
            <a:pPr marL="342900" indent="-342900" algn="just">
              <a:lnSpc>
                <a:spcPct val="114000"/>
              </a:lnSpc>
              <a:spcBef>
                <a:spcPct val="0"/>
              </a:spcBef>
              <a:spcAft>
                <a:spcPts val="600"/>
              </a:spcAft>
              <a:buFont typeface="+mj-lt"/>
              <a:buAutoNum type="arabicPeriod"/>
            </a:pPr>
            <a:r>
              <a:rPr lang="en-US" sz="1600" dirty="0" smtClean="0">
                <a:solidFill>
                  <a:srgbClr val="000000"/>
                </a:solidFill>
                <a:latin typeface="Times New Roman" charset="0"/>
                <a:ea typeface="Times New Roman" charset="0"/>
                <a:cs typeface="Times New Roman" charset="0"/>
              </a:rPr>
              <a:t>Perform </a:t>
            </a:r>
            <a:r>
              <a:rPr lang="en-US" sz="1600" dirty="0">
                <a:solidFill>
                  <a:srgbClr val="000000"/>
                </a:solidFill>
                <a:latin typeface="Times New Roman" charset="0"/>
                <a:ea typeface="Times New Roman" charset="0"/>
                <a:cs typeface="Times New Roman" charset="0"/>
              </a:rPr>
              <a:t>Exceedance Response Actions (ERAs) when NALs are </a:t>
            </a:r>
            <a:r>
              <a:rPr lang="en-US" sz="1600" dirty="0" smtClean="0">
                <a:solidFill>
                  <a:srgbClr val="000000"/>
                </a:solidFill>
                <a:latin typeface="Times New Roman" charset="0"/>
                <a:ea typeface="Times New Roman" charset="0"/>
                <a:cs typeface="Times New Roman" charset="0"/>
              </a:rPr>
              <a:t>exceeded</a:t>
            </a:r>
            <a:r>
              <a:rPr lang="en-US" altLang="zh-CN" sz="1600" dirty="0">
                <a:solidFill>
                  <a:srgbClr val="000000"/>
                </a:solidFill>
                <a:latin typeface="Times New Roman" charset="0"/>
                <a:ea typeface="Times New Roman" charset="0"/>
                <a:cs typeface="Times New Roman" charset="0"/>
              </a:rPr>
              <a:t>.</a:t>
            </a:r>
            <a:endParaRPr lang="en-US" sz="1600" dirty="0" smtClean="0">
              <a:solidFill>
                <a:srgbClr val="000000"/>
              </a:solidFill>
              <a:latin typeface="Times New Roman" charset="0"/>
              <a:ea typeface="Times New Roman" charset="0"/>
              <a:cs typeface="Times New Roman" charset="0"/>
            </a:endParaRPr>
          </a:p>
          <a:p>
            <a:pPr marL="342900" indent="-342900" algn="just">
              <a:lnSpc>
                <a:spcPct val="114000"/>
              </a:lnSpc>
              <a:spcBef>
                <a:spcPct val="0"/>
              </a:spcBef>
              <a:spcAft>
                <a:spcPts val="600"/>
              </a:spcAft>
              <a:buFont typeface="+mj-lt"/>
              <a:buAutoNum type="arabicPeriod"/>
            </a:pPr>
            <a:r>
              <a:rPr lang="en-US" sz="1600" dirty="0" smtClean="0">
                <a:solidFill>
                  <a:srgbClr val="000000"/>
                </a:solidFill>
                <a:latin typeface="Times New Roman" charset="0"/>
                <a:ea typeface="Times New Roman" charset="0"/>
                <a:cs typeface="Times New Roman" charset="0"/>
              </a:rPr>
              <a:t>Certify </a:t>
            </a:r>
            <a:r>
              <a:rPr lang="en-US" sz="1600" dirty="0">
                <a:solidFill>
                  <a:srgbClr val="000000"/>
                </a:solidFill>
                <a:latin typeface="Times New Roman" charset="0"/>
                <a:ea typeface="Times New Roman" charset="0"/>
                <a:cs typeface="Times New Roman" charset="0"/>
              </a:rPr>
              <a:t>and submit all compliance documents in the Storm Water Multi Application Reporting and Tracking System (SMARTS).</a:t>
            </a:r>
          </a:p>
        </p:txBody>
      </p:sp>
      <p:sp>
        <p:nvSpPr>
          <p:cNvPr id="5"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California regulatory requirements</a:t>
            </a:r>
          </a:p>
          <a:p>
            <a:pPr algn="ctr">
              <a:spcBef>
                <a:spcPct val="0"/>
              </a:spcBef>
              <a:defRPr/>
            </a:pPr>
            <a:r>
              <a:rPr lang="en-US" altLang="zh-CN" sz="1900" u="sng" dirty="0">
                <a:solidFill>
                  <a:schemeClr val="tx2">
                    <a:lumMod val="60000"/>
                    <a:lumOff val="40000"/>
                  </a:schemeClr>
                </a:solidFill>
                <a:latin typeface="Times New Roman" charset="0"/>
                <a:ea typeface="Times New Roman" charset="0"/>
                <a:cs typeface="Times New Roman" charset="0"/>
              </a:rPr>
              <a:t>General Permit for Storm Water Discharges Associated with Industrial </a:t>
            </a:r>
            <a:r>
              <a:rPr lang="en-US" altLang="zh-CN" sz="1900" u="sng" dirty="0" smtClean="0">
                <a:solidFill>
                  <a:schemeClr val="tx2">
                    <a:lumMod val="60000"/>
                    <a:lumOff val="40000"/>
                  </a:schemeClr>
                </a:solidFill>
                <a:latin typeface="Times New Roman" charset="0"/>
                <a:ea typeface="Times New Roman" charset="0"/>
                <a:cs typeface="Times New Roman" charset="0"/>
              </a:rPr>
              <a:t>Activities</a:t>
            </a:r>
            <a:r>
              <a:rPr lang="zh-CN" altLang="en-US" sz="1900" u="sng" dirty="0" smtClean="0">
                <a:solidFill>
                  <a:schemeClr val="tx2">
                    <a:lumMod val="60000"/>
                    <a:lumOff val="40000"/>
                  </a:schemeClr>
                </a:solidFill>
                <a:latin typeface="Times New Roman" charset="0"/>
                <a:ea typeface="Times New Roman" charset="0"/>
                <a:cs typeface="Times New Roman" charset="0"/>
              </a:rPr>
              <a:t> </a:t>
            </a:r>
            <a:r>
              <a:rPr lang="en-US" altLang="zh-CN" sz="1600" u="sng" dirty="0" smtClean="0">
                <a:solidFill>
                  <a:schemeClr val="tx2">
                    <a:lumMod val="60000"/>
                    <a:lumOff val="40000"/>
                  </a:schemeClr>
                </a:solidFill>
                <a:latin typeface="Times New Roman" charset="0"/>
                <a:ea typeface="Times New Roman" charset="0"/>
                <a:cs typeface="Times New Roman" charset="0"/>
              </a:rPr>
              <a:t>(cont’d)</a:t>
            </a:r>
            <a:endParaRPr lang="en-US" altLang="zh-CN" sz="1600" u="sng" dirty="0">
              <a:solidFill>
                <a:schemeClr val="tx2">
                  <a:lumMod val="60000"/>
                  <a:lumOff val="40000"/>
                </a:scheme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583061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0525" y="1301670"/>
            <a:ext cx="8299450" cy="1014893"/>
          </a:xfrm>
          <a:prstGeom prst="rect">
            <a:avLst/>
          </a:prstGeom>
        </p:spPr>
        <p:txBody>
          <a:bodyPr wrap="square">
            <a:spAutoFit/>
          </a:bodyPr>
          <a:lstStyle/>
          <a:p>
            <a:pPr algn="just">
              <a:lnSpc>
                <a:spcPct val="114000"/>
              </a:lnSpc>
              <a:spcBef>
                <a:spcPct val="0"/>
              </a:spcBef>
              <a:spcAft>
                <a:spcPts val="600"/>
              </a:spcAft>
            </a:pPr>
            <a:r>
              <a:rPr lang="en-US" altLang="zh-CN" dirty="0">
                <a:solidFill>
                  <a:srgbClr val="000000"/>
                </a:solidFill>
                <a:latin typeface="Times New Roman" charset="0"/>
                <a:ea typeface="Times New Roman" charset="0"/>
                <a:cs typeface="Times New Roman" charset="0"/>
              </a:rPr>
              <a:t>The owners and operators of industrial and commercial facilities must understand the relationship between the agencies, their jurisdictions, and the requirements of each, as shown </a:t>
            </a:r>
            <a:r>
              <a:rPr lang="en-US" altLang="zh-CN" dirty="0" smtClean="0">
                <a:solidFill>
                  <a:srgbClr val="000000"/>
                </a:solidFill>
                <a:latin typeface="Times New Roman" charset="0"/>
                <a:ea typeface="Times New Roman" charset="0"/>
                <a:cs typeface="Times New Roman" charset="0"/>
              </a:rPr>
              <a:t>in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figure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below.</a:t>
            </a:r>
          </a:p>
        </p:txBody>
      </p:sp>
      <p:sp>
        <p:nvSpPr>
          <p:cNvPr id="5"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California regulatory requirements</a:t>
            </a:r>
          </a:p>
          <a:p>
            <a:pPr algn="ctr">
              <a:spcBef>
                <a:spcPct val="0"/>
              </a:spcBef>
              <a:defRPr/>
            </a:pPr>
            <a:r>
              <a:rPr lang="en-US" altLang="zh-CN" sz="1900" u="sng" dirty="0">
                <a:solidFill>
                  <a:schemeClr val="tx2">
                    <a:lumMod val="60000"/>
                    <a:lumOff val="40000"/>
                  </a:schemeClr>
                </a:solidFill>
                <a:latin typeface="Times New Roman" charset="0"/>
                <a:ea typeface="Times New Roman" charset="0"/>
                <a:cs typeface="Times New Roman" charset="0"/>
              </a:rPr>
              <a:t>General Permit for Storm Water Discharges Associated with Industrial </a:t>
            </a:r>
            <a:r>
              <a:rPr lang="en-US" altLang="zh-CN" sz="1900" u="sng" dirty="0" smtClean="0">
                <a:solidFill>
                  <a:schemeClr val="tx2">
                    <a:lumMod val="60000"/>
                    <a:lumOff val="40000"/>
                  </a:schemeClr>
                </a:solidFill>
                <a:latin typeface="Times New Roman" charset="0"/>
                <a:ea typeface="Times New Roman" charset="0"/>
                <a:cs typeface="Times New Roman" charset="0"/>
              </a:rPr>
              <a:t>Activities</a:t>
            </a:r>
            <a:r>
              <a:rPr lang="zh-CN" altLang="en-US" sz="1900" u="sng" dirty="0" smtClean="0">
                <a:solidFill>
                  <a:schemeClr val="tx2">
                    <a:lumMod val="60000"/>
                    <a:lumOff val="40000"/>
                  </a:schemeClr>
                </a:solidFill>
                <a:latin typeface="Times New Roman" charset="0"/>
                <a:ea typeface="Times New Roman" charset="0"/>
                <a:cs typeface="Times New Roman" charset="0"/>
              </a:rPr>
              <a:t> </a:t>
            </a:r>
            <a:r>
              <a:rPr lang="en-US" altLang="zh-CN" sz="1600" u="sng" dirty="0" smtClean="0">
                <a:solidFill>
                  <a:schemeClr val="tx2">
                    <a:lumMod val="60000"/>
                    <a:lumOff val="40000"/>
                  </a:schemeClr>
                </a:solidFill>
                <a:latin typeface="Times New Roman" charset="0"/>
                <a:ea typeface="Times New Roman" charset="0"/>
                <a:cs typeface="Times New Roman" charset="0"/>
              </a:rPr>
              <a:t>(cont’d)</a:t>
            </a:r>
            <a:endParaRPr lang="en-US" altLang="zh-CN" sz="1600" u="sng" dirty="0">
              <a:solidFill>
                <a:schemeClr val="tx2">
                  <a:lumMod val="60000"/>
                  <a:lumOff val="40000"/>
                </a:schemeClr>
              </a:solidFill>
              <a:latin typeface="Times New Roman" charset="0"/>
              <a:ea typeface="Times New Roman" charset="0"/>
              <a:cs typeface="Times New Roman" charset="0"/>
            </a:endParaRPr>
          </a:p>
        </p:txBody>
      </p:sp>
      <p:pic>
        <p:nvPicPr>
          <p:cNvPr id="2" name="Picture 1"/>
          <p:cNvPicPr>
            <a:picLocks noChangeAspect="1"/>
          </p:cNvPicPr>
          <p:nvPr/>
        </p:nvPicPr>
        <p:blipFill>
          <a:blip r:embed="rId2"/>
          <a:stretch>
            <a:fillRect/>
          </a:stretch>
        </p:blipFill>
        <p:spPr>
          <a:xfrm>
            <a:off x="2286000" y="2392326"/>
            <a:ext cx="3632200" cy="3093045"/>
          </a:xfrm>
          <a:prstGeom prst="rect">
            <a:avLst/>
          </a:prstGeom>
        </p:spPr>
      </p:pic>
      <p:sp>
        <p:nvSpPr>
          <p:cNvPr id="6" name="Rectangle 5"/>
          <p:cNvSpPr/>
          <p:nvPr/>
        </p:nvSpPr>
        <p:spPr>
          <a:xfrm>
            <a:off x="403225" y="5485371"/>
            <a:ext cx="8286750" cy="246221"/>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altLang="zh-CN" sz="1000" dirty="0" err="1" smtClean="0">
                <a:solidFill>
                  <a:srgbClr val="000000"/>
                </a:solidFill>
                <a:latin typeface="Times New Roman" charset="0"/>
                <a:ea typeface="Times New Roman" charset="0"/>
                <a:cs typeface="Times New Roman" charset="0"/>
              </a:rPr>
              <a:t>Stormwater</a:t>
            </a:r>
            <a:r>
              <a:rPr lang="en-US" altLang="zh-CN"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Best Management Practice Handbook: Industrial and Commercial, California </a:t>
            </a:r>
            <a:r>
              <a:rPr lang="en-US" altLang="zh-CN" sz="1000" dirty="0" err="1">
                <a:solidFill>
                  <a:srgbClr val="000000"/>
                </a:solidFill>
                <a:latin typeface="Times New Roman" charset="0"/>
                <a:ea typeface="Times New Roman" charset="0"/>
                <a:cs typeface="Times New Roman" charset="0"/>
              </a:rPr>
              <a:t>Stormwater</a:t>
            </a:r>
            <a:r>
              <a:rPr lang="en-US" altLang="zh-CN" sz="1000" dirty="0">
                <a:solidFill>
                  <a:srgbClr val="000000"/>
                </a:solidFill>
                <a:latin typeface="Times New Roman" charset="0"/>
                <a:ea typeface="Times New Roman" charset="0"/>
                <a:cs typeface="Times New Roman" charset="0"/>
              </a:rPr>
              <a:t> Quality Association (CASQA), September 2014</a:t>
            </a:r>
          </a:p>
        </p:txBody>
      </p:sp>
    </p:spTree>
    <p:extLst>
      <p:ext uri="{BB962C8B-B14F-4D97-AF65-F5344CB8AC3E}">
        <p14:creationId xmlns:p14="http://schemas.microsoft.com/office/powerpoint/2010/main" val="138362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7272" y="0"/>
            <a:ext cx="9239680" cy="6858000"/>
            <a:chOff x="-77272" y="0"/>
            <a:chExt cx="9239680" cy="6858000"/>
          </a:xfrm>
        </p:grpSpPr>
        <p:pic>
          <p:nvPicPr>
            <p:cNvPr id="2" name="Picture 1"/>
            <p:cNvPicPr>
              <a:picLocks noChangeAspect="1"/>
            </p:cNvPicPr>
            <p:nvPr/>
          </p:nvPicPr>
          <p:blipFill>
            <a:blip r:embed="rId2"/>
            <a:stretch>
              <a:fillRect/>
            </a:stretch>
          </p:blipFill>
          <p:spPr>
            <a:xfrm>
              <a:off x="-77272" y="0"/>
              <a:ext cx="9239680" cy="6858000"/>
            </a:xfrm>
            <a:prstGeom prst="rect">
              <a:avLst/>
            </a:prstGeom>
          </p:spPr>
        </p:pic>
        <p:sp>
          <p:nvSpPr>
            <p:cNvPr id="3" name="Rectangle 2"/>
            <p:cNvSpPr/>
            <p:nvPr/>
          </p:nvSpPr>
          <p:spPr>
            <a:xfrm>
              <a:off x="1216598" y="6029338"/>
              <a:ext cx="6729667" cy="384721"/>
            </a:xfrm>
            <a:prstGeom prst="rect">
              <a:avLst/>
            </a:prstGeom>
            <a:solidFill>
              <a:srgbClr val="FFFFFF"/>
            </a:solidFill>
          </p:spPr>
          <p:txBody>
            <a:bodyPr wrap="square">
              <a:spAutoFit/>
            </a:bodyPr>
            <a:lstStyle/>
            <a:p>
              <a:r>
                <a:rPr lang="en-US" sz="1900" u="sng" dirty="0">
                  <a:solidFill>
                    <a:schemeClr val="accent5"/>
                  </a:solidFill>
                </a:rPr>
                <a:t>https://</a:t>
              </a:r>
              <a:r>
                <a:rPr lang="en-US" sz="1900" u="sng" dirty="0" err="1">
                  <a:solidFill>
                    <a:schemeClr val="accent5"/>
                  </a:solidFill>
                </a:rPr>
                <a:t>cee.usc.edu</a:t>
              </a:r>
              <a:r>
                <a:rPr lang="en-US" sz="1900" u="sng" dirty="0">
                  <a:solidFill>
                    <a:schemeClr val="accent5"/>
                  </a:solidFill>
                </a:rPr>
                <a:t>/research/water-quality-research-group/swan/</a:t>
              </a:r>
            </a:p>
          </p:txBody>
        </p:sp>
      </p:grpSp>
    </p:spTree>
    <p:extLst>
      <p:ext uri="{BB962C8B-B14F-4D97-AF65-F5344CB8AC3E}">
        <p14:creationId xmlns:p14="http://schemas.microsoft.com/office/powerpoint/2010/main" val="1456329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California regulatory requirements</a:t>
            </a:r>
          </a:p>
          <a:p>
            <a:pPr algn="ctr">
              <a:spcBef>
                <a:spcPct val="0"/>
              </a:spcBef>
              <a:defRPr/>
            </a:pPr>
            <a:r>
              <a:rPr lang="en-US" altLang="zh-CN" sz="2200" u="sng" dirty="0" err="1" smtClean="0">
                <a:solidFill>
                  <a:schemeClr val="tx2">
                    <a:lumMod val="60000"/>
                    <a:lumOff val="40000"/>
                  </a:schemeClr>
                </a:solidFill>
                <a:latin typeface="Times New Roman" charset="0"/>
                <a:ea typeface="Times New Roman" charset="0"/>
                <a:cs typeface="Times New Roman" charset="0"/>
              </a:rPr>
              <a:t>Stormwater</a:t>
            </a:r>
            <a:r>
              <a:rPr lang="zh-CN" altLang="en-US" sz="2200" u="sng" dirty="0" smtClean="0">
                <a:solidFill>
                  <a:schemeClr val="tx2">
                    <a:lumMod val="60000"/>
                    <a:lumOff val="40000"/>
                  </a:schemeClr>
                </a:solidFill>
                <a:latin typeface="Times New Roman" charset="0"/>
                <a:ea typeface="Times New Roman" charset="0"/>
                <a:cs typeface="Times New Roman" charset="0"/>
              </a:rPr>
              <a:t> </a:t>
            </a:r>
            <a:r>
              <a:rPr lang="en-US" altLang="zh-CN" sz="2200" u="sng" dirty="0" smtClean="0">
                <a:solidFill>
                  <a:schemeClr val="tx2">
                    <a:lumMod val="60000"/>
                    <a:lumOff val="40000"/>
                  </a:schemeClr>
                </a:solidFill>
                <a:latin typeface="Times New Roman" charset="0"/>
                <a:ea typeface="Times New Roman" charset="0"/>
                <a:cs typeface="Times New Roman" charset="0"/>
              </a:rPr>
              <a:t>Pollution</a:t>
            </a:r>
            <a:r>
              <a:rPr lang="zh-CN" altLang="en-US" sz="2200" u="sng" dirty="0" smtClean="0">
                <a:solidFill>
                  <a:schemeClr val="tx2">
                    <a:lumMod val="60000"/>
                    <a:lumOff val="40000"/>
                  </a:schemeClr>
                </a:solidFill>
                <a:latin typeface="Times New Roman" charset="0"/>
                <a:ea typeface="Times New Roman" charset="0"/>
                <a:cs typeface="Times New Roman" charset="0"/>
              </a:rPr>
              <a:t> </a:t>
            </a:r>
            <a:r>
              <a:rPr lang="en-US" altLang="zh-CN" sz="2200" u="sng" dirty="0" smtClean="0">
                <a:solidFill>
                  <a:schemeClr val="tx2">
                    <a:lumMod val="60000"/>
                    <a:lumOff val="40000"/>
                  </a:schemeClr>
                </a:solidFill>
                <a:latin typeface="Times New Roman" charset="0"/>
                <a:ea typeface="Times New Roman" charset="0"/>
                <a:cs typeface="Times New Roman" charset="0"/>
              </a:rPr>
              <a:t>Prevention</a:t>
            </a:r>
            <a:r>
              <a:rPr lang="zh-CN" altLang="en-US" sz="2200" u="sng" dirty="0" smtClean="0">
                <a:solidFill>
                  <a:schemeClr val="tx2">
                    <a:lumMod val="60000"/>
                    <a:lumOff val="40000"/>
                  </a:schemeClr>
                </a:solidFill>
                <a:latin typeface="Times New Roman" charset="0"/>
                <a:ea typeface="Times New Roman" charset="0"/>
                <a:cs typeface="Times New Roman" charset="0"/>
              </a:rPr>
              <a:t> </a:t>
            </a:r>
            <a:r>
              <a:rPr lang="en-US" altLang="zh-CN" sz="2200" u="sng" dirty="0" smtClean="0">
                <a:solidFill>
                  <a:schemeClr val="tx2">
                    <a:lumMod val="60000"/>
                    <a:lumOff val="40000"/>
                  </a:schemeClr>
                </a:solidFill>
                <a:latin typeface="Times New Roman" charset="0"/>
                <a:ea typeface="Times New Roman" charset="0"/>
                <a:cs typeface="Times New Roman" charset="0"/>
              </a:rPr>
              <a:t>Plan</a:t>
            </a:r>
            <a:r>
              <a:rPr lang="zh-CN" altLang="en-US" sz="2200" u="sng" dirty="0" smtClean="0">
                <a:solidFill>
                  <a:schemeClr val="tx2">
                    <a:lumMod val="60000"/>
                    <a:lumOff val="40000"/>
                  </a:schemeClr>
                </a:solidFill>
                <a:latin typeface="Times New Roman" charset="0"/>
                <a:ea typeface="Times New Roman" charset="0"/>
                <a:cs typeface="Times New Roman" charset="0"/>
              </a:rPr>
              <a:t> </a:t>
            </a:r>
            <a:r>
              <a:rPr lang="en-US" altLang="zh-CN" sz="2200" u="sng" dirty="0" smtClean="0">
                <a:solidFill>
                  <a:schemeClr val="tx2">
                    <a:lumMod val="60000"/>
                    <a:lumOff val="40000"/>
                  </a:schemeClr>
                </a:solidFill>
                <a:latin typeface="Times New Roman" charset="0"/>
                <a:ea typeface="Times New Roman" charset="0"/>
                <a:cs typeface="Times New Roman" charset="0"/>
              </a:rPr>
              <a:t>(SWPPP)</a:t>
            </a:r>
            <a:endParaRPr lang="en-US" altLang="zh-CN" sz="2200" u="sng" dirty="0">
              <a:solidFill>
                <a:schemeClr val="tx2">
                  <a:lumMod val="60000"/>
                  <a:lumOff val="40000"/>
                </a:schemeClr>
              </a:solidFill>
              <a:latin typeface="Times New Roman" charset="0"/>
              <a:ea typeface="Times New Roman" charset="0"/>
              <a:cs typeface="Times New Roman" charset="0"/>
            </a:endParaRPr>
          </a:p>
        </p:txBody>
      </p:sp>
      <p:sp>
        <p:nvSpPr>
          <p:cNvPr id="5" name="Rectangle 4"/>
          <p:cNvSpPr/>
          <p:nvPr/>
        </p:nvSpPr>
        <p:spPr>
          <a:xfrm>
            <a:off x="558800" y="1301670"/>
            <a:ext cx="8267700" cy="3951851"/>
          </a:xfrm>
          <a:prstGeom prst="rect">
            <a:avLst/>
          </a:prstGeom>
        </p:spPr>
        <p:txBody>
          <a:bodyPr wrap="square">
            <a:spAutoFit/>
          </a:bodyPr>
          <a:lstStyle/>
          <a:p>
            <a:pPr algn="just">
              <a:lnSpc>
                <a:spcPct val="120000"/>
              </a:lnSpc>
            </a:pPr>
            <a:r>
              <a:rPr lang="en-US" altLang="zh-CN" sz="2000" dirty="0" smtClean="0">
                <a:solidFill>
                  <a:srgbClr val="990000"/>
                </a:solidFill>
                <a:latin typeface="Times New Roman" charset="0"/>
                <a:ea typeface="Times New Roman" charset="0"/>
                <a:cs typeface="Times New Roman" charset="0"/>
              </a:rPr>
              <a:t>Dischargers</a:t>
            </a:r>
            <a:r>
              <a:rPr lang="zh-CN" altLang="en-US" sz="2000" dirty="0" smtClean="0">
                <a:solidFill>
                  <a:srgbClr val="990000"/>
                </a:solidFill>
                <a:latin typeface="Times New Roman" charset="0"/>
                <a:ea typeface="Times New Roman" charset="0"/>
                <a:cs typeface="Times New Roman" charset="0"/>
              </a:rPr>
              <a:t> </a:t>
            </a:r>
            <a:r>
              <a:rPr lang="en-US" altLang="zh-CN" sz="2000" dirty="0" smtClean="0">
                <a:solidFill>
                  <a:srgbClr val="990000"/>
                </a:solidFill>
                <a:latin typeface="Times New Roman" charset="0"/>
                <a:ea typeface="Times New Roman" charset="0"/>
                <a:cs typeface="Times New Roman" charset="0"/>
              </a:rPr>
              <a:t>are</a:t>
            </a:r>
            <a:r>
              <a:rPr lang="zh-CN" altLang="en-US" sz="2000" dirty="0" smtClean="0">
                <a:solidFill>
                  <a:srgbClr val="990000"/>
                </a:solidFill>
                <a:latin typeface="Times New Roman" charset="0"/>
                <a:ea typeface="Times New Roman" charset="0"/>
                <a:cs typeface="Times New Roman" charset="0"/>
              </a:rPr>
              <a:t> </a:t>
            </a:r>
            <a:r>
              <a:rPr lang="en-US" altLang="zh-CN" sz="2000" dirty="0" smtClean="0">
                <a:solidFill>
                  <a:srgbClr val="990000"/>
                </a:solidFill>
                <a:latin typeface="Times New Roman" charset="0"/>
                <a:ea typeface="Times New Roman" charset="0"/>
                <a:cs typeface="Times New Roman" charset="0"/>
              </a:rPr>
              <a:t>required</a:t>
            </a:r>
            <a:r>
              <a:rPr lang="zh-CN" altLang="en-US" sz="2000" dirty="0" smtClean="0">
                <a:solidFill>
                  <a:srgbClr val="990000"/>
                </a:solidFill>
                <a:latin typeface="Times New Roman" charset="0"/>
                <a:ea typeface="Times New Roman" charset="0"/>
                <a:cs typeface="Times New Roman" charset="0"/>
              </a:rPr>
              <a:t> </a:t>
            </a:r>
            <a:r>
              <a:rPr lang="en-US" altLang="zh-CN" sz="2000" dirty="0" smtClean="0">
                <a:solidFill>
                  <a:srgbClr val="990000"/>
                </a:solidFill>
                <a:latin typeface="Times New Roman" charset="0"/>
                <a:ea typeface="Times New Roman" charset="0"/>
                <a:cs typeface="Times New Roman" charset="0"/>
              </a:rPr>
              <a:t>to</a:t>
            </a:r>
            <a:r>
              <a:rPr lang="zh-CN" altLang="en-US" sz="2000" dirty="0" smtClean="0">
                <a:solidFill>
                  <a:srgbClr val="990000"/>
                </a:solidFill>
                <a:latin typeface="Times New Roman" charset="0"/>
                <a:ea typeface="Times New Roman" charset="0"/>
                <a:cs typeface="Times New Roman" charset="0"/>
              </a:rPr>
              <a:t> </a:t>
            </a:r>
            <a:r>
              <a:rPr lang="en-US" altLang="zh-CN" sz="2000" dirty="0" smtClean="0">
                <a:solidFill>
                  <a:srgbClr val="990000"/>
                </a:solidFill>
                <a:latin typeface="Times New Roman" charset="0"/>
                <a:ea typeface="Times New Roman" charset="0"/>
                <a:cs typeface="Times New Roman" charset="0"/>
              </a:rPr>
              <a:t>prepare</a:t>
            </a:r>
            <a:r>
              <a:rPr lang="zh-CN" altLang="en-US" sz="2000" dirty="0" smtClean="0">
                <a:solidFill>
                  <a:srgbClr val="990000"/>
                </a:solidFill>
                <a:latin typeface="Times New Roman" charset="0"/>
                <a:ea typeface="Times New Roman" charset="0"/>
                <a:cs typeface="Times New Roman" charset="0"/>
              </a:rPr>
              <a:t> </a:t>
            </a:r>
            <a:r>
              <a:rPr lang="en-US" altLang="zh-CN" sz="2000" dirty="0" smtClean="0">
                <a:solidFill>
                  <a:srgbClr val="990000"/>
                </a:solidFill>
                <a:latin typeface="Times New Roman" charset="0"/>
                <a:ea typeface="Times New Roman" charset="0"/>
                <a:cs typeface="Times New Roman" charset="0"/>
              </a:rPr>
              <a:t>a</a:t>
            </a:r>
            <a:r>
              <a:rPr lang="zh-CN" altLang="en-US" sz="2000" dirty="0" smtClean="0">
                <a:solidFill>
                  <a:srgbClr val="990000"/>
                </a:solidFill>
                <a:latin typeface="Times New Roman" charset="0"/>
                <a:ea typeface="Times New Roman" charset="0"/>
                <a:cs typeface="Times New Roman" charset="0"/>
              </a:rPr>
              <a:t> </a:t>
            </a:r>
            <a:r>
              <a:rPr lang="en-US" altLang="zh-CN" sz="2000" dirty="0" smtClean="0">
                <a:solidFill>
                  <a:srgbClr val="990000"/>
                </a:solidFill>
                <a:latin typeface="Times New Roman" charset="0"/>
                <a:ea typeface="Times New Roman" charset="0"/>
                <a:cs typeface="Times New Roman" charset="0"/>
              </a:rPr>
              <a:t>SWPPP</a:t>
            </a:r>
            <a:r>
              <a:rPr lang="zh-CN" altLang="en-US" sz="2000" dirty="0" smtClean="0">
                <a:solidFill>
                  <a:srgbClr val="990000"/>
                </a:solidFill>
                <a:latin typeface="Times New Roman" charset="0"/>
                <a:ea typeface="Times New Roman" charset="0"/>
                <a:cs typeface="Times New Roman" charset="0"/>
              </a:rPr>
              <a:t> </a:t>
            </a:r>
            <a:r>
              <a:rPr lang="en-US" altLang="zh-CN" sz="2000" dirty="0" smtClean="0">
                <a:solidFill>
                  <a:srgbClr val="990000"/>
                </a:solidFill>
                <a:latin typeface="Times New Roman" charset="0"/>
                <a:ea typeface="Times New Roman" charset="0"/>
                <a:cs typeface="Times New Roman" charset="0"/>
              </a:rPr>
              <a:t>which</a:t>
            </a:r>
            <a:r>
              <a:rPr lang="zh-CN" altLang="en-US" sz="2000" dirty="0" smtClean="0">
                <a:solidFill>
                  <a:srgbClr val="990000"/>
                </a:solidFill>
                <a:latin typeface="Times New Roman" charset="0"/>
                <a:ea typeface="Times New Roman" charset="0"/>
                <a:cs typeface="Times New Roman" charset="0"/>
              </a:rPr>
              <a:t> </a:t>
            </a:r>
            <a:r>
              <a:rPr lang="en-US" altLang="zh-CN" sz="2000" dirty="0" smtClean="0">
                <a:solidFill>
                  <a:srgbClr val="990000"/>
                </a:solidFill>
                <a:latin typeface="Times New Roman" charset="0"/>
                <a:ea typeface="Times New Roman" charset="0"/>
                <a:cs typeface="Times New Roman" charset="0"/>
              </a:rPr>
              <a:t>includes</a:t>
            </a:r>
            <a:r>
              <a:rPr lang="en-US" sz="2000" dirty="0" smtClean="0">
                <a:solidFill>
                  <a:srgbClr val="990000"/>
                </a:solidFill>
                <a:latin typeface="Times New Roman" charset="0"/>
                <a:ea typeface="Times New Roman" charset="0"/>
                <a:cs typeface="Times New Roman" charset="0"/>
              </a:rPr>
              <a:t>: </a:t>
            </a:r>
          </a:p>
          <a:p>
            <a:pPr algn="just">
              <a:lnSpc>
                <a:spcPct val="120000"/>
              </a:lnSpc>
            </a:pPr>
            <a:endParaRPr lang="en-US" sz="900" dirty="0">
              <a:solidFill>
                <a:srgbClr val="990000"/>
              </a:solidFill>
              <a:latin typeface="Times New Roman" charset="0"/>
              <a:ea typeface="Times New Roman" charset="0"/>
              <a:cs typeface="Times New Roman" charset="0"/>
            </a:endParaRPr>
          </a:p>
          <a:p>
            <a:pPr marL="285750" indent="-285750" algn="just">
              <a:lnSpc>
                <a:spcPct val="120000"/>
              </a:lnSpc>
              <a:buFont typeface="Arial" charset="0"/>
              <a:buChar char="•"/>
            </a:pPr>
            <a:r>
              <a:rPr lang="en-US" altLang="zh-CN" sz="2000" dirty="0" smtClean="0">
                <a:solidFill>
                  <a:srgbClr val="000000"/>
                </a:solidFill>
                <a:latin typeface="Times New Roman" charset="0"/>
                <a:ea typeface="Times New Roman" charset="0"/>
                <a:cs typeface="Times New Roman" charset="0"/>
              </a:rPr>
              <a:t>Facility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name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contact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information</a:t>
            </a:r>
          </a:p>
          <a:p>
            <a:pPr marL="285750" indent="-285750" algn="just">
              <a:lnSpc>
                <a:spcPct val="120000"/>
              </a:lnSpc>
              <a:buFont typeface="Arial" charset="0"/>
              <a:buChar char="•"/>
            </a:pPr>
            <a:r>
              <a:rPr lang="en-US" altLang="zh-CN" sz="2000" dirty="0" smtClean="0">
                <a:solidFill>
                  <a:srgbClr val="000000"/>
                </a:solidFill>
                <a:latin typeface="Times New Roman" charset="0"/>
                <a:ea typeface="Times New Roman" charset="0"/>
                <a:cs typeface="Times New Roman" charset="0"/>
              </a:rPr>
              <a:t>Site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map</a:t>
            </a:r>
          </a:p>
          <a:p>
            <a:pPr marL="285750" indent="-285750" algn="just">
              <a:lnSpc>
                <a:spcPct val="120000"/>
              </a:lnSpc>
              <a:buFont typeface="Arial" charset="0"/>
              <a:buChar char="•"/>
            </a:pPr>
            <a:r>
              <a:rPr lang="en-US" altLang="zh-CN" sz="2000" dirty="0" smtClean="0">
                <a:solidFill>
                  <a:srgbClr val="000000"/>
                </a:solidFill>
                <a:latin typeface="Times New Roman" charset="0"/>
                <a:ea typeface="Times New Roman" charset="0"/>
                <a:cs typeface="Times New Roman" charset="0"/>
              </a:rPr>
              <a:t>List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of</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industrial</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materials</a:t>
            </a:r>
          </a:p>
          <a:p>
            <a:pPr marL="285750" indent="-285750" algn="just">
              <a:lnSpc>
                <a:spcPct val="120000"/>
              </a:lnSpc>
              <a:buFont typeface="Arial" charset="0"/>
              <a:buChar char="•"/>
            </a:pPr>
            <a:r>
              <a:rPr lang="en-US" altLang="zh-CN" sz="2000" dirty="0">
                <a:solidFill>
                  <a:srgbClr val="000000"/>
                </a:solidFill>
                <a:latin typeface="Times New Roman" charset="0"/>
                <a:ea typeface="Times New Roman" charset="0"/>
                <a:cs typeface="Times New Roman" charset="0"/>
              </a:rPr>
              <a:t>Description of potential pollution </a:t>
            </a:r>
            <a:r>
              <a:rPr lang="en-US" altLang="zh-CN" sz="2000" dirty="0" smtClean="0">
                <a:solidFill>
                  <a:srgbClr val="000000"/>
                </a:solidFill>
                <a:latin typeface="Times New Roman" charset="0"/>
                <a:ea typeface="Times New Roman" charset="0"/>
                <a:cs typeface="Times New Roman" charset="0"/>
              </a:rPr>
              <a:t>sources</a:t>
            </a:r>
          </a:p>
          <a:p>
            <a:pPr marL="285750" indent="-285750" algn="just">
              <a:lnSpc>
                <a:spcPct val="120000"/>
              </a:lnSpc>
              <a:buFont typeface="Arial" charset="0"/>
              <a:buChar char="•"/>
            </a:pPr>
            <a:r>
              <a:rPr lang="en-US" sz="2000" dirty="0">
                <a:solidFill>
                  <a:srgbClr val="000000"/>
                </a:solidFill>
                <a:latin typeface="Times New Roman" charset="0"/>
                <a:ea typeface="Times New Roman" charset="0"/>
                <a:cs typeface="Times New Roman" charset="0"/>
              </a:rPr>
              <a:t>Assessment of potential pollutant </a:t>
            </a:r>
            <a:r>
              <a:rPr lang="en-US" sz="2000" dirty="0" smtClean="0">
                <a:solidFill>
                  <a:srgbClr val="000000"/>
                </a:solidFill>
                <a:latin typeface="Times New Roman" charset="0"/>
                <a:ea typeface="Times New Roman" charset="0"/>
                <a:cs typeface="Times New Roman" charset="0"/>
              </a:rPr>
              <a:t>sources</a:t>
            </a:r>
          </a:p>
          <a:p>
            <a:pPr marL="285750" indent="-285750" algn="just">
              <a:lnSpc>
                <a:spcPct val="120000"/>
              </a:lnSpc>
              <a:buFont typeface="Arial" charset="0"/>
              <a:buChar char="•"/>
            </a:pPr>
            <a:r>
              <a:rPr lang="en-US" altLang="zh-CN" sz="2000" dirty="0" smtClean="0">
                <a:solidFill>
                  <a:srgbClr val="000000"/>
                </a:solidFill>
                <a:latin typeface="Times New Roman" charset="0"/>
                <a:ea typeface="Times New Roman" charset="0"/>
                <a:cs typeface="Times New Roman" charset="0"/>
              </a:rPr>
              <a:t>Identified</a:t>
            </a:r>
            <a:r>
              <a:rPr lang="zh-CN" altLang="en-US" sz="2000" dirty="0" smtClean="0">
                <a:solidFill>
                  <a:srgbClr val="000000"/>
                </a:solidFill>
                <a:latin typeface="Times New Roman" charset="0"/>
                <a:ea typeface="Times New Roman" charset="0"/>
                <a:cs typeface="Times New Roman" charset="0"/>
              </a:rPr>
              <a:t> </a:t>
            </a:r>
            <a:r>
              <a:rPr lang="en-US" altLang="zh-CN" sz="2000" dirty="0" err="1" smtClean="0">
                <a:solidFill>
                  <a:srgbClr val="000000"/>
                </a:solidFill>
                <a:latin typeface="Times New Roman" charset="0"/>
                <a:ea typeface="Times New Roman" charset="0"/>
                <a:cs typeface="Times New Roman" charset="0"/>
              </a:rPr>
              <a:t>stormwater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BMPs</a:t>
            </a:r>
          </a:p>
          <a:p>
            <a:pPr marL="285750" indent="-285750" algn="just">
              <a:lnSpc>
                <a:spcPct val="120000"/>
              </a:lnSpc>
              <a:buFont typeface="Arial" charset="0"/>
              <a:buChar char="•"/>
            </a:pPr>
            <a:r>
              <a:rPr lang="en-US" sz="2000" dirty="0">
                <a:solidFill>
                  <a:srgbClr val="000000"/>
                </a:solidFill>
                <a:latin typeface="Times New Roman" charset="0"/>
                <a:ea typeface="Times New Roman" charset="0"/>
                <a:cs typeface="Times New Roman" charset="0"/>
              </a:rPr>
              <a:t>Annual </a:t>
            </a:r>
            <a:r>
              <a:rPr lang="en-US" altLang="zh-CN" sz="2000" dirty="0">
                <a:solidFill>
                  <a:srgbClr val="000000"/>
                </a:solidFill>
                <a:latin typeface="Times New Roman" charset="0"/>
                <a:ea typeface="Times New Roman" charset="0"/>
                <a:cs typeface="Times New Roman" charset="0"/>
              </a:rPr>
              <a:t>e</a:t>
            </a:r>
            <a:r>
              <a:rPr lang="en-US" sz="2000" dirty="0" smtClean="0">
                <a:solidFill>
                  <a:srgbClr val="000000"/>
                </a:solidFill>
                <a:latin typeface="Times New Roman" charset="0"/>
                <a:ea typeface="Times New Roman" charset="0"/>
                <a:cs typeface="Times New Roman" charset="0"/>
              </a:rPr>
              <a:t>valuation</a:t>
            </a:r>
          </a:p>
          <a:p>
            <a:pPr marL="285750" indent="-285750" algn="just">
              <a:lnSpc>
                <a:spcPct val="120000"/>
              </a:lnSpc>
              <a:buFont typeface="Arial" charset="0"/>
              <a:buChar char="•"/>
            </a:pPr>
            <a:r>
              <a:rPr lang="en-US" sz="2000" dirty="0">
                <a:solidFill>
                  <a:srgbClr val="000000"/>
                </a:solidFill>
                <a:latin typeface="Times New Roman" charset="0"/>
                <a:ea typeface="Times New Roman" charset="0"/>
                <a:cs typeface="Times New Roman" charset="0"/>
              </a:rPr>
              <a:t>Date that SWPPP was initially prepared and the date of each SWPPP amendment, if applicable</a:t>
            </a:r>
          </a:p>
        </p:txBody>
      </p:sp>
    </p:spTree>
    <p:extLst>
      <p:ext uri="{BB962C8B-B14F-4D97-AF65-F5344CB8AC3E}">
        <p14:creationId xmlns:p14="http://schemas.microsoft.com/office/powerpoint/2010/main" val="1748523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err="1" smtClean="0">
                <a:solidFill>
                  <a:srgbClr val="990000"/>
                </a:solidFill>
                <a:latin typeface="Arial"/>
                <a:cs typeface="Arial"/>
              </a:rPr>
              <a:t>Stormwater</a:t>
            </a:r>
            <a:r>
              <a:rPr lang="en-US" altLang="zh-CN" sz="2800" dirty="0" smtClean="0">
                <a:solidFill>
                  <a:srgbClr val="990000"/>
                </a:solidFill>
                <a:latin typeface="Arial"/>
                <a:cs typeface="Arial"/>
              </a:rPr>
              <a:t> BMPs</a:t>
            </a:r>
            <a:endParaRPr lang="en-US" altLang="zh-CN" sz="2800" dirty="0">
              <a:solidFill>
                <a:srgbClr val="990000"/>
              </a:solidFill>
              <a:latin typeface="Arial"/>
              <a:cs typeface="Arial"/>
            </a:endParaRPr>
          </a:p>
        </p:txBody>
      </p:sp>
      <p:sp>
        <p:nvSpPr>
          <p:cNvPr id="5" name="Rectangle 4"/>
          <p:cNvSpPr/>
          <p:nvPr/>
        </p:nvSpPr>
        <p:spPr>
          <a:xfrm>
            <a:off x="419100" y="1034970"/>
            <a:ext cx="8382000" cy="1355499"/>
          </a:xfrm>
          <a:prstGeom prst="rect">
            <a:avLst/>
          </a:prstGeom>
        </p:spPr>
        <p:txBody>
          <a:bodyPr wrap="square">
            <a:spAutoFit/>
          </a:bodyPr>
          <a:lstStyle/>
          <a:p>
            <a:pPr algn="just">
              <a:lnSpc>
                <a:spcPct val="114000"/>
              </a:lnSpc>
              <a:spcBef>
                <a:spcPct val="0"/>
              </a:spcBef>
              <a:spcAft>
                <a:spcPts val="600"/>
              </a:spcAft>
            </a:pPr>
            <a:r>
              <a:rPr lang="en-US" altLang="zh-CN" dirty="0" err="1" smtClean="0">
                <a:solidFill>
                  <a:srgbClr val="990000"/>
                </a:solidFill>
                <a:latin typeface="Times New Roman" charset="0"/>
                <a:ea typeface="Times New Roman" charset="0"/>
                <a:cs typeface="Times New Roman" charset="0"/>
              </a:rPr>
              <a:t>Stormwater</a:t>
            </a:r>
            <a:r>
              <a:rPr lang="zh-CN" altLang="en-US" dirty="0" smtClean="0">
                <a:solidFill>
                  <a:srgbClr val="990000"/>
                </a:solidFill>
                <a:latin typeface="Times New Roman" charset="0"/>
                <a:ea typeface="Times New Roman" charset="0"/>
                <a:cs typeface="Times New Roman" charset="0"/>
              </a:rPr>
              <a:t> </a:t>
            </a:r>
            <a:r>
              <a:rPr lang="en-US" altLang="zh-CN" dirty="0" smtClean="0">
                <a:solidFill>
                  <a:srgbClr val="990000"/>
                </a:solidFill>
                <a:latin typeface="Times New Roman" charset="0"/>
                <a:ea typeface="Times New Roman" charset="0"/>
                <a:cs typeface="Times New Roman" charset="0"/>
              </a:rPr>
              <a:t>BMPs</a:t>
            </a:r>
            <a:r>
              <a:rPr lang="en-US" altLang="zh-CN" dirty="0" smtClean="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are measures to prevent or mitigate </a:t>
            </a:r>
            <a:r>
              <a:rPr lang="en-US" altLang="zh-CN" dirty="0" err="1" smtClean="0">
                <a:solidFill>
                  <a:srgbClr val="000000"/>
                </a:solidFill>
                <a:latin typeface="Times New Roman" charset="0"/>
                <a:ea typeface="Times New Roman" charset="0"/>
                <a:cs typeface="Times New Roman" charset="0"/>
              </a:rPr>
              <a:t>stormwater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pollution,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commonly </a:t>
            </a:r>
            <a:r>
              <a:rPr lang="en-US" altLang="zh-CN" dirty="0">
                <a:solidFill>
                  <a:srgbClr val="000000"/>
                </a:solidFill>
                <a:latin typeface="Times New Roman" charset="0"/>
                <a:ea typeface="Times New Roman" charset="0"/>
                <a:cs typeface="Times New Roman" charset="0"/>
              </a:rPr>
              <a:t>categorized whether they are non-structural or </a:t>
            </a:r>
            <a:r>
              <a:rPr lang="en-US" altLang="zh-CN" dirty="0" smtClean="0">
                <a:solidFill>
                  <a:srgbClr val="000000"/>
                </a:solidFill>
                <a:latin typeface="Times New Roman" charset="0"/>
                <a:ea typeface="Times New Roman" charset="0"/>
                <a:cs typeface="Times New Roman" charset="0"/>
              </a:rPr>
              <a:t>structural.</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General</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Permit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categorizes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BMPs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either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minimum</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BMPs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or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advanced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BMPs,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which</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will</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discussed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following</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slides.</a:t>
            </a:r>
            <a:endParaRPr lang="en-US" dirty="0">
              <a:solidFill>
                <a:srgbClr val="000000"/>
              </a:solidFill>
              <a:latin typeface="Times New Roman" charset="0"/>
              <a:ea typeface="Times New Roman" charset="0"/>
              <a:cs typeface="Times New Roman" charset="0"/>
            </a:endParaRPr>
          </a:p>
        </p:txBody>
      </p:sp>
      <p:sp>
        <p:nvSpPr>
          <p:cNvPr id="6" name="Rectangle 5"/>
          <p:cNvSpPr/>
          <p:nvPr/>
        </p:nvSpPr>
        <p:spPr>
          <a:xfrm>
            <a:off x="419100" y="2425610"/>
            <a:ext cx="8382000" cy="3054939"/>
          </a:xfrm>
          <a:prstGeom prst="rect">
            <a:avLst/>
          </a:prstGeom>
        </p:spPr>
        <p:txBody>
          <a:bodyPr wrap="square">
            <a:spAutoFit/>
          </a:bodyPr>
          <a:lstStyle/>
          <a:p>
            <a:pPr marL="285750" indent="-285750" algn="just">
              <a:lnSpc>
                <a:spcPct val="120000"/>
              </a:lnSpc>
              <a:buFont typeface="Arial" charset="0"/>
              <a:buChar char="•"/>
            </a:pPr>
            <a:r>
              <a:rPr lang="en-US" b="1" dirty="0" smtClean="0">
                <a:solidFill>
                  <a:srgbClr val="990000"/>
                </a:solidFill>
                <a:latin typeface="Times New Roman" charset="0"/>
                <a:ea typeface="Times New Roman" charset="0"/>
                <a:cs typeface="Times New Roman" charset="0"/>
              </a:rPr>
              <a:t>Structural</a:t>
            </a:r>
            <a:r>
              <a:rPr lang="zh-CN" altLang="en-US" b="1" dirty="0" smtClean="0">
                <a:solidFill>
                  <a:srgbClr val="990000"/>
                </a:solidFill>
                <a:latin typeface="Times New Roman" charset="0"/>
                <a:ea typeface="Times New Roman" charset="0"/>
                <a:cs typeface="Times New Roman" charset="0"/>
              </a:rPr>
              <a:t> </a:t>
            </a:r>
            <a:r>
              <a:rPr lang="en-US" b="1" dirty="0" smtClean="0">
                <a:solidFill>
                  <a:srgbClr val="990000"/>
                </a:solidFill>
                <a:latin typeface="Times New Roman" charset="0"/>
                <a:ea typeface="Times New Roman" charset="0"/>
                <a:cs typeface="Times New Roman" charset="0"/>
              </a:rPr>
              <a:t>BMPs</a:t>
            </a:r>
            <a:r>
              <a:rPr lang="en-US" altLang="zh-CN" dirty="0" smtClean="0">
                <a:solidFill>
                  <a:srgbClr val="000000"/>
                </a:solidFill>
                <a:latin typeface="Times New Roman" charset="0"/>
                <a:ea typeface="Times New Roman" charset="0"/>
                <a:cs typeface="Times New Roman" charset="0"/>
              </a:rPr>
              <a: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Design-based</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facilities</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that</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prevent</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pollutants</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from </a:t>
            </a:r>
            <a:r>
              <a:rPr lang="en-US" dirty="0">
                <a:solidFill>
                  <a:srgbClr val="000000"/>
                </a:solidFill>
                <a:latin typeface="Times New Roman" charset="0"/>
                <a:ea typeface="Times New Roman" charset="0"/>
                <a:cs typeface="Times New Roman" charset="0"/>
              </a:rPr>
              <a:t>reaching </a:t>
            </a:r>
            <a:r>
              <a:rPr lang="en-US" dirty="0" err="1" smtClean="0">
                <a:solidFill>
                  <a:srgbClr val="000000"/>
                </a:solidFill>
                <a:latin typeface="Times New Roman" charset="0"/>
                <a:ea typeface="Times New Roman" charset="0"/>
                <a:cs typeface="Times New Roman" charset="0"/>
              </a:rPr>
              <a:t>stormwater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and</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treat </a:t>
            </a:r>
            <a:r>
              <a:rPr lang="en-US" dirty="0">
                <a:solidFill>
                  <a:srgbClr val="000000"/>
                </a:solidFill>
                <a:latin typeface="Times New Roman" charset="0"/>
                <a:ea typeface="Times New Roman" charset="0"/>
                <a:cs typeface="Times New Roman" charset="0"/>
              </a:rPr>
              <a:t>or remove pollutants in </a:t>
            </a:r>
            <a:r>
              <a:rPr lang="en-US" dirty="0" err="1" smtClean="0">
                <a:solidFill>
                  <a:srgbClr val="000000"/>
                </a:solidFill>
                <a:latin typeface="Times New Roman" charset="0"/>
                <a:ea typeface="Times New Roman" charset="0"/>
                <a:cs typeface="Times New Roman" charset="0"/>
              </a:rPr>
              <a:t>stormwater</a:t>
            </a:r>
            <a:r>
              <a:rPr lang="en-US" dirty="0" smtClean="0">
                <a:solidFill>
                  <a:srgbClr val="000000"/>
                </a:solidFill>
                <a:latin typeface="Times New Roman" charset="0"/>
                <a:ea typeface="Times New Roman" charset="0"/>
                <a:cs typeface="Times New Roman" charset="0"/>
              </a:rPr>
              <a:t>. </a:t>
            </a:r>
            <a:endParaRPr lang="en-US" dirty="0">
              <a:solidFill>
                <a:srgbClr val="000000"/>
              </a:solidFill>
              <a:latin typeface="Times New Roman" charset="0"/>
              <a:ea typeface="Times New Roman" charset="0"/>
              <a:cs typeface="Times New Roman" charset="0"/>
            </a:endParaRPr>
          </a:p>
          <a:p>
            <a:pPr marL="285750" indent="-285750" algn="just">
              <a:lnSpc>
                <a:spcPct val="120000"/>
              </a:lnSpc>
              <a:buFont typeface="Arial" charset="0"/>
              <a:buChar char="•"/>
            </a:pPr>
            <a:r>
              <a:rPr lang="en-US" b="1" dirty="0" smtClean="0">
                <a:solidFill>
                  <a:srgbClr val="990000"/>
                </a:solidFill>
                <a:latin typeface="Times New Roman" charset="0"/>
                <a:ea typeface="Times New Roman" charset="0"/>
                <a:cs typeface="Times New Roman" charset="0"/>
              </a:rPr>
              <a:t>Non-Structural</a:t>
            </a:r>
            <a:r>
              <a:rPr lang="zh-CN" altLang="en-US" b="1" dirty="0" smtClean="0">
                <a:solidFill>
                  <a:srgbClr val="990000"/>
                </a:solidFill>
                <a:latin typeface="Times New Roman" charset="0"/>
                <a:ea typeface="Times New Roman" charset="0"/>
                <a:cs typeface="Times New Roman" charset="0"/>
              </a:rPr>
              <a:t> </a:t>
            </a:r>
            <a:r>
              <a:rPr lang="en-US" b="1" dirty="0" smtClean="0">
                <a:solidFill>
                  <a:srgbClr val="990000"/>
                </a:solidFill>
                <a:latin typeface="Times New Roman" charset="0"/>
                <a:ea typeface="Times New Roman" charset="0"/>
                <a:cs typeface="Times New Roman" charset="0"/>
              </a:rPr>
              <a:t>BMPs</a:t>
            </a:r>
            <a:r>
              <a:rPr lang="en-US" altLang="zh-CN" dirty="0" smtClean="0">
                <a:solidFill>
                  <a:srgbClr val="990000"/>
                </a:solidFill>
                <a:latin typeface="Times New Roman" charset="0"/>
                <a:ea typeface="Times New Roman" charset="0"/>
                <a:cs typeface="Times New Roman" charset="0"/>
              </a:rPr>
              <a:t>:</a:t>
            </a:r>
            <a:r>
              <a:rPr lang="zh-CN" altLang="en-US" dirty="0" smtClean="0">
                <a:solidFill>
                  <a:srgbClr val="99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Generally</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consist</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of</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processes,</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prohibitions,</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procedures,</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schedule </a:t>
            </a:r>
            <a:r>
              <a:rPr lang="en-US" dirty="0">
                <a:solidFill>
                  <a:srgbClr val="000000"/>
                </a:solidFill>
                <a:latin typeface="Times New Roman" charset="0"/>
                <a:ea typeface="Times New Roman" charset="0"/>
                <a:cs typeface="Times New Roman" charset="0"/>
              </a:rPr>
              <a:t>of activities, etc., that prevent pollutants associated with industrial </a:t>
            </a:r>
            <a:r>
              <a:rPr lang="en-US" dirty="0" smtClean="0">
                <a:solidFill>
                  <a:srgbClr val="000000"/>
                </a:solidFill>
                <a:latin typeface="Times New Roman" charset="0"/>
                <a:ea typeface="Times New Roman" charset="0"/>
                <a:cs typeface="Times New Roman" charset="0"/>
              </a:rPr>
              <a:t>activit</a:t>
            </a:r>
            <a:r>
              <a:rPr lang="en-US" altLang="zh-CN" dirty="0" smtClean="0">
                <a:solidFill>
                  <a:srgbClr val="000000"/>
                </a:solidFill>
                <a:latin typeface="Times New Roman" charset="0"/>
                <a:ea typeface="Times New Roman" charset="0"/>
                <a:cs typeface="Times New Roman" charset="0"/>
              </a:rPr>
              <a:t>ies</a:t>
            </a:r>
            <a:r>
              <a:rPr lang="en-US" dirty="0" smtClean="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from entering </a:t>
            </a:r>
            <a:r>
              <a:rPr lang="en-US" dirty="0" err="1">
                <a:solidFill>
                  <a:srgbClr val="000000"/>
                </a:solidFill>
                <a:latin typeface="Times New Roman" charset="0"/>
                <a:ea typeface="Times New Roman" charset="0"/>
                <a:cs typeface="Times New Roman" charset="0"/>
              </a:rPr>
              <a:t>stormwater</a:t>
            </a:r>
            <a:r>
              <a:rPr lang="en-US" dirty="0">
                <a:solidFill>
                  <a:srgbClr val="000000"/>
                </a:solidFill>
                <a:latin typeface="Times New Roman" charset="0"/>
                <a:ea typeface="Times New Roman" charset="0"/>
                <a:cs typeface="Times New Roman" charset="0"/>
              </a:rPr>
              <a:t>. They are generally </a:t>
            </a:r>
            <a:r>
              <a:rPr lang="en-US" altLang="zh-CN" dirty="0" smtClean="0">
                <a:solidFill>
                  <a:srgbClr val="000000"/>
                </a:solidFill>
                <a:latin typeface="Times New Roman" charset="0"/>
                <a:ea typeface="Times New Roman" charset="0"/>
                <a:cs typeface="Times New Roman" charset="0"/>
              </a:rPr>
              <a:t>economical</a:t>
            </a:r>
            <a:r>
              <a:rPr lang="en-US" dirty="0" smtClean="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and </a:t>
            </a:r>
            <a:r>
              <a:rPr lang="en-US" altLang="zh-CN" dirty="0" smtClean="0">
                <a:solidFill>
                  <a:srgbClr val="000000"/>
                </a:solidFill>
                <a:latin typeface="Times New Roman" charset="0"/>
                <a:ea typeface="Times New Roman" charset="0"/>
                <a:cs typeface="Times New Roman" charset="0"/>
              </a:rPr>
              <a:t>use</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low technology. </a:t>
            </a:r>
          </a:p>
          <a:p>
            <a:pPr marL="285750" indent="-285750" algn="just">
              <a:lnSpc>
                <a:spcPct val="120000"/>
              </a:lnSpc>
              <a:buFont typeface="Arial" charset="0"/>
              <a:buChar char="•"/>
            </a:pPr>
            <a:r>
              <a:rPr lang="en-US" altLang="zh-CN" b="1" dirty="0" smtClean="0">
                <a:solidFill>
                  <a:srgbClr val="990000"/>
                </a:solidFill>
                <a:latin typeface="Times New Roman" charset="0"/>
                <a:ea typeface="Times New Roman" charset="0"/>
                <a:cs typeface="Times New Roman" charset="0"/>
              </a:rPr>
              <a:t>Minimum</a:t>
            </a:r>
            <a:r>
              <a:rPr lang="zh-CN" altLang="en-US" b="1" dirty="0" smtClean="0">
                <a:solidFill>
                  <a:srgbClr val="990000"/>
                </a:solidFill>
                <a:latin typeface="Times New Roman" charset="0"/>
                <a:ea typeface="Times New Roman" charset="0"/>
                <a:cs typeface="Times New Roman" charset="0"/>
              </a:rPr>
              <a:t> </a:t>
            </a:r>
            <a:r>
              <a:rPr lang="en-US" b="1" dirty="0" smtClean="0">
                <a:solidFill>
                  <a:srgbClr val="990000"/>
                </a:solidFill>
                <a:latin typeface="Times New Roman" charset="0"/>
                <a:ea typeface="Times New Roman" charset="0"/>
                <a:cs typeface="Times New Roman" charset="0"/>
              </a:rPr>
              <a:t>BMPs</a:t>
            </a:r>
            <a:r>
              <a:rPr lang="en-US" altLang="zh-CN" dirty="0" smtClean="0">
                <a:solidFill>
                  <a:srgbClr val="990000"/>
                </a:solidFill>
                <a:latin typeface="Times New Roman" charset="0"/>
                <a:ea typeface="Times New Roman" charset="0"/>
                <a:cs typeface="Times New Roman" charset="0"/>
              </a:rPr>
              <a:t>:</a:t>
            </a:r>
            <a:r>
              <a:rPr lang="zh-CN" altLang="en-US" dirty="0" smtClean="0">
                <a:solidFill>
                  <a:srgbClr val="99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All</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General</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Industrial</a:t>
            </a:r>
            <a:r>
              <a:rPr lang="zh-CN" altLang="en-US" dirty="0" smtClean="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P</a:t>
            </a:r>
            <a:r>
              <a:rPr lang="en-US" altLang="zh-CN" dirty="0" smtClean="0">
                <a:solidFill>
                  <a:srgbClr val="000000"/>
                </a:solidFill>
                <a:latin typeface="Times New Roman" charset="0"/>
                <a:ea typeface="Times New Roman" charset="0"/>
                <a:cs typeface="Times New Roman" charset="0"/>
              </a:rPr>
              <a:t>ermit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holders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are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required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to</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conduct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minimum</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BMPs.</a:t>
            </a:r>
          </a:p>
          <a:p>
            <a:pPr marL="285750" indent="-285750" algn="just">
              <a:lnSpc>
                <a:spcPct val="120000"/>
              </a:lnSpc>
              <a:buFont typeface="Arial" charset="0"/>
              <a:buChar char="•"/>
            </a:pPr>
            <a:r>
              <a:rPr lang="en-US" b="1" dirty="0">
                <a:solidFill>
                  <a:srgbClr val="990000"/>
                </a:solidFill>
                <a:latin typeface="Times New Roman" charset="0"/>
                <a:ea typeface="Times New Roman" charset="0"/>
                <a:cs typeface="Times New Roman" charset="0"/>
              </a:rPr>
              <a:t>Advanced </a:t>
            </a:r>
            <a:r>
              <a:rPr lang="en-US" b="1" dirty="0" smtClean="0">
                <a:solidFill>
                  <a:srgbClr val="990000"/>
                </a:solidFill>
                <a:latin typeface="Times New Roman" charset="0"/>
                <a:ea typeface="Times New Roman" charset="0"/>
                <a:cs typeface="Times New Roman" charset="0"/>
              </a:rPr>
              <a:t>BMPs</a:t>
            </a:r>
            <a:r>
              <a:rPr lang="en-US" altLang="zh-CN" b="1" dirty="0" smtClean="0">
                <a:solidFill>
                  <a:srgbClr val="990000"/>
                </a:solidFill>
                <a:latin typeface="Times New Roman" charset="0"/>
                <a:ea typeface="Times New Roman" charset="0"/>
                <a:cs typeface="Times New Roman" charset="0"/>
              </a:rPr>
              <a:t>:</a:t>
            </a:r>
            <a:r>
              <a:rPr 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W</a:t>
            </a:r>
            <a:r>
              <a:rPr lang="en-US" dirty="0" smtClean="0">
                <a:solidFill>
                  <a:srgbClr val="000000"/>
                </a:solidFill>
                <a:latin typeface="Times New Roman" charset="0"/>
                <a:ea typeface="Times New Roman" charset="0"/>
                <a:cs typeface="Times New Roman" charset="0"/>
              </a:rPr>
              <a:t>ill </a:t>
            </a:r>
            <a:r>
              <a:rPr lang="en-US" dirty="0">
                <a:solidFill>
                  <a:srgbClr val="000000"/>
                </a:solidFill>
                <a:latin typeface="Times New Roman" charset="0"/>
                <a:ea typeface="Times New Roman" charset="0"/>
                <a:cs typeface="Times New Roman" charset="0"/>
              </a:rPr>
              <a:t>be required if a site has pollutant exceedances </a:t>
            </a:r>
            <a:r>
              <a:rPr lang="en-US" dirty="0" smtClean="0">
                <a:solidFill>
                  <a:srgbClr val="000000"/>
                </a:solidFill>
                <a:latin typeface="Times New Roman" charset="0"/>
                <a:ea typeface="Times New Roman" charset="0"/>
                <a:cs typeface="Times New Roman" charset="0"/>
              </a:rPr>
              <a:t>and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cannot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meet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discharge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requirements.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Selected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according</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to</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activities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and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pollutants.</a:t>
            </a:r>
            <a:endParaRPr lang="en-US" dirty="0">
              <a:solidFill>
                <a:srgbClr val="000000"/>
              </a:solidFill>
              <a:latin typeface="Times New Roman" charset="0"/>
              <a:ea typeface="Times New Roman" charset="0"/>
              <a:cs typeface="Times New Roman" charset="0"/>
            </a:endParaRPr>
          </a:p>
        </p:txBody>
      </p:sp>
      <p:sp>
        <p:nvSpPr>
          <p:cNvPr id="7" name="Rectangle 6"/>
          <p:cNvSpPr/>
          <p:nvPr/>
        </p:nvSpPr>
        <p:spPr>
          <a:xfrm>
            <a:off x="419100" y="5428093"/>
            <a:ext cx="8382000" cy="350994"/>
          </a:xfrm>
          <a:prstGeom prst="rect">
            <a:avLst/>
          </a:prstGeom>
        </p:spPr>
        <p:txBody>
          <a:bodyPr wrap="square">
            <a:spAutoFit/>
          </a:bodyPr>
          <a:lstStyle/>
          <a:p>
            <a:pPr algn="just">
              <a:lnSpc>
                <a:spcPct val="114000"/>
              </a:lnSpc>
              <a:spcBef>
                <a:spcPct val="0"/>
              </a:spcBef>
              <a:spcAft>
                <a:spcPts val="600"/>
              </a:spcAft>
            </a:pPr>
            <a:r>
              <a:rPr lang="en-US" altLang="zh-CN" sz="1600" dirty="0" smtClean="0">
                <a:solidFill>
                  <a:schemeClr val="tx1">
                    <a:lumMod val="75000"/>
                  </a:schemeClr>
                </a:solidFill>
                <a:latin typeface="Times New Roman" charset="0"/>
                <a:ea typeface="Times New Roman" charset="0"/>
                <a:cs typeface="Times New Roman" charset="0"/>
              </a:rPr>
              <a:t>Note:</a:t>
            </a:r>
            <a:r>
              <a:rPr lang="zh-CN" altLang="en-US" sz="1600" dirty="0" smtClean="0">
                <a:solidFill>
                  <a:schemeClr val="tx1">
                    <a:lumMod val="75000"/>
                  </a:schemeClr>
                </a:solidFill>
                <a:latin typeface="Times New Roman" charset="0"/>
                <a:ea typeface="Times New Roman" charset="0"/>
                <a:cs typeface="Times New Roman" charset="0"/>
              </a:rPr>
              <a:t> </a:t>
            </a:r>
            <a:r>
              <a:rPr lang="en-US" altLang="zh-CN" sz="1600" dirty="0" smtClean="0">
                <a:solidFill>
                  <a:schemeClr val="tx1">
                    <a:lumMod val="75000"/>
                  </a:schemeClr>
                </a:solidFill>
                <a:latin typeface="Times New Roman" charset="0"/>
                <a:ea typeface="Times New Roman" charset="0"/>
                <a:cs typeface="Times New Roman" charset="0"/>
              </a:rPr>
              <a:t>Most</a:t>
            </a:r>
            <a:r>
              <a:rPr lang="zh-CN" altLang="en-US" sz="1600" dirty="0" smtClean="0">
                <a:solidFill>
                  <a:schemeClr val="tx1">
                    <a:lumMod val="75000"/>
                  </a:schemeClr>
                </a:solidFill>
                <a:latin typeface="Times New Roman" charset="0"/>
                <a:ea typeface="Times New Roman" charset="0"/>
                <a:cs typeface="Times New Roman" charset="0"/>
              </a:rPr>
              <a:t> </a:t>
            </a:r>
            <a:r>
              <a:rPr lang="en-US" altLang="zh-CN" sz="1600" dirty="0" smtClean="0">
                <a:solidFill>
                  <a:schemeClr val="tx1">
                    <a:lumMod val="75000"/>
                  </a:schemeClr>
                </a:solidFill>
                <a:latin typeface="Times New Roman" charset="0"/>
                <a:ea typeface="Times New Roman" charset="0"/>
                <a:cs typeface="Times New Roman" charset="0"/>
              </a:rPr>
              <a:t>minimum</a:t>
            </a:r>
            <a:r>
              <a:rPr lang="zh-CN" altLang="en-US" sz="1600" dirty="0" smtClean="0">
                <a:solidFill>
                  <a:schemeClr val="tx1">
                    <a:lumMod val="75000"/>
                  </a:schemeClr>
                </a:solidFill>
                <a:latin typeface="Times New Roman" charset="0"/>
                <a:ea typeface="Times New Roman" charset="0"/>
                <a:cs typeface="Times New Roman" charset="0"/>
              </a:rPr>
              <a:t> </a:t>
            </a:r>
            <a:r>
              <a:rPr lang="en-US" altLang="zh-CN" sz="1600" dirty="0" smtClean="0">
                <a:solidFill>
                  <a:schemeClr val="tx1">
                    <a:lumMod val="75000"/>
                  </a:schemeClr>
                </a:solidFill>
                <a:latin typeface="Times New Roman" charset="0"/>
                <a:ea typeface="Times New Roman" charset="0"/>
                <a:cs typeface="Times New Roman" charset="0"/>
              </a:rPr>
              <a:t>BMPs</a:t>
            </a:r>
            <a:r>
              <a:rPr lang="zh-CN" altLang="en-US" sz="1600" dirty="0" smtClean="0">
                <a:solidFill>
                  <a:schemeClr val="tx1">
                    <a:lumMod val="75000"/>
                  </a:schemeClr>
                </a:solidFill>
                <a:latin typeface="Times New Roman" charset="0"/>
                <a:ea typeface="Times New Roman" charset="0"/>
                <a:cs typeface="Times New Roman" charset="0"/>
              </a:rPr>
              <a:t> </a:t>
            </a:r>
            <a:r>
              <a:rPr lang="en-US" altLang="zh-CN" sz="1600" dirty="0" smtClean="0">
                <a:solidFill>
                  <a:schemeClr val="tx1">
                    <a:lumMod val="75000"/>
                  </a:schemeClr>
                </a:solidFill>
                <a:latin typeface="Times New Roman" charset="0"/>
                <a:ea typeface="Times New Roman" charset="0"/>
                <a:cs typeface="Times New Roman" charset="0"/>
              </a:rPr>
              <a:t>are</a:t>
            </a:r>
            <a:r>
              <a:rPr lang="zh-CN" altLang="en-US" sz="1600" dirty="0" smtClean="0">
                <a:solidFill>
                  <a:schemeClr val="tx1">
                    <a:lumMod val="75000"/>
                  </a:schemeClr>
                </a:solidFill>
                <a:latin typeface="Times New Roman" charset="0"/>
                <a:ea typeface="Times New Roman" charset="0"/>
                <a:cs typeface="Times New Roman" charset="0"/>
              </a:rPr>
              <a:t> </a:t>
            </a:r>
            <a:r>
              <a:rPr lang="en-US" altLang="zh-CN" sz="1600" dirty="0" smtClean="0">
                <a:solidFill>
                  <a:schemeClr val="tx1">
                    <a:lumMod val="75000"/>
                  </a:schemeClr>
                </a:solidFill>
                <a:latin typeface="Times New Roman" charset="0"/>
                <a:ea typeface="Times New Roman" charset="0"/>
                <a:cs typeface="Times New Roman" charset="0"/>
              </a:rPr>
              <a:t>non-structural,</a:t>
            </a:r>
            <a:r>
              <a:rPr lang="zh-CN" altLang="en-US" sz="1600" dirty="0" smtClean="0">
                <a:solidFill>
                  <a:schemeClr val="tx1">
                    <a:lumMod val="75000"/>
                  </a:schemeClr>
                </a:solidFill>
                <a:latin typeface="Times New Roman" charset="0"/>
                <a:ea typeface="Times New Roman" charset="0"/>
                <a:cs typeface="Times New Roman" charset="0"/>
              </a:rPr>
              <a:t> </a:t>
            </a:r>
            <a:r>
              <a:rPr lang="en-US" altLang="zh-CN" sz="1600" dirty="0" smtClean="0">
                <a:solidFill>
                  <a:schemeClr val="tx1">
                    <a:lumMod val="75000"/>
                  </a:schemeClr>
                </a:solidFill>
                <a:latin typeface="Times New Roman" charset="0"/>
                <a:ea typeface="Times New Roman" charset="0"/>
                <a:cs typeface="Times New Roman" charset="0"/>
              </a:rPr>
              <a:t>while</a:t>
            </a:r>
            <a:r>
              <a:rPr lang="zh-CN" altLang="en-US" sz="1600" dirty="0" smtClean="0">
                <a:solidFill>
                  <a:schemeClr val="tx1">
                    <a:lumMod val="75000"/>
                  </a:schemeClr>
                </a:solidFill>
                <a:latin typeface="Times New Roman" charset="0"/>
                <a:ea typeface="Times New Roman" charset="0"/>
                <a:cs typeface="Times New Roman" charset="0"/>
              </a:rPr>
              <a:t> </a:t>
            </a:r>
            <a:r>
              <a:rPr lang="en-US" altLang="zh-CN" sz="1600" dirty="0" smtClean="0">
                <a:solidFill>
                  <a:schemeClr val="tx1">
                    <a:lumMod val="75000"/>
                  </a:schemeClr>
                </a:solidFill>
                <a:latin typeface="Times New Roman" charset="0"/>
                <a:ea typeface="Times New Roman" charset="0"/>
                <a:cs typeface="Times New Roman" charset="0"/>
              </a:rPr>
              <a:t>some</a:t>
            </a:r>
            <a:r>
              <a:rPr lang="zh-CN" altLang="en-US" sz="1600" dirty="0" smtClean="0">
                <a:solidFill>
                  <a:schemeClr val="tx1">
                    <a:lumMod val="75000"/>
                  </a:schemeClr>
                </a:solidFill>
                <a:latin typeface="Times New Roman" charset="0"/>
                <a:ea typeface="Times New Roman" charset="0"/>
                <a:cs typeface="Times New Roman" charset="0"/>
              </a:rPr>
              <a:t> </a:t>
            </a:r>
            <a:r>
              <a:rPr lang="en-US" altLang="zh-CN" sz="1600" dirty="0" smtClean="0">
                <a:solidFill>
                  <a:schemeClr val="tx1">
                    <a:lumMod val="75000"/>
                  </a:schemeClr>
                </a:solidFill>
                <a:latin typeface="Times New Roman" charset="0"/>
                <a:ea typeface="Times New Roman" charset="0"/>
                <a:cs typeface="Times New Roman" charset="0"/>
              </a:rPr>
              <a:t>are</a:t>
            </a:r>
            <a:r>
              <a:rPr lang="zh-CN" altLang="en-US" sz="1600" dirty="0" smtClean="0">
                <a:solidFill>
                  <a:schemeClr val="tx1">
                    <a:lumMod val="75000"/>
                  </a:schemeClr>
                </a:solidFill>
                <a:latin typeface="Times New Roman" charset="0"/>
                <a:ea typeface="Times New Roman" charset="0"/>
                <a:cs typeface="Times New Roman" charset="0"/>
              </a:rPr>
              <a:t> </a:t>
            </a:r>
            <a:r>
              <a:rPr lang="en-US" altLang="zh-CN" sz="1600" dirty="0" smtClean="0">
                <a:solidFill>
                  <a:schemeClr val="tx1">
                    <a:lumMod val="75000"/>
                  </a:schemeClr>
                </a:solidFill>
                <a:latin typeface="Times New Roman" charset="0"/>
                <a:ea typeface="Times New Roman" charset="0"/>
                <a:cs typeface="Times New Roman" charset="0"/>
              </a:rPr>
              <a:t>structural.</a:t>
            </a:r>
            <a:endParaRPr lang="en-US" sz="1600" dirty="0">
              <a:solidFill>
                <a:schemeClr val="tx1">
                  <a:lumMod val="75000"/>
                </a:scheme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5879153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Minimum BMPs</a:t>
            </a:r>
            <a:endParaRPr lang="en-US" altLang="zh-CN" sz="2000" u="sng" dirty="0">
              <a:solidFill>
                <a:srgbClr val="FFCC00"/>
              </a:solidFill>
              <a:latin typeface="Times New Roman" charset="0"/>
              <a:ea typeface="Times New Roman" charset="0"/>
              <a:cs typeface="Times New Roman" charset="0"/>
            </a:endParaRPr>
          </a:p>
        </p:txBody>
      </p:sp>
      <p:sp>
        <p:nvSpPr>
          <p:cNvPr id="6" name="Rectangle 5"/>
          <p:cNvSpPr/>
          <p:nvPr/>
        </p:nvSpPr>
        <p:spPr>
          <a:xfrm>
            <a:off x="419100" y="1581070"/>
            <a:ext cx="4737100" cy="4265783"/>
          </a:xfrm>
          <a:prstGeom prst="rect">
            <a:avLst/>
          </a:prstGeom>
        </p:spPr>
        <p:txBody>
          <a:bodyPr wrap="square">
            <a:spAutoFit/>
          </a:bodyPr>
          <a:lstStyle/>
          <a:p>
            <a:pPr marL="342900" indent="-342900" algn="just">
              <a:lnSpc>
                <a:spcPct val="120000"/>
              </a:lnSpc>
              <a:buFont typeface="+mj-lt"/>
              <a:buAutoNum type="arabicPeriod"/>
            </a:pPr>
            <a:r>
              <a:rPr lang="en-US" altLang="zh-CN" b="1" dirty="0" smtClean="0">
                <a:solidFill>
                  <a:srgbClr val="00B050"/>
                </a:solidFill>
                <a:latin typeface="Times New Roman" charset="0"/>
                <a:ea typeface="Times New Roman" charset="0"/>
                <a:cs typeface="Times New Roman" charset="0"/>
              </a:rPr>
              <a:t>Good</a:t>
            </a:r>
            <a:r>
              <a:rPr lang="zh-CN" altLang="en-US" b="1" dirty="0" smtClean="0">
                <a:solidFill>
                  <a:srgbClr val="00B050"/>
                </a:solidFill>
                <a:latin typeface="Times New Roman" charset="0"/>
                <a:ea typeface="Times New Roman" charset="0"/>
                <a:cs typeface="Times New Roman" charset="0"/>
              </a:rPr>
              <a:t> </a:t>
            </a:r>
            <a:r>
              <a:rPr lang="en-US" altLang="zh-CN" b="1" dirty="0" smtClean="0">
                <a:solidFill>
                  <a:srgbClr val="00B050"/>
                </a:solidFill>
                <a:latin typeface="Times New Roman" charset="0"/>
                <a:ea typeface="Times New Roman" charset="0"/>
                <a:cs typeface="Times New Roman" charset="0"/>
              </a:rPr>
              <a:t>housekeeping:</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Observe and maintain industrial activity outdoor areas </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Minimize or prevent material tracking </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Minimize dust generated </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Cleanup areas affected by rinse and wash water </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Cover stored industrial materials that can be readily mobilized by contact </a:t>
            </a:r>
            <a:r>
              <a:rPr lang="en-US" sz="1600" dirty="0" smtClean="0">
                <a:solidFill>
                  <a:srgbClr val="000000"/>
                </a:solidFill>
                <a:latin typeface="Times New Roman" charset="0"/>
                <a:ea typeface="Times New Roman" charset="0"/>
                <a:cs typeface="Times New Roman" charset="0"/>
              </a:rPr>
              <a:t>with</a:t>
            </a:r>
            <a:r>
              <a:rPr lang="zh-CN" altLang="en-US" sz="1600" dirty="0" smtClean="0">
                <a:solidFill>
                  <a:srgbClr val="000000"/>
                </a:solidFill>
                <a:latin typeface="Times New Roman" charset="0"/>
                <a:ea typeface="Times New Roman" charset="0"/>
                <a:cs typeface="Times New Roman" charset="0"/>
              </a:rPr>
              <a:t> </a:t>
            </a:r>
            <a:r>
              <a:rPr lang="en-US" sz="1600" dirty="0" err="1" smtClean="0">
                <a:solidFill>
                  <a:srgbClr val="000000"/>
                </a:solidFill>
                <a:latin typeface="Times New Roman" charset="0"/>
                <a:ea typeface="Times New Roman" charset="0"/>
                <a:cs typeface="Times New Roman" charset="0"/>
              </a:rPr>
              <a:t>stormwater</a:t>
            </a:r>
            <a:r>
              <a:rPr lang="en-US" sz="1600" dirty="0" smtClean="0">
                <a:solidFill>
                  <a:srgbClr val="000000"/>
                </a:solidFill>
                <a:latin typeface="Times New Roman" charset="0"/>
                <a:ea typeface="Times New Roman" charset="0"/>
                <a:cs typeface="Times New Roman" charset="0"/>
              </a:rPr>
              <a:t> </a:t>
            </a:r>
            <a:endParaRPr lang="en-US" sz="1600" dirty="0">
              <a:solidFill>
                <a:srgbClr val="000000"/>
              </a:solidFill>
              <a:latin typeface="Times New Roman" charset="0"/>
              <a:ea typeface="Times New Roman" charset="0"/>
              <a:cs typeface="Times New Roman" charset="0"/>
            </a:endParaRP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Contain stored non-solid industrial materials or wastes </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Prevent disposal of rinse/wash waters </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Minimize flows of offsite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and NSWDs into material handling areas </a:t>
            </a:r>
          </a:p>
        </p:txBody>
      </p:sp>
      <p:pic>
        <p:nvPicPr>
          <p:cNvPr id="7" name="Picture 5">
            <a:extLst>
              <a:ext uri="{FF2B5EF4-FFF2-40B4-BE49-F238E27FC236}">
                <a16:creationId xmlns:a16="http://schemas.microsoft.com/office/drawing/2014/main" xmlns="" id="{BE1AABF4-63BF-5840-947A-2DCCC89FFA15}"/>
              </a:ext>
            </a:extLst>
          </p:cNvPr>
          <p:cNvPicPr>
            <a:picLocks noChangeAspect="1"/>
          </p:cNvPicPr>
          <p:nvPr/>
        </p:nvPicPr>
        <p:blipFill rotWithShape="1">
          <a:blip r:embed="rId2"/>
          <a:srcRect l="18072" t="7377" r="19238" b="28337"/>
          <a:stretch/>
        </p:blipFill>
        <p:spPr>
          <a:xfrm>
            <a:off x="5156200" y="2304905"/>
            <a:ext cx="3835400" cy="2649634"/>
          </a:xfrm>
          <a:prstGeom prst="rect">
            <a:avLst/>
          </a:prstGeom>
          <a:gradFill>
            <a:gsLst>
              <a:gs pos="7998">
                <a:srgbClr val="E6E6E6"/>
              </a:gs>
              <a:gs pos="5032">
                <a:srgbClr val="E7E7E7"/>
              </a:gs>
              <a:gs pos="0">
                <a:schemeClr val="accent3">
                  <a:lumMod val="26000"/>
                  <a:lumOff val="74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pic>
      <p:sp>
        <p:nvSpPr>
          <p:cNvPr id="8" name="Rectangle 7"/>
          <p:cNvSpPr/>
          <p:nvPr/>
        </p:nvSpPr>
        <p:spPr>
          <a:xfrm>
            <a:off x="5346700" y="4954539"/>
            <a:ext cx="3873500" cy="400110"/>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For Industrial Storm Water Pollution </a:t>
            </a:r>
            <a:r>
              <a:rPr lang="en-US" sz="1000" dirty="0" smtClean="0">
                <a:solidFill>
                  <a:srgbClr val="000000"/>
                </a:solidFill>
                <a:latin typeface="Times New Roman" charset="0"/>
                <a:ea typeface="Times New Roman" charset="0"/>
                <a:cs typeface="Times New Roman" charset="0"/>
              </a:rPr>
              <a:t>Control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Sacramento</a:t>
            </a:r>
            <a:r>
              <a:rPr lang="zh-CN" altLang="en-US" sz="1000" dirty="0" smtClean="0">
                <a:solidFill>
                  <a:srgbClr val="000000"/>
                </a:solidFill>
                <a:latin typeface="Times New Roman" charset="0"/>
                <a:ea typeface="Times New Roman" charset="0"/>
                <a:cs typeface="Times New Roman" charset="0"/>
              </a:rPr>
              <a:t> </a:t>
            </a:r>
            <a:r>
              <a:rPr lang="en-US" altLang="zh-CN" sz="1000" dirty="0" err="1" smtClean="0">
                <a:solidFill>
                  <a:srgbClr val="000000"/>
                </a:solidFill>
                <a:latin typeface="Times New Roman" charset="0"/>
                <a:ea typeface="Times New Roman" charset="0"/>
                <a:cs typeface="Times New Roman" charset="0"/>
              </a:rPr>
              <a:t>Stormwater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Management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Program </a:t>
            </a:r>
            <a:endParaRPr lang="en-US" sz="1000" dirty="0">
              <a:solidFill>
                <a:srgbClr val="000000"/>
              </a:solidFill>
              <a:latin typeface="Times New Roman" charset="0"/>
              <a:ea typeface="Times New Roman" charset="0"/>
              <a:cs typeface="Times New Roman" charset="0"/>
            </a:endParaRPr>
          </a:p>
        </p:txBody>
      </p:sp>
      <p:sp>
        <p:nvSpPr>
          <p:cNvPr id="10" name="Rectangle 9"/>
          <p:cNvSpPr/>
          <p:nvPr/>
        </p:nvSpPr>
        <p:spPr>
          <a:xfrm>
            <a:off x="419100" y="984082"/>
            <a:ext cx="8382000" cy="723916"/>
          </a:xfrm>
          <a:prstGeom prst="rect">
            <a:avLst/>
          </a:prstGeom>
        </p:spPr>
        <p:txBody>
          <a:bodyPr wrap="square">
            <a:spAutoFit/>
          </a:bodyPr>
          <a:lstStyle/>
          <a:p>
            <a:pPr algn="just">
              <a:lnSpc>
                <a:spcPct val="114000"/>
              </a:lnSpc>
              <a:spcBef>
                <a:spcPct val="0"/>
              </a:spcBef>
              <a:spcAft>
                <a:spcPts val="600"/>
              </a:spcAft>
            </a:pPr>
            <a:r>
              <a:rPr lang="en-US" altLang="zh-CN"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following</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minimum</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BMPs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are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required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by</a:t>
            </a:r>
            <a:r>
              <a:rPr lang="zh-CN" altLang="en-US" dirty="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General</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Permit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and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should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tailored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to</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certain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industrial</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activities or facilities.</a:t>
            </a:r>
            <a:endParaRPr lang="en-US"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304292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4500" y="1312678"/>
            <a:ext cx="5118100" cy="4276940"/>
          </a:xfrm>
          <a:prstGeom prst="rect">
            <a:avLst/>
          </a:prstGeom>
        </p:spPr>
        <p:txBody>
          <a:bodyPr wrap="square">
            <a:spAutoFit/>
          </a:bodyPr>
          <a:lstStyle/>
          <a:p>
            <a:pPr marL="342900" indent="-342900" algn="just">
              <a:lnSpc>
                <a:spcPct val="120000"/>
              </a:lnSpc>
              <a:buFont typeface="+mj-lt"/>
              <a:buAutoNum type="arabicPeriod" startAt="2"/>
            </a:pPr>
            <a:r>
              <a:rPr lang="en-US" altLang="zh-CN" b="1" dirty="0">
                <a:solidFill>
                  <a:srgbClr val="00B050"/>
                </a:solidFill>
                <a:latin typeface="Times New Roman" charset="0"/>
                <a:ea typeface="Times New Roman" charset="0"/>
                <a:cs typeface="Times New Roman" charset="0"/>
              </a:rPr>
              <a:t>Preventative </a:t>
            </a:r>
            <a:r>
              <a:rPr lang="en-US" altLang="zh-CN" b="1" dirty="0" smtClean="0">
                <a:solidFill>
                  <a:srgbClr val="00B050"/>
                </a:solidFill>
                <a:latin typeface="Times New Roman" charset="0"/>
                <a:ea typeface="Times New Roman" charset="0"/>
                <a:cs typeface="Times New Roman" charset="0"/>
              </a:rPr>
              <a:t>maintenance:</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Identify equipment and systems that may leak</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Observe the equipment and systems to detect leaks</a:t>
            </a: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Establish </a:t>
            </a:r>
            <a:r>
              <a:rPr lang="en-US" sz="1600" dirty="0">
                <a:solidFill>
                  <a:srgbClr val="000000"/>
                </a:solidFill>
                <a:latin typeface="Times New Roman" charset="0"/>
                <a:ea typeface="Times New Roman" charset="0"/>
                <a:cs typeface="Times New Roman" charset="0"/>
              </a:rPr>
              <a:t>procedures for </a:t>
            </a:r>
            <a:r>
              <a:rPr lang="en-US" altLang="zh-CN" sz="1600" dirty="0" smtClean="0">
                <a:solidFill>
                  <a:srgbClr val="000000"/>
                </a:solidFill>
                <a:latin typeface="Times New Roman" charset="0"/>
                <a:ea typeface="Times New Roman" charset="0"/>
                <a:cs typeface="Times New Roman" charset="0"/>
              </a:rPr>
              <a:t>equipment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operation,</a:t>
            </a:r>
            <a:r>
              <a:rPr lang="zh-CN" altLang="en-US" sz="1600" dirty="0" smtClean="0">
                <a:solidFill>
                  <a:srgbClr val="000000"/>
                </a:solidFill>
                <a:latin typeface="Times New Roman" charset="0"/>
                <a:ea typeface="Times New Roman" charset="0"/>
                <a:cs typeface="Times New Roman" charset="0"/>
              </a:rPr>
              <a:t> </a:t>
            </a:r>
            <a:r>
              <a:rPr lang="en-US" sz="1600" dirty="0" smtClean="0">
                <a:solidFill>
                  <a:srgbClr val="000000"/>
                </a:solidFill>
                <a:latin typeface="Times New Roman" charset="0"/>
                <a:ea typeface="Times New Roman" charset="0"/>
                <a:cs typeface="Times New Roman" charset="0"/>
              </a:rPr>
              <a:t>maintenance</a:t>
            </a:r>
            <a:r>
              <a:rPr lang="en-US" altLang="zh-CN" sz="1600" dirty="0" smtClean="0">
                <a:solidFill>
                  <a:srgbClr val="000000"/>
                </a:solidFill>
                <a:latin typeface="Times New Roman" charset="0"/>
                <a:ea typeface="Times New Roman" charset="0"/>
                <a:cs typeface="Times New Roman" charset="0"/>
              </a:rPr>
              <a:t>,</a:t>
            </a:r>
            <a:r>
              <a:rPr lang="en-US" sz="1600" dirty="0" smtClean="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and repair</a:t>
            </a:r>
          </a:p>
          <a:p>
            <a:pPr marL="342900" indent="-342900" algn="just">
              <a:lnSpc>
                <a:spcPct val="120000"/>
              </a:lnSpc>
              <a:buFont typeface="+mj-lt"/>
              <a:buAutoNum type="arabicPeriod" startAt="2"/>
            </a:pPr>
            <a:r>
              <a:rPr lang="en-US" altLang="zh-CN" b="1" dirty="0" smtClean="0">
                <a:solidFill>
                  <a:srgbClr val="00B050"/>
                </a:solidFill>
                <a:latin typeface="Times New Roman" charset="0"/>
                <a:ea typeface="Times New Roman" charset="0"/>
                <a:cs typeface="Times New Roman" charset="0"/>
              </a:rPr>
              <a:t>Spill and leak prevention and response</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Establish procedures and/or controls to minimize spills and </a:t>
            </a:r>
            <a:r>
              <a:rPr lang="en-US" sz="1600" dirty="0" smtClean="0">
                <a:solidFill>
                  <a:srgbClr val="000000"/>
                </a:solidFill>
                <a:latin typeface="Times New Roman" charset="0"/>
                <a:ea typeface="Times New Roman" charset="0"/>
                <a:cs typeface="Times New Roman" charset="0"/>
              </a:rPr>
              <a:t>leaks</a:t>
            </a: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Develop </a:t>
            </a:r>
            <a:r>
              <a:rPr lang="en-US" sz="1600" dirty="0">
                <a:solidFill>
                  <a:srgbClr val="000000"/>
                </a:solidFill>
                <a:latin typeface="Times New Roman" charset="0"/>
                <a:ea typeface="Times New Roman" charset="0"/>
                <a:cs typeface="Times New Roman" charset="0"/>
              </a:rPr>
              <a:t>and implement spill and leak response procedures to prevent industrial materials from being </a:t>
            </a:r>
            <a:r>
              <a:rPr lang="en-US" sz="1600" dirty="0" smtClean="0">
                <a:solidFill>
                  <a:srgbClr val="000000"/>
                </a:solidFill>
                <a:latin typeface="Times New Roman" charset="0"/>
                <a:ea typeface="Times New Roman" charset="0"/>
                <a:cs typeface="Times New Roman" charset="0"/>
              </a:rPr>
              <a:t>discharge</a:t>
            </a: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Clean </a:t>
            </a:r>
            <a:r>
              <a:rPr lang="en-US" sz="1600" dirty="0">
                <a:solidFill>
                  <a:srgbClr val="000000"/>
                </a:solidFill>
                <a:latin typeface="Times New Roman" charset="0"/>
                <a:ea typeface="Times New Roman" charset="0"/>
                <a:cs typeface="Times New Roman" charset="0"/>
              </a:rPr>
              <a:t>up spills and leaks </a:t>
            </a:r>
            <a:r>
              <a:rPr lang="en-US" sz="1600" dirty="0" smtClean="0">
                <a:solidFill>
                  <a:srgbClr val="000000"/>
                </a:solidFill>
                <a:latin typeface="Times New Roman" charset="0"/>
                <a:ea typeface="Times New Roman" charset="0"/>
                <a:cs typeface="Times New Roman" charset="0"/>
              </a:rPr>
              <a:t>promptly</a:t>
            </a: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Identify </a:t>
            </a:r>
            <a:r>
              <a:rPr lang="en-US" sz="1600" dirty="0">
                <a:solidFill>
                  <a:srgbClr val="000000"/>
                </a:solidFill>
                <a:latin typeface="Times New Roman" charset="0"/>
                <a:ea typeface="Times New Roman" charset="0"/>
                <a:cs typeface="Times New Roman" charset="0"/>
              </a:rPr>
              <a:t>and describe needed spill and leak response equipment </a:t>
            </a:r>
            <a:endParaRPr lang="en-US" sz="1600" dirty="0" smtClean="0">
              <a:solidFill>
                <a:srgbClr val="000000"/>
              </a:solidFill>
              <a:latin typeface="Times New Roman" charset="0"/>
              <a:ea typeface="Times New Roman" charset="0"/>
              <a:cs typeface="Times New Roman" charset="0"/>
            </a:endParaRPr>
          </a:p>
        </p:txBody>
      </p:sp>
      <p:pic>
        <p:nvPicPr>
          <p:cNvPr id="8" name="Picture 7">
            <a:extLst>
              <a:ext uri="{FF2B5EF4-FFF2-40B4-BE49-F238E27FC236}">
                <a16:creationId xmlns:a16="http://schemas.microsoft.com/office/drawing/2014/main" xmlns="" id="{3F4958FB-7B9E-0449-AF77-AAD12809C106}"/>
              </a:ext>
            </a:extLst>
          </p:cNvPr>
          <p:cNvPicPr>
            <a:picLocks noChangeAspect="1"/>
          </p:cNvPicPr>
          <p:nvPr/>
        </p:nvPicPr>
        <p:blipFill rotWithShape="1">
          <a:blip r:embed="rId2"/>
          <a:srcRect l="7096" t="5122" r="10433" b="13778"/>
          <a:stretch/>
        </p:blipFill>
        <p:spPr>
          <a:xfrm>
            <a:off x="5448299" y="1949940"/>
            <a:ext cx="3365501" cy="3028192"/>
          </a:xfrm>
          <a:prstGeom prst="rect">
            <a:avLst/>
          </a:prstGeom>
        </p:spPr>
      </p:pic>
      <p:sp>
        <p:nvSpPr>
          <p:cNvPr id="9" name="Rectangle 8"/>
          <p:cNvSpPr/>
          <p:nvPr/>
        </p:nvSpPr>
        <p:spPr>
          <a:xfrm>
            <a:off x="5562600" y="4978132"/>
            <a:ext cx="3873500" cy="400110"/>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For Industrial Storm Water Pollution </a:t>
            </a:r>
            <a:r>
              <a:rPr lang="en-US" sz="1000" dirty="0" smtClean="0">
                <a:solidFill>
                  <a:srgbClr val="000000"/>
                </a:solidFill>
                <a:latin typeface="Times New Roman" charset="0"/>
                <a:ea typeface="Times New Roman" charset="0"/>
                <a:cs typeface="Times New Roman" charset="0"/>
              </a:rPr>
              <a:t>Control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Sacramento</a:t>
            </a:r>
            <a:r>
              <a:rPr lang="zh-CN" altLang="en-US" sz="1000" dirty="0" smtClean="0">
                <a:solidFill>
                  <a:srgbClr val="000000"/>
                </a:solidFill>
                <a:latin typeface="Times New Roman" charset="0"/>
                <a:ea typeface="Times New Roman" charset="0"/>
                <a:cs typeface="Times New Roman" charset="0"/>
              </a:rPr>
              <a:t> </a:t>
            </a:r>
            <a:r>
              <a:rPr lang="en-US" altLang="zh-CN" sz="1000" dirty="0" err="1" smtClean="0">
                <a:solidFill>
                  <a:srgbClr val="000000"/>
                </a:solidFill>
                <a:latin typeface="Times New Roman" charset="0"/>
                <a:ea typeface="Times New Roman" charset="0"/>
                <a:cs typeface="Times New Roman" charset="0"/>
              </a:rPr>
              <a:t>Stormwater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Management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Program </a:t>
            </a:r>
            <a:endParaRPr lang="en-US" sz="1000" dirty="0">
              <a:solidFill>
                <a:srgbClr val="000000"/>
              </a:solidFill>
              <a:latin typeface="Times New Roman" charset="0"/>
              <a:ea typeface="Times New Roman" charset="0"/>
              <a:cs typeface="Times New Roman" charset="0"/>
            </a:endParaRPr>
          </a:p>
        </p:txBody>
      </p:sp>
      <p:sp>
        <p:nvSpPr>
          <p:cNvPr id="11"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Minimum </a:t>
            </a:r>
            <a:r>
              <a:rPr lang="en-US" altLang="zh-CN" sz="2800" dirty="0" smtClean="0">
                <a:solidFill>
                  <a:srgbClr val="990000"/>
                </a:solidFill>
                <a:latin typeface="Arial"/>
                <a:cs typeface="Arial"/>
              </a:rPr>
              <a:t>BMPs</a:t>
            </a:r>
            <a:r>
              <a:rPr lang="zh-CN" altLang="en-US" sz="2800" dirty="0" smtClean="0">
                <a:solidFill>
                  <a:srgbClr val="990000"/>
                </a:solidFill>
                <a:latin typeface="Arial"/>
                <a:cs typeface="Arial"/>
              </a:rPr>
              <a:t> </a:t>
            </a:r>
            <a:r>
              <a:rPr lang="en-US" altLang="zh-CN" sz="2000" dirty="0" smtClean="0">
                <a:solidFill>
                  <a:srgbClr val="990000"/>
                </a:solidFill>
                <a:latin typeface="Arial"/>
                <a:cs typeface="Arial"/>
              </a:rPr>
              <a:t>(cont’d)</a:t>
            </a:r>
            <a:endParaRPr lang="en-US" altLang="zh-CN" sz="2000" u="sng" dirty="0">
              <a:solidFill>
                <a:srgbClr val="FFCC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099109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4500" y="1312678"/>
            <a:ext cx="4914900" cy="4265783"/>
          </a:xfrm>
          <a:prstGeom prst="rect">
            <a:avLst/>
          </a:prstGeom>
        </p:spPr>
        <p:txBody>
          <a:bodyPr wrap="square">
            <a:spAutoFit/>
          </a:bodyPr>
          <a:lstStyle/>
          <a:p>
            <a:pPr marL="342900" indent="-342900" algn="just">
              <a:lnSpc>
                <a:spcPct val="120000"/>
              </a:lnSpc>
              <a:buFont typeface="+mj-lt"/>
              <a:buAutoNum type="arabicPeriod" startAt="4"/>
            </a:pPr>
            <a:r>
              <a:rPr lang="en-US" altLang="zh-CN" b="1" dirty="0">
                <a:solidFill>
                  <a:srgbClr val="00B050"/>
                </a:solidFill>
                <a:latin typeface="Times New Roman" charset="0"/>
                <a:ea typeface="Times New Roman" charset="0"/>
                <a:cs typeface="Times New Roman" charset="0"/>
              </a:rPr>
              <a:t>Material </a:t>
            </a:r>
            <a:r>
              <a:rPr lang="en-US" altLang="zh-CN" b="1" dirty="0" smtClean="0">
                <a:solidFill>
                  <a:srgbClr val="00B050"/>
                </a:solidFill>
                <a:latin typeface="Times New Roman" charset="0"/>
                <a:ea typeface="Times New Roman" charset="0"/>
                <a:cs typeface="Times New Roman" charset="0"/>
              </a:rPr>
              <a:t>handling </a:t>
            </a:r>
            <a:r>
              <a:rPr lang="en-US" altLang="zh-CN" b="1" dirty="0">
                <a:solidFill>
                  <a:srgbClr val="00B050"/>
                </a:solidFill>
                <a:latin typeface="Times New Roman" charset="0"/>
                <a:ea typeface="Times New Roman" charset="0"/>
                <a:cs typeface="Times New Roman" charset="0"/>
              </a:rPr>
              <a:t>and </a:t>
            </a:r>
            <a:r>
              <a:rPr lang="en-US" altLang="zh-CN" b="1" dirty="0" smtClean="0">
                <a:solidFill>
                  <a:srgbClr val="00B050"/>
                </a:solidFill>
                <a:latin typeface="Times New Roman" charset="0"/>
                <a:ea typeface="Times New Roman" charset="0"/>
                <a:cs typeface="Times New Roman" charset="0"/>
              </a:rPr>
              <a:t>waste management</a:t>
            </a:r>
            <a:r>
              <a:rPr lang="en-US" altLang="zh-CN" b="1" dirty="0">
                <a:solidFill>
                  <a:srgbClr val="00B050"/>
                </a:solidFill>
                <a:latin typeface="Times New Roman" charset="0"/>
                <a:ea typeface="Times New Roman" charset="0"/>
                <a:cs typeface="Times New Roman" charset="0"/>
              </a:rPr>
              <a:t>:</a:t>
            </a:r>
            <a:endParaRPr lang="en-US" altLang="zh-CN" b="1" dirty="0" smtClean="0">
              <a:solidFill>
                <a:srgbClr val="00B050"/>
              </a:solidFill>
              <a:latin typeface="Times New Roman" charset="0"/>
              <a:ea typeface="Times New Roman" charset="0"/>
              <a:cs typeface="Times New Roman" charset="0"/>
            </a:endParaRP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Minimize handling of industrial materials or wastes that can be readily mobilized by contact with </a:t>
            </a:r>
            <a:r>
              <a:rPr lang="en-US" sz="1600" dirty="0" err="1" smtClean="0">
                <a:solidFill>
                  <a:srgbClr val="000000"/>
                </a:solidFill>
                <a:latin typeface="Times New Roman" charset="0"/>
                <a:ea typeface="Times New Roman" charset="0"/>
                <a:cs typeface="Times New Roman" charset="0"/>
              </a:rPr>
              <a:t>stormwater</a:t>
            </a:r>
            <a:endParaRPr lang="en-US" sz="1600" dirty="0" smtClean="0">
              <a:solidFill>
                <a:srgbClr val="000000"/>
              </a:solidFill>
              <a:latin typeface="Times New Roman" charset="0"/>
              <a:ea typeface="Times New Roman" charset="0"/>
              <a:cs typeface="Times New Roman" charset="0"/>
            </a:endParaRP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Contain </a:t>
            </a:r>
            <a:r>
              <a:rPr lang="en-US" sz="1600" dirty="0">
                <a:solidFill>
                  <a:srgbClr val="000000"/>
                </a:solidFill>
                <a:latin typeface="Times New Roman" charset="0"/>
                <a:ea typeface="Times New Roman" charset="0"/>
                <a:cs typeface="Times New Roman" charset="0"/>
              </a:rPr>
              <a:t>non-solid industrial materials or wastes that can be transported or dispersed by the wind or contact with </a:t>
            </a:r>
            <a:r>
              <a:rPr lang="en-US" sz="1600" dirty="0" err="1" smtClean="0">
                <a:solidFill>
                  <a:srgbClr val="000000"/>
                </a:solidFill>
                <a:latin typeface="Times New Roman" charset="0"/>
                <a:ea typeface="Times New Roman" charset="0"/>
                <a:cs typeface="Times New Roman" charset="0"/>
              </a:rPr>
              <a:t>stormwater</a:t>
            </a:r>
            <a:endParaRPr lang="en-US" sz="1600" dirty="0" smtClean="0">
              <a:solidFill>
                <a:srgbClr val="000000"/>
              </a:solidFill>
              <a:latin typeface="Times New Roman" charset="0"/>
              <a:ea typeface="Times New Roman" charset="0"/>
              <a:cs typeface="Times New Roman" charset="0"/>
            </a:endParaRP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Cover </a:t>
            </a:r>
            <a:r>
              <a:rPr lang="en-US" sz="1600" dirty="0">
                <a:solidFill>
                  <a:srgbClr val="000000"/>
                </a:solidFill>
                <a:latin typeface="Times New Roman" charset="0"/>
                <a:ea typeface="Times New Roman" charset="0"/>
                <a:cs typeface="Times New Roman" charset="0"/>
              </a:rPr>
              <a:t>industrial waste disposal and industrial material storage </a:t>
            </a:r>
            <a:r>
              <a:rPr lang="en-US" sz="1600" dirty="0" smtClean="0">
                <a:solidFill>
                  <a:srgbClr val="000000"/>
                </a:solidFill>
                <a:latin typeface="Times New Roman" charset="0"/>
                <a:ea typeface="Times New Roman" charset="0"/>
                <a:cs typeface="Times New Roman" charset="0"/>
              </a:rPr>
              <a:t>containers</a:t>
            </a: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Divert </a:t>
            </a:r>
            <a:r>
              <a:rPr lang="en-US" sz="1600" dirty="0">
                <a:solidFill>
                  <a:srgbClr val="000000"/>
                </a:solidFill>
                <a:latin typeface="Times New Roman" charset="0"/>
                <a:ea typeface="Times New Roman" charset="0"/>
                <a:cs typeface="Times New Roman" charset="0"/>
              </a:rPr>
              <a:t>run-on and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away from stockpiled </a:t>
            </a:r>
            <a:r>
              <a:rPr lang="en-US" sz="1600" dirty="0" smtClean="0">
                <a:solidFill>
                  <a:srgbClr val="000000"/>
                </a:solidFill>
                <a:latin typeface="Times New Roman" charset="0"/>
                <a:ea typeface="Times New Roman" charset="0"/>
                <a:cs typeface="Times New Roman" charset="0"/>
              </a:rPr>
              <a:t>materials</a:t>
            </a: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Clean </a:t>
            </a:r>
            <a:r>
              <a:rPr lang="en-US" sz="1600" dirty="0">
                <a:solidFill>
                  <a:srgbClr val="000000"/>
                </a:solidFill>
                <a:latin typeface="Times New Roman" charset="0"/>
                <a:ea typeface="Times New Roman" charset="0"/>
                <a:cs typeface="Times New Roman" charset="0"/>
              </a:rPr>
              <a:t>spills that occur during </a:t>
            </a:r>
            <a:r>
              <a:rPr lang="en-US" sz="1600" dirty="0" smtClean="0">
                <a:solidFill>
                  <a:srgbClr val="000000"/>
                </a:solidFill>
                <a:latin typeface="Times New Roman" charset="0"/>
                <a:ea typeface="Times New Roman" charset="0"/>
                <a:cs typeface="Times New Roman" charset="0"/>
              </a:rPr>
              <a:t>handling</a:t>
            </a: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Observe </a:t>
            </a:r>
            <a:r>
              <a:rPr lang="en-US" sz="1600" dirty="0">
                <a:solidFill>
                  <a:srgbClr val="000000"/>
                </a:solidFill>
                <a:latin typeface="Times New Roman" charset="0"/>
                <a:ea typeface="Times New Roman" charset="0"/>
                <a:cs typeface="Times New Roman" charset="0"/>
              </a:rPr>
              <a:t>and clean outdoor material/waste handling equipment or </a:t>
            </a:r>
            <a:r>
              <a:rPr lang="en-US" sz="1600" dirty="0" smtClean="0">
                <a:solidFill>
                  <a:srgbClr val="000000"/>
                </a:solidFill>
                <a:latin typeface="Times New Roman" charset="0"/>
                <a:ea typeface="Times New Roman" charset="0"/>
                <a:cs typeface="Times New Roman" charset="0"/>
              </a:rPr>
              <a:t>containers</a:t>
            </a:r>
          </a:p>
        </p:txBody>
      </p:sp>
      <p:pic>
        <p:nvPicPr>
          <p:cNvPr id="7" name="Picture 6">
            <a:extLst>
              <a:ext uri="{FF2B5EF4-FFF2-40B4-BE49-F238E27FC236}">
                <a16:creationId xmlns:a16="http://schemas.microsoft.com/office/drawing/2014/main" xmlns="" id="{50539548-7FA2-A348-A777-862BFABEDDC4}"/>
              </a:ext>
            </a:extLst>
          </p:cNvPr>
          <p:cNvPicPr>
            <a:picLocks noChangeAspect="1"/>
          </p:cNvPicPr>
          <p:nvPr/>
        </p:nvPicPr>
        <p:blipFill rotWithShape="1">
          <a:blip r:embed="rId2"/>
          <a:srcRect l="4007" t="17480" r="981" b="5045"/>
          <a:stretch/>
        </p:blipFill>
        <p:spPr>
          <a:xfrm>
            <a:off x="5448300" y="1933351"/>
            <a:ext cx="3333913" cy="3024436"/>
          </a:xfrm>
          <a:prstGeom prst="rect">
            <a:avLst/>
          </a:prstGeom>
        </p:spPr>
      </p:pic>
      <p:sp>
        <p:nvSpPr>
          <p:cNvPr id="9" name="Rectangle 8"/>
          <p:cNvSpPr/>
          <p:nvPr/>
        </p:nvSpPr>
        <p:spPr>
          <a:xfrm>
            <a:off x="5448300" y="4570377"/>
            <a:ext cx="3568700" cy="400110"/>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For Industrial Storm Water Pollution </a:t>
            </a:r>
            <a:r>
              <a:rPr lang="en-US" sz="1000" dirty="0" smtClean="0">
                <a:solidFill>
                  <a:srgbClr val="000000"/>
                </a:solidFill>
                <a:latin typeface="Times New Roman" charset="0"/>
                <a:ea typeface="Times New Roman" charset="0"/>
                <a:cs typeface="Times New Roman" charset="0"/>
              </a:rPr>
              <a:t>Control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Sacramento</a:t>
            </a:r>
            <a:r>
              <a:rPr lang="zh-CN" altLang="en-US" sz="1000" dirty="0" smtClean="0">
                <a:solidFill>
                  <a:srgbClr val="000000"/>
                </a:solidFill>
                <a:latin typeface="Times New Roman" charset="0"/>
                <a:ea typeface="Times New Roman" charset="0"/>
                <a:cs typeface="Times New Roman" charset="0"/>
              </a:rPr>
              <a:t> </a:t>
            </a:r>
            <a:r>
              <a:rPr lang="en-US" altLang="zh-CN" sz="1000" dirty="0" err="1" smtClean="0">
                <a:solidFill>
                  <a:srgbClr val="000000"/>
                </a:solidFill>
                <a:latin typeface="Times New Roman" charset="0"/>
                <a:ea typeface="Times New Roman" charset="0"/>
                <a:cs typeface="Times New Roman" charset="0"/>
              </a:rPr>
              <a:t>Stormwater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Management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Program </a:t>
            </a:r>
            <a:endParaRPr lang="en-US" sz="1000" dirty="0">
              <a:solidFill>
                <a:srgbClr val="000000"/>
              </a:solidFill>
              <a:latin typeface="Times New Roman" charset="0"/>
              <a:ea typeface="Times New Roman" charset="0"/>
              <a:cs typeface="Times New Roman" charset="0"/>
            </a:endParaRPr>
          </a:p>
        </p:txBody>
      </p:sp>
      <p:sp>
        <p:nvSpPr>
          <p:cNvPr id="8"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Minimum </a:t>
            </a:r>
            <a:r>
              <a:rPr lang="en-US" altLang="zh-CN" sz="2800" dirty="0" smtClean="0">
                <a:solidFill>
                  <a:srgbClr val="990000"/>
                </a:solidFill>
                <a:latin typeface="Arial"/>
                <a:cs typeface="Arial"/>
              </a:rPr>
              <a:t>BMPs</a:t>
            </a:r>
            <a:r>
              <a:rPr lang="zh-CN" altLang="en-US" sz="2800" dirty="0" smtClean="0">
                <a:solidFill>
                  <a:srgbClr val="990000"/>
                </a:solidFill>
                <a:latin typeface="Arial"/>
                <a:cs typeface="Arial"/>
              </a:rPr>
              <a:t> </a:t>
            </a:r>
            <a:r>
              <a:rPr lang="en-US" altLang="zh-CN" sz="2000" dirty="0" smtClean="0">
                <a:solidFill>
                  <a:srgbClr val="990000"/>
                </a:solidFill>
                <a:latin typeface="Arial"/>
                <a:cs typeface="Arial"/>
              </a:rPr>
              <a:t>(cont’d)</a:t>
            </a:r>
            <a:endParaRPr lang="en-US" altLang="zh-CN" sz="2000" u="sng" dirty="0">
              <a:solidFill>
                <a:srgbClr val="FFCC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9619682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4500" y="1172978"/>
            <a:ext cx="4914900" cy="4598182"/>
          </a:xfrm>
          <a:prstGeom prst="rect">
            <a:avLst/>
          </a:prstGeom>
        </p:spPr>
        <p:txBody>
          <a:bodyPr wrap="square">
            <a:spAutoFit/>
          </a:bodyPr>
          <a:lstStyle/>
          <a:p>
            <a:pPr marL="342900" indent="-342900" algn="just">
              <a:lnSpc>
                <a:spcPct val="120000"/>
              </a:lnSpc>
              <a:buFont typeface="+mj-lt"/>
              <a:buAutoNum type="arabicPeriod" startAt="5"/>
            </a:pPr>
            <a:r>
              <a:rPr lang="en-US" altLang="zh-CN" b="1" dirty="0">
                <a:solidFill>
                  <a:srgbClr val="00B050"/>
                </a:solidFill>
                <a:latin typeface="Times New Roman" charset="0"/>
                <a:ea typeface="Times New Roman" charset="0"/>
                <a:cs typeface="Times New Roman" charset="0"/>
              </a:rPr>
              <a:t>Erosion and </a:t>
            </a:r>
            <a:r>
              <a:rPr lang="en-US" altLang="zh-CN" b="1" dirty="0" smtClean="0">
                <a:solidFill>
                  <a:srgbClr val="00B050"/>
                </a:solidFill>
                <a:latin typeface="Times New Roman" charset="0"/>
                <a:ea typeface="Times New Roman" charset="0"/>
                <a:cs typeface="Times New Roman" charset="0"/>
              </a:rPr>
              <a:t>sediment controls:</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Implement effective wind erosion controls</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Provide effective stabilization for inactive areas, finished slopes, and other areas prior to a forecasted storm event</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Maintain effective perimeter controls and stabilize site entrances</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Divert </a:t>
            </a:r>
            <a:r>
              <a:rPr lang="en-US" sz="1600" dirty="0" smtClean="0">
                <a:solidFill>
                  <a:srgbClr val="000000"/>
                </a:solidFill>
                <a:latin typeface="Times New Roman" charset="0"/>
                <a:ea typeface="Times New Roman" charset="0"/>
                <a:cs typeface="Times New Roman" charset="0"/>
              </a:rPr>
              <a:t>run</a:t>
            </a:r>
            <a:r>
              <a:rPr lang="en-US" altLang="zh-CN" sz="1600" dirty="0" smtClean="0">
                <a:solidFill>
                  <a:srgbClr val="000000"/>
                </a:solidFill>
                <a:latin typeface="Times New Roman" charset="0"/>
                <a:ea typeface="Times New Roman" charset="0"/>
                <a:cs typeface="Times New Roman" charset="0"/>
              </a:rPr>
              <a:t>off</a:t>
            </a:r>
            <a:r>
              <a:rPr lang="en-US" sz="1600" dirty="0" smtClean="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and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generated from within the facility away from erodible </a:t>
            </a:r>
            <a:r>
              <a:rPr lang="en-US" sz="1600" dirty="0" smtClean="0">
                <a:solidFill>
                  <a:srgbClr val="000000"/>
                </a:solidFill>
                <a:latin typeface="Times New Roman" charset="0"/>
                <a:ea typeface="Times New Roman" charset="0"/>
                <a:cs typeface="Times New Roman" charset="0"/>
              </a:rPr>
              <a:t>materials</a:t>
            </a: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Properly </a:t>
            </a:r>
            <a:r>
              <a:rPr lang="en-US" sz="1600" dirty="0">
                <a:solidFill>
                  <a:srgbClr val="000000"/>
                </a:solidFill>
                <a:latin typeface="Times New Roman" charset="0"/>
                <a:ea typeface="Times New Roman" charset="0"/>
                <a:cs typeface="Times New Roman" charset="0"/>
              </a:rPr>
              <a:t>design sediment basins</a:t>
            </a:r>
          </a:p>
          <a:p>
            <a:pPr marL="342900" indent="-342900" algn="just">
              <a:lnSpc>
                <a:spcPct val="120000"/>
              </a:lnSpc>
              <a:buFont typeface="+mj-lt"/>
              <a:buAutoNum type="arabicPeriod" startAt="5"/>
            </a:pPr>
            <a:r>
              <a:rPr lang="en-US" altLang="zh-CN" b="1" dirty="0" smtClean="0">
                <a:solidFill>
                  <a:srgbClr val="00B050"/>
                </a:solidFill>
                <a:latin typeface="Times New Roman" charset="0"/>
                <a:ea typeface="Times New Roman" charset="0"/>
                <a:cs typeface="Times New Roman" charset="0"/>
              </a:rPr>
              <a:t>Employee training program</a:t>
            </a: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Train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team </a:t>
            </a:r>
            <a:r>
              <a:rPr lang="en-US" sz="1600" dirty="0" smtClean="0">
                <a:solidFill>
                  <a:srgbClr val="000000"/>
                </a:solidFill>
                <a:latin typeface="Times New Roman" charset="0"/>
                <a:ea typeface="Times New Roman" charset="0"/>
                <a:cs typeface="Times New Roman" charset="0"/>
              </a:rPr>
              <a:t>members</a:t>
            </a: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Prepare </a:t>
            </a:r>
            <a:r>
              <a:rPr lang="en-US" sz="1600" dirty="0">
                <a:solidFill>
                  <a:srgbClr val="000000"/>
                </a:solidFill>
                <a:latin typeface="Times New Roman" charset="0"/>
                <a:ea typeface="Times New Roman" charset="0"/>
                <a:cs typeface="Times New Roman" charset="0"/>
              </a:rPr>
              <a:t>or acquire training manuals </a:t>
            </a:r>
            <a:endParaRPr lang="en-US" sz="1600" dirty="0" smtClean="0">
              <a:solidFill>
                <a:srgbClr val="000000"/>
              </a:solidFill>
              <a:latin typeface="Times New Roman" charset="0"/>
              <a:ea typeface="Times New Roman" charset="0"/>
              <a:cs typeface="Times New Roman" charset="0"/>
            </a:endParaRP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Identify </a:t>
            </a:r>
            <a:r>
              <a:rPr lang="en-US" sz="1600" dirty="0">
                <a:solidFill>
                  <a:srgbClr val="000000"/>
                </a:solidFill>
                <a:latin typeface="Times New Roman" charset="0"/>
                <a:ea typeface="Times New Roman" charset="0"/>
                <a:cs typeface="Times New Roman" charset="0"/>
              </a:rPr>
              <a:t>which personnel need to be trained </a:t>
            </a:r>
            <a:endParaRPr lang="en-US" sz="1600" dirty="0" smtClean="0">
              <a:solidFill>
                <a:srgbClr val="000000"/>
              </a:solidFill>
              <a:latin typeface="Times New Roman" charset="0"/>
              <a:ea typeface="Times New Roman" charset="0"/>
              <a:cs typeface="Times New Roman" charset="0"/>
            </a:endParaRP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Maintain </a:t>
            </a:r>
            <a:r>
              <a:rPr lang="en-US" sz="1600" dirty="0">
                <a:solidFill>
                  <a:srgbClr val="000000"/>
                </a:solidFill>
                <a:latin typeface="Times New Roman" charset="0"/>
                <a:ea typeface="Times New Roman" charset="0"/>
                <a:cs typeface="Times New Roman" charset="0"/>
              </a:rPr>
              <a:t>training documentation</a:t>
            </a:r>
            <a:endParaRPr lang="en-US" altLang="zh-CN" b="1" dirty="0" smtClean="0">
              <a:solidFill>
                <a:srgbClr val="00B050"/>
              </a:solidFill>
              <a:latin typeface="Times New Roman" charset="0"/>
              <a:ea typeface="Times New Roman" charset="0"/>
              <a:cs typeface="Times New Roman" charset="0"/>
            </a:endParaRPr>
          </a:p>
        </p:txBody>
      </p:sp>
      <p:sp>
        <p:nvSpPr>
          <p:cNvPr id="9" name="Rectangle 8"/>
          <p:cNvSpPr/>
          <p:nvPr/>
        </p:nvSpPr>
        <p:spPr>
          <a:xfrm>
            <a:off x="5448300" y="5109171"/>
            <a:ext cx="3568700" cy="400110"/>
          </a:xfrm>
          <a:prstGeom prst="rect">
            <a:avLst/>
          </a:prstGeom>
        </p:spPr>
        <p:txBody>
          <a:bodyPr wrap="square">
            <a:spAutoFit/>
          </a:bodyPr>
          <a:lstStyle/>
          <a:p>
            <a:r>
              <a:rPr lang="en-US" altLang="zh-CN" sz="1000" dirty="0">
                <a:solidFill>
                  <a:srgbClr val="000000"/>
                </a:solidFill>
                <a:latin typeface="Times New Roman" charset="0"/>
                <a:ea typeface="Times New Roman" charset="0"/>
                <a:cs typeface="Times New Roman" charset="0"/>
              </a:rPr>
              <a:t>https://</a:t>
            </a:r>
            <a:r>
              <a:rPr lang="en-US" altLang="zh-CN" sz="1000" dirty="0" err="1">
                <a:solidFill>
                  <a:srgbClr val="000000"/>
                </a:solidFill>
                <a:latin typeface="Times New Roman" charset="0"/>
                <a:ea typeface="Times New Roman" charset="0"/>
                <a:cs typeface="Times New Roman" charset="0"/>
              </a:rPr>
              <a:t>stormwater.pca.state.mn.us</a:t>
            </a:r>
            <a:r>
              <a:rPr lang="en-US" altLang="zh-CN" sz="1000" dirty="0">
                <a:solidFill>
                  <a:srgbClr val="000000"/>
                </a:solidFill>
                <a:latin typeface="Times New Roman" charset="0"/>
                <a:ea typeface="Times New Roman" charset="0"/>
                <a:cs typeface="Times New Roman" charset="0"/>
              </a:rPr>
              <a:t>/</a:t>
            </a:r>
            <a:r>
              <a:rPr lang="en-US" altLang="zh-CN" sz="1000" dirty="0" err="1">
                <a:solidFill>
                  <a:srgbClr val="000000"/>
                </a:solidFill>
                <a:latin typeface="Times New Roman" charset="0"/>
                <a:ea typeface="Times New Roman" charset="0"/>
                <a:cs typeface="Times New Roman" charset="0"/>
              </a:rPr>
              <a:t>index.php</a:t>
            </a:r>
            <a:r>
              <a:rPr lang="en-US" altLang="zh-CN" sz="1000" dirty="0">
                <a:solidFill>
                  <a:srgbClr val="000000"/>
                </a:solidFill>
                <a:latin typeface="Times New Roman" charset="0"/>
                <a:ea typeface="Times New Roman" charset="0"/>
                <a:cs typeface="Times New Roman" charset="0"/>
              </a:rPr>
              <a:t>/Sediment_control_practices_-_Perimeter_controls_for_disturbed_areas</a:t>
            </a:r>
            <a:endParaRPr lang="en-US" sz="1000" dirty="0">
              <a:solidFill>
                <a:srgbClr val="000000"/>
              </a:solidFill>
              <a:latin typeface="Times New Roman" charset="0"/>
              <a:ea typeface="Times New Roman" charset="0"/>
              <a:cs typeface="Times New Roman" charset="0"/>
            </a:endParaRPr>
          </a:p>
        </p:txBody>
      </p:sp>
      <p:pic>
        <p:nvPicPr>
          <p:cNvPr id="8194" name="Picture 2" descr="his image shows a schematic of silt fencing, -one of the most commonly used methods "/>
          <p:cNvPicPr>
            <a:picLocks noChangeAspect="1" noChangeArrowheads="1"/>
          </p:cNvPicPr>
          <p:nvPr/>
        </p:nvPicPr>
        <p:blipFill rotWithShape="1">
          <a:blip r:embed="rId2">
            <a:extLst>
              <a:ext uri="{28A0092B-C50C-407E-A947-70E740481C1C}">
                <a14:useLocalDpi xmlns:a14="http://schemas.microsoft.com/office/drawing/2010/main" val="0"/>
              </a:ext>
            </a:extLst>
          </a:blip>
          <a:srcRect l="1778" t="2356" r="2222" b="3888"/>
          <a:stretch/>
        </p:blipFill>
        <p:spPr bwMode="auto">
          <a:xfrm>
            <a:off x="5448300" y="1866012"/>
            <a:ext cx="3479800" cy="320592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Minimum </a:t>
            </a:r>
            <a:r>
              <a:rPr lang="en-US" altLang="zh-CN" sz="2800" dirty="0" smtClean="0">
                <a:solidFill>
                  <a:srgbClr val="990000"/>
                </a:solidFill>
                <a:latin typeface="Arial"/>
                <a:cs typeface="Arial"/>
              </a:rPr>
              <a:t>BMPs</a:t>
            </a:r>
            <a:r>
              <a:rPr lang="zh-CN" altLang="en-US" sz="2800" dirty="0" smtClean="0">
                <a:solidFill>
                  <a:srgbClr val="990000"/>
                </a:solidFill>
                <a:latin typeface="Arial"/>
                <a:cs typeface="Arial"/>
              </a:rPr>
              <a:t> </a:t>
            </a:r>
            <a:r>
              <a:rPr lang="en-US" altLang="zh-CN" sz="2000" dirty="0" smtClean="0">
                <a:solidFill>
                  <a:srgbClr val="990000"/>
                </a:solidFill>
                <a:latin typeface="Arial"/>
                <a:cs typeface="Arial"/>
              </a:rPr>
              <a:t>(cont’d)</a:t>
            </a:r>
            <a:endParaRPr lang="en-US" altLang="zh-CN" sz="2000" u="sng" dirty="0">
              <a:solidFill>
                <a:srgbClr val="FFCC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5196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4500" y="1172978"/>
            <a:ext cx="8394700" cy="1606594"/>
          </a:xfrm>
          <a:prstGeom prst="rect">
            <a:avLst/>
          </a:prstGeom>
        </p:spPr>
        <p:txBody>
          <a:bodyPr wrap="square">
            <a:spAutoFit/>
          </a:bodyPr>
          <a:lstStyle/>
          <a:p>
            <a:pPr marL="342900" indent="-342900" algn="just">
              <a:lnSpc>
                <a:spcPct val="120000"/>
              </a:lnSpc>
              <a:buFont typeface="+mj-lt"/>
              <a:buAutoNum type="arabicPeriod" startAt="7"/>
            </a:pPr>
            <a:r>
              <a:rPr lang="en-US" altLang="zh-CN" b="1" dirty="0">
                <a:solidFill>
                  <a:srgbClr val="00B050"/>
                </a:solidFill>
                <a:latin typeface="Times New Roman" charset="0"/>
                <a:ea typeface="Times New Roman" charset="0"/>
                <a:cs typeface="Times New Roman" charset="0"/>
              </a:rPr>
              <a:t>Quality </a:t>
            </a:r>
            <a:r>
              <a:rPr lang="en-US" altLang="zh-CN" b="1" dirty="0" smtClean="0">
                <a:solidFill>
                  <a:srgbClr val="00B050"/>
                </a:solidFill>
                <a:latin typeface="Times New Roman" charset="0"/>
                <a:ea typeface="Times New Roman" charset="0"/>
                <a:cs typeface="Times New Roman" charset="0"/>
              </a:rPr>
              <a:t>assurance record keeping</a:t>
            </a:r>
            <a:r>
              <a:rPr lang="en-US" altLang="zh-CN" b="1" dirty="0">
                <a:solidFill>
                  <a:srgbClr val="00B050"/>
                </a:solidFill>
                <a:latin typeface="Times New Roman" charset="0"/>
                <a:ea typeface="Times New Roman" charset="0"/>
                <a:cs typeface="Times New Roman" charset="0"/>
              </a:rPr>
              <a:t>:</a:t>
            </a:r>
            <a:endParaRPr lang="en-US" altLang="zh-CN" b="1" dirty="0" smtClean="0">
              <a:solidFill>
                <a:srgbClr val="00B050"/>
              </a:solidFill>
              <a:latin typeface="Times New Roman" charset="0"/>
              <a:ea typeface="Times New Roman" charset="0"/>
              <a:cs typeface="Times New Roman" charset="0"/>
            </a:endParaRPr>
          </a:p>
          <a:p>
            <a:pPr marL="742950" lvl="1" indent="-285750" algn="just">
              <a:lnSpc>
                <a:spcPct val="120000"/>
              </a:lnSpc>
              <a:buFont typeface=".AppleSystemUIFont" charset="-120"/>
              <a:buChar char="-"/>
            </a:pPr>
            <a:r>
              <a:rPr lang="en-US" sz="1600" dirty="0">
                <a:solidFill>
                  <a:srgbClr val="000000"/>
                </a:solidFill>
                <a:latin typeface="Times New Roman" charset="0"/>
                <a:ea typeface="Times New Roman" charset="0"/>
                <a:cs typeface="Times New Roman" charset="0"/>
              </a:rPr>
              <a:t>Develop and implement management procedures to ensure implementation of </a:t>
            </a:r>
            <a:r>
              <a:rPr lang="en-US" sz="1600" dirty="0" smtClean="0">
                <a:solidFill>
                  <a:srgbClr val="000000"/>
                </a:solidFill>
                <a:latin typeface="Times New Roman" charset="0"/>
                <a:ea typeface="Times New Roman" charset="0"/>
                <a:cs typeface="Times New Roman" charset="0"/>
              </a:rPr>
              <a:t>plans</a:t>
            </a: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Develop </a:t>
            </a:r>
            <a:r>
              <a:rPr lang="en-US" sz="1600" dirty="0">
                <a:solidFill>
                  <a:srgbClr val="000000"/>
                </a:solidFill>
                <a:latin typeface="Times New Roman" charset="0"/>
                <a:ea typeface="Times New Roman" charset="0"/>
                <a:cs typeface="Times New Roman" charset="0"/>
              </a:rPr>
              <a:t>a method of tracking and recording program </a:t>
            </a:r>
            <a:r>
              <a:rPr lang="en-US" sz="1600" dirty="0" smtClean="0">
                <a:solidFill>
                  <a:srgbClr val="000000"/>
                </a:solidFill>
                <a:latin typeface="Times New Roman" charset="0"/>
                <a:ea typeface="Times New Roman" charset="0"/>
                <a:cs typeface="Times New Roman" charset="0"/>
              </a:rPr>
              <a:t>implementation</a:t>
            </a:r>
            <a:r>
              <a:rPr lang="zh-CN" altLang="en-US" sz="1600" dirty="0" smtClean="0">
                <a:solidFill>
                  <a:srgbClr val="000000"/>
                </a:solidFill>
                <a:latin typeface="Times New Roman" charset="0"/>
                <a:ea typeface="Times New Roman" charset="0"/>
                <a:cs typeface="Times New Roman" charset="0"/>
              </a:rPr>
              <a:t> </a:t>
            </a:r>
            <a:endParaRPr lang="en-US" altLang="zh-CN" sz="1600" dirty="0" smtClean="0">
              <a:solidFill>
                <a:srgbClr val="000000"/>
              </a:solidFill>
              <a:latin typeface="Times New Roman" charset="0"/>
              <a:ea typeface="Times New Roman" charset="0"/>
              <a:cs typeface="Times New Roman" charset="0"/>
            </a:endParaRPr>
          </a:p>
          <a:p>
            <a:pPr marL="742950" lvl="1" indent="-285750" algn="just">
              <a:lnSpc>
                <a:spcPct val="120000"/>
              </a:lnSpc>
              <a:buFont typeface=".AppleSystemUIFont" charset="-120"/>
              <a:buChar char="-"/>
            </a:pPr>
            <a:r>
              <a:rPr lang="en-US" sz="1600" dirty="0" smtClean="0">
                <a:solidFill>
                  <a:srgbClr val="000000"/>
                </a:solidFill>
                <a:latin typeface="Times New Roman" charset="0"/>
                <a:ea typeface="Times New Roman" charset="0"/>
                <a:cs typeface="Times New Roman" charset="0"/>
              </a:rPr>
              <a:t>Maintain </a:t>
            </a:r>
            <a:r>
              <a:rPr lang="en-US" sz="1600" dirty="0">
                <a:solidFill>
                  <a:srgbClr val="000000"/>
                </a:solidFill>
                <a:latin typeface="Times New Roman" charset="0"/>
                <a:ea typeface="Times New Roman" charset="0"/>
                <a:cs typeface="Times New Roman" charset="0"/>
              </a:rPr>
              <a:t>implementation records (i.e., BMP deployment records, employee training logs, spill occurrence and clean-up records)</a:t>
            </a:r>
            <a:endParaRPr lang="en-US" altLang="zh-CN" b="1" dirty="0" smtClean="0">
              <a:solidFill>
                <a:srgbClr val="00B050"/>
              </a:solidFill>
              <a:latin typeface="Times New Roman" charset="0"/>
              <a:ea typeface="Times New Roman" charset="0"/>
              <a:cs typeface="Times New Roman" charset="0"/>
            </a:endParaRPr>
          </a:p>
        </p:txBody>
      </p:sp>
      <p:pic>
        <p:nvPicPr>
          <p:cNvPr id="7" name="Picture 6">
            <a:extLst>
              <a:ext uri="{FF2B5EF4-FFF2-40B4-BE49-F238E27FC236}">
                <a16:creationId xmlns:a16="http://schemas.microsoft.com/office/drawing/2014/main" xmlns="" id="{A51CC8C2-AD15-144C-98DE-55849ADE41D6}"/>
              </a:ext>
            </a:extLst>
          </p:cNvPr>
          <p:cNvPicPr>
            <a:picLocks noChangeAspect="1"/>
          </p:cNvPicPr>
          <p:nvPr/>
        </p:nvPicPr>
        <p:blipFill rotWithShape="1">
          <a:blip r:embed="rId2">
            <a:extLst>
              <a:ext uri="{28A0092B-C50C-407E-A947-70E740481C1C}">
                <a14:useLocalDpi xmlns:a14="http://schemas.microsoft.com/office/drawing/2010/main" val="0"/>
              </a:ext>
            </a:extLst>
          </a:blip>
          <a:srcRect l="5320" t="7230" r="8282"/>
          <a:stretch/>
        </p:blipFill>
        <p:spPr>
          <a:xfrm>
            <a:off x="2770992" y="2779572"/>
            <a:ext cx="3538514" cy="2742805"/>
          </a:xfrm>
          <a:prstGeom prst="rect">
            <a:avLst/>
          </a:prstGeom>
        </p:spPr>
      </p:pic>
      <p:sp>
        <p:nvSpPr>
          <p:cNvPr id="8" name="Rectangle 7"/>
          <p:cNvSpPr/>
          <p:nvPr/>
        </p:nvSpPr>
        <p:spPr>
          <a:xfrm>
            <a:off x="1212328" y="5522377"/>
            <a:ext cx="6859043" cy="246221"/>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For Industrial Storm Water Pollution </a:t>
            </a:r>
            <a:r>
              <a:rPr lang="en-US" sz="1000" dirty="0" smtClean="0">
                <a:solidFill>
                  <a:srgbClr val="000000"/>
                </a:solidFill>
                <a:latin typeface="Times New Roman" charset="0"/>
                <a:ea typeface="Times New Roman" charset="0"/>
                <a:cs typeface="Times New Roman" charset="0"/>
              </a:rPr>
              <a:t>Control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Sacramento</a:t>
            </a:r>
            <a:r>
              <a:rPr lang="zh-CN" altLang="en-US" sz="1000" dirty="0" smtClean="0">
                <a:solidFill>
                  <a:srgbClr val="000000"/>
                </a:solidFill>
                <a:latin typeface="Times New Roman" charset="0"/>
                <a:ea typeface="Times New Roman" charset="0"/>
                <a:cs typeface="Times New Roman" charset="0"/>
              </a:rPr>
              <a:t> </a:t>
            </a:r>
            <a:r>
              <a:rPr lang="en-US" altLang="zh-CN" sz="1000" dirty="0" err="1" smtClean="0">
                <a:solidFill>
                  <a:srgbClr val="000000"/>
                </a:solidFill>
                <a:latin typeface="Times New Roman" charset="0"/>
                <a:ea typeface="Times New Roman" charset="0"/>
                <a:cs typeface="Times New Roman" charset="0"/>
              </a:rPr>
              <a:t>Stormwater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Management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Program </a:t>
            </a:r>
            <a:endParaRPr lang="en-US" sz="1000" dirty="0">
              <a:solidFill>
                <a:srgbClr val="000000"/>
              </a:solidFill>
              <a:latin typeface="Times New Roman" charset="0"/>
              <a:ea typeface="Times New Roman" charset="0"/>
              <a:cs typeface="Times New Roman" charset="0"/>
            </a:endParaRPr>
          </a:p>
        </p:txBody>
      </p:sp>
      <p:sp>
        <p:nvSpPr>
          <p:cNvPr id="9"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Minimum BMPs</a:t>
            </a:r>
            <a:r>
              <a:rPr lang="zh-CN" altLang="en-US" sz="2800" dirty="0" smtClean="0">
                <a:solidFill>
                  <a:srgbClr val="990000"/>
                </a:solidFill>
                <a:latin typeface="Arial"/>
                <a:cs typeface="Arial"/>
              </a:rPr>
              <a:t> </a:t>
            </a:r>
            <a:r>
              <a:rPr lang="en-US" altLang="zh-CN" sz="2000" dirty="0" smtClean="0">
                <a:solidFill>
                  <a:srgbClr val="990000"/>
                </a:solidFill>
                <a:latin typeface="Arial"/>
                <a:cs typeface="Arial"/>
              </a:rPr>
              <a:t>(cont’d)</a:t>
            </a:r>
            <a:endParaRPr lang="en-US" altLang="zh-CN" sz="2000" u="sng" dirty="0">
              <a:solidFill>
                <a:srgbClr val="FFCC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0760992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1.</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Coolant/Oil </a:t>
            </a:r>
            <a:r>
              <a:rPr lang="en-US" altLang="zh-CN" sz="2200" u="sng" dirty="0">
                <a:solidFill>
                  <a:schemeClr val="tx2">
                    <a:lumMod val="60000"/>
                    <a:lumOff val="40000"/>
                  </a:schemeClr>
                </a:solidFill>
                <a:latin typeface="Arial"/>
                <a:cs typeface="Arial"/>
              </a:rPr>
              <a:t>recovery</a:t>
            </a:r>
          </a:p>
        </p:txBody>
      </p:sp>
      <p:sp>
        <p:nvSpPr>
          <p:cNvPr id="8" name="Content Placeholder 2"/>
          <p:cNvSpPr>
            <a:spLocks noGrp="1"/>
          </p:cNvSpPr>
          <p:nvPr>
            <p:ph idx="1"/>
          </p:nvPr>
        </p:nvSpPr>
        <p:spPr>
          <a:xfrm>
            <a:off x="304801" y="1326816"/>
            <a:ext cx="8623300" cy="1692639"/>
          </a:xfrm>
        </p:spPr>
        <p:txBody>
          <a:bodyPr>
            <a:normAutofit fontScale="92500" lnSpcReduction="10000"/>
          </a:bodyPr>
          <a:lstStyle/>
          <a:p>
            <a:pPr marL="0" indent="0" algn="just">
              <a:lnSpc>
                <a:spcPct val="120000"/>
              </a:lnSpc>
              <a:spcBef>
                <a:spcPts val="0"/>
              </a:spcBef>
              <a:spcAft>
                <a:spcPts val="600"/>
              </a:spcAft>
              <a:buNone/>
            </a:pPr>
            <a:r>
              <a:rPr lang="en-US" altLang="zh-CN" sz="1800" dirty="0">
                <a:latin typeface="Times New Roman" charset="0"/>
                <a:ea typeface="Times New Roman" charset="0"/>
                <a:cs typeface="Times New Roman" charset="0"/>
              </a:rPr>
              <a:t>Activities</a:t>
            </a:r>
            <a:r>
              <a:rPr lang="en-US" sz="1800" dirty="0">
                <a:latin typeface="Times New Roman" charset="0"/>
                <a:ea typeface="Times New Roman" charset="0"/>
                <a:cs typeface="Times New Roman" charset="0"/>
              </a:rPr>
              <a:t>:</a:t>
            </a:r>
            <a:r>
              <a:rPr 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m</a:t>
            </a:r>
            <a:r>
              <a:rPr lang="en-US" sz="1800" dirty="0" smtClean="0">
                <a:solidFill>
                  <a:srgbClr val="000000"/>
                </a:solidFill>
                <a:latin typeface="Times New Roman" charset="0"/>
                <a:ea typeface="Times New Roman" charset="0"/>
                <a:cs typeface="Times New Roman" charset="0"/>
              </a:rPr>
              <a:t>etal removal discharges metal fines in the form of swarf, grindings, chips </a:t>
            </a:r>
            <a:r>
              <a:rPr lang="en-US" sz="1800" dirty="0">
                <a:solidFill>
                  <a:srgbClr val="000000"/>
                </a:solidFill>
                <a:latin typeface="Times New Roman" charset="0"/>
                <a:ea typeface="Times New Roman" charset="0"/>
                <a:cs typeface="Times New Roman" charset="0"/>
              </a:rPr>
              <a:t>etc. </a:t>
            </a:r>
            <a:endParaRPr lang="en-US" sz="1800" dirty="0" smtClean="0">
              <a:solidFill>
                <a:srgbClr val="000000"/>
              </a:solidFill>
              <a:latin typeface="Times New Roman" charset="0"/>
              <a:ea typeface="Times New Roman" charset="0"/>
              <a:cs typeface="Times New Roman" charset="0"/>
            </a:endParaRPr>
          </a:p>
          <a:p>
            <a:pPr marL="0" indent="0" algn="just">
              <a:lnSpc>
                <a:spcPct val="120000"/>
              </a:lnSpc>
              <a:spcBef>
                <a:spcPts val="0"/>
              </a:spcBef>
              <a:spcAft>
                <a:spcPts val="600"/>
              </a:spcAft>
              <a:buNone/>
            </a:pPr>
            <a:r>
              <a:rPr lang="en-US" sz="1800" dirty="0">
                <a:solidFill>
                  <a:srgbClr val="990000"/>
                </a:solidFill>
                <a:latin typeface="Times New Roman" charset="0"/>
                <a:ea typeface="Times New Roman" charset="0"/>
                <a:cs typeface="Times New Roman" charset="0"/>
              </a:rPr>
              <a:t>Typical </a:t>
            </a:r>
            <a:r>
              <a:rPr lang="en-US" altLang="zh-CN" sz="1800" dirty="0">
                <a:solidFill>
                  <a:srgbClr val="990000"/>
                </a:solidFill>
                <a:latin typeface="Times New Roman" charset="0"/>
                <a:ea typeface="Times New Roman" charset="0"/>
                <a:cs typeface="Times New Roman" charset="0"/>
              </a:rPr>
              <a:t>problems</a:t>
            </a:r>
            <a:r>
              <a:rPr lang="en-US" sz="1800" dirty="0">
                <a:solidFill>
                  <a:srgbClr val="990000"/>
                </a:solidFill>
                <a:latin typeface="Times New Roman" charset="0"/>
                <a:ea typeface="Times New Roman" charset="0"/>
                <a:cs typeface="Times New Roman" charset="0"/>
              </a:rPr>
              <a:t>:</a:t>
            </a:r>
            <a:r>
              <a:rPr lang="zh-CN" altLang="en-US" sz="1800" dirty="0">
                <a:solidFill>
                  <a:srgbClr val="99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t</a:t>
            </a:r>
            <a:r>
              <a:rPr lang="en-US" altLang="zh-CN" sz="1800" dirty="0" smtClean="0">
                <a:solidFill>
                  <a:srgbClr val="000000"/>
                </a:solidFill>
                <a:latin typeface="Times New Roman" charset="0"/>
                <a:ea typeface="Times New Roman" charset="0"/>
                <a:cs typeface="Times New Roman" charset="0"/>
              </a:rPr>
              <a:t>he </a:t>
            </a:r>
            <a:r>
              <a:rPr lang="en-US" altLang="zh-CN" sz="1800" dirty="0">
                <a:solidFill>
                  <a:srgbClr val="000000"/>
                </a:solidFill>
                <a:latin typeface="Times New Roman" charset="0"/>
                <a:ea typeface="Times New Roman" charset="0"/>
                <a:cs typeface="Times New Roman" charset="0"/>
              </a:rPr>
              <a:t>coolants, metal fines, and tramp oil leak out of the outside container</a:t>
            </a:r>
            <a:r>
              <a:rPr lang="zh-CN" altLang="en-US" sz="1800" dirty="0">
                <a:solidFill>
                  <a:srgbClr val="00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or are spilled in the process of loading onto a transport vehicle.</a:t>
            </a:r>
            <a:endParaRPr lang="en-US" sz="1800" dirty="0">
              <a:solidFill>
                <a:srgbClr val="000000"/>
              </a:solidFill>
              <a:latin typeface="Times New Roman" charset="0"/>
              <a:ea typeface="Times New Roman" charset="0"/>
              <a:cs typeface="Times New Roman" charset="0"/>
            </a:endParaRPr>
          </a:p>
          <a:p>
            <a:pPr marL="0" indent="0" algn="just">
              <a:lnSpc>
                <a:spcPct val="120000"/>
              </a:lnSpc>
              <a:spcBef>
                <a:spcPts val="0"/>
              </a:spcBef>
              <a:spcAft>
                <a:spcPts val="600"/>
              </a:spcAft>
              <a:buNone/>
            </a:pPr>
            <a:r>
              <a:rPr lang="en-US" sz="1800" dirty="0" smtClean="0">
                <a:solidFill>
                  <a:srgbClr val="990000"/>
                </a:solidFill>
                <a:latin typeface="Times New Roman" charset="0"/>
                <a:ea typeface="Times New Roman" charset="0"/>
                <a:cs typeface="Times New Roman" charset="0"/>
              </a:rPr>
              <a:t>Typical </a:t>
            </a:r>
            <a:r>
              <a:rPr lang="en-US" altLang="zh-CN" sz="1800" dirty="0" smtClean="0">
                <a:solidFill>
                  <a:srgbClr val="990000"/>
                </a:solidFill>
                <a:latin typeface="Times New Roman" charset="0"/>
                <a:ea typeface="Times New Roman" charset="0"/>
                <a:cs typeface="Times New Roman" charset="0"/>
              </a:rPr>
              <a:t>p</a:t>
            </a:r>
            <a:r>
              <a:rPr lang="en-US" sz="1800" dirty="0" smtClean="0">
                <a:solidFill>
                  <a:srgbClr val="990000"/>
                </a:solidFill>
                <a:latin typeface="Times New Roman" charset="0"/>
                <a:ea typeface="Times New Roman" charset="0"/>
                <a:cs typeface="Times New Roman" charset="0"/>
              </a:rPr>
              <a:t>ollutants:</a:t>
            </a:r>
            <a:r>
              <a:rPr lang="zh-CN" altLang="en-US" sz="1800" dirty="0" smtClean="0">
                <a:solidFill>
                  <a:srgbClr val="00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h</a:t>
            </a:r>
            <a:r>
              <a:rPr lang="en-US" sz="1800" dirty="0" smtClean="0">
                <a:solidFill>
                  <a:srgbClr val="000000"/>
                </a:solidFill>
                <a:latin typeface="Times New Roman" charset="0"/>
                <a:ea typeface="Times New Roman" charset="0"/>
                <a:cs typeface="Times New Roman" charset="0"/>
              </a:rPr>
              <a:t>eavy metals</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a:t>
            </a:r>
            <a:r>
              <a:rPr lang="en-US" sz="1800" dirty="0" smtClean="0">
                <a:solidFill>
                  <a:srgbClr val="000000"/>
                </a:solidFill>
                <a:latin typeface="Times New Roman" charset="0"/>
                <a:ea typeface="Times New Roman" charset="0"/>
                <a:cs typeface="Times New Roman" charset="0"/>
              </a:rPr>
              <a:t>chromium</a:t>
            </a:r>
            <a:r>
              <a:rPr lang="en-US" sz="1800" dirty="0">
                <a:solidFill>
                  <a:srgbClr val="000000"/>
                </a:solidFill>
                <a:latin typeface="Times New Roman" charset="0"/>
                <a:ea typeface="Times New Roman" charset="0"/>
                <a:cs typeface="Times New Roman" charset="0"/>
              </a:rPr>
              <a:t>, copper, manganese, lead, </a:t>
            </a:r>
            <a:r>
              <a:rPr lang="en-US" sz="1800" dirty="0" smtClean="0">
                <a:solidFill>
                  <a:srgbClr val="000000"/>
                </a:solidFill>
                <a:latin typeface="Times New Roman" charset="0"/>
                <a:ea typeface="Times New Roman" charset="0"/>
                <a:cs typeface="Times New Roman" charset="0"/>
              </a:rPr>
              <a:t>zinc</a:t>
            </a:r>
            <a:r>
              <a:rPr lang="en-US" altLang="zh-CN" sz="1800" dirty="0" smtClean="0">
                <a:solidFill>
                  <a:srgbClr val="000000"/>
                </a:solidFill>
                <a:latin typeface="Times New Roman" charset="0"/>
                <a:ea typeface="Times New Roman" charset="0"/>
                <a:cs typeface="Times New Roman" charset="0"/>
              </a:rPr>
              <a:t>),</a:t>
            </a:r>
            <a:r>
              <a:rPr lang="en-US" sz="1800" dirty="0" smtClean="0">
                <a:solidFill>
                  <a:srgbClr val="000000"/>
                </a:solidFill>
                <a:latin typeface="Times New Roman" charset="0"/>
                <a:ea typeface="Times New Roman" charset="0"/>
                <a:cs typeface="Times New Roman" charset="0"/>
              </a:rPr>
              <a:t> bacteria</a:t>
            </a:r>
            <a:r>
              <a:rPr lang="en-US" sz="1800" dirty="0">
                <a:solidFill>
                  <a:srgbClr val="000000"/>
                </a:solidFill>
                <a:latin typeface="Times New Roman" charset="0"/>
                <a:ea typeface="Times New Roman" charset="0"/>
                <a:cs typeface="Times New Roman" charset="0"/>
              </a:rPr>
              <a:t>, </a:t>
            </a:r>
            <a:r>
              <a:rPr lang="en-US" sz="1800" dirty="0" smtClean="0">
                <a:solidFill>
                  <a:srgbClr val="000000"/>
                </a:solidFill>
                <a:latin typeface="Times New Roman" charset="0"/>
                <a:ea typeface="Times New Roman" charset="0"/>
                <a:cs typeface="Times New Roman" charset="0"/>
              </a:rPr>
              <a:t>fung</a:t>
            </a:r>
            <a:r>
              <a:rPr lang="en-US" altLang="zh-CN" sz="1800" dirty="0" smtClean="0">
                <a:solidFill>
                  <a:srgbClr val="000000"/>
                </a:solidFill>
                <a:latin typeface="Times New Roman" charset="0"/>
                <a:ea typeface="Times New Roman" charset="0"/>
                <a:cs typeface="Times New Roman" charset="0"/>
              </a:rPr>
              <a:t>i,</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c</a:t>
            </a:r>
            <a:r>
              <a:rPr lang="en-US" sz="1800" dirty="0" smtClean="0">
                <a:solidFill>
                  <a:srgbClr val="000000"/>
                </a:solidFill>
                <a:latin typeface="Times New Roman" charset="0"/>
                <a:ea typeface="Times New Roman" charset="0"/>
                <a:cs typeface="Times New Roman" charset="0"/>
              </a:rPr>
              <a:t>hemicals </a:t>
            </a:r>
            <a:r>
              <a:rPr lang="en-US" sz="1800" dirty="0">
                <a:solidFill>
                  <a:srgbClr val="000000"/>
                </a:solidFill>
                <a:latin typeface="Times New Roman" charset="0"/>
                <a:ea typeface="Times New Roman" charset="0"/>
                <a:cs typeface="Times New Roman" charset="0"/>
              </a:rPr>
              <a:t>in the </a:t>
            </a:r>
            <a:r>
              <a:rPr lang="en-US" sz="1800" dirty="0" smtClean="0">
                <a:solidFill>
                  <a:srgbClr val="000000"/>
                </a:solidFill>
                <a:latin typeface="Times New Roman" charset="0"/>
                <a:ea typeface="Times New Roman" charset="0"/>
                <a:cs typeface="Times New Roman" charset="0"/>
              </a:rPr>
              <a:t>coolant</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a:t>
            </a:r>
            <a:r>
              <a:rPr lang="en-US" sz="1800" dirty="0" smtClean="0">
                <a:solidFill>
                  <a:srgbClr val="000000"/>
                </a:solidFill>
                <a:latin typeface="Times New Roman" charset="0"/>
                <a:ea typeface="Times New Roman" charset="0"/>
                <a:cs typeface="Times New Roman" charset="0"/>
              </a:rPr>
              <a:t>corrosion </a:t>
            </a:r>
            <a:r>
              <a:rPr lang="en-US" sz="1800" dirty="0">
                <a:solidFill>
                  <a:srgbClr val="000000"/>
                </a:solidFill>
                <a:latin typeface="Times New Roman" charset="0"/>
                <a:ea typeface="Times New Roman" charset="0"/>
                <a:cs typeface="Times New Roman" charset="0"/>
              </a:rPr>
              <a:t>inhibitors, emulsifiers, </a:t>
            </a:r>
            <a:r>
              <a:rPr lang="en-US" sz="1800" dirty="0" smtClean="0">
                <a:solidFill>
                  <a:srgbClr val="000000"/>
                </a:solidFill>
                <a:latin typeface="Times New Roman" charset="0"/>
                <a:ea typeface="Times New Roman" charset="0"/>
                <a:cs typeface="Times New Roman" charset="0"/>
              </a:rPr>
              <a:t>biocides</a:t>
            </a:r>
            <a:r>
              <a:rPr lang="en-US" altLang="zh-CN" sz="1800" dirty="0" smtClean="0">
                <a:solidFill>
                  <a:srgbClr val="000000"/>
                </a:solidFill>
                <a:latin typeface="Times New Roman" charset="0"/>
                <a:ea typeface="Times New Roman" charset="0"/>
                <a:cs typeface="Times New Roman" charset="0"/>
              </a:rPr>
              <a:t>),</a:t>
            </a:r>
            <a:r>
              <a:rPr 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t</a:t>
            </a:r>
            <a:r>
              <a:rPr lang="en-US" sz="1800" dirty="0" smtClean="0">
                <a:solidFill>
                  <a:srgbClr val="000000"/>
                </a:solidFill>
                <a:latin typeface="Times New Roman" charset="0"/>
                <a:ea typeface="Times New Roman" charset="0"/>
                <a:cs typeface="Times New Roman" charset="0"/>
              </a:rPr>
              <a:t>ramp oil</a:t>
            </a:r>
            <a:r>
              <a:rPr lang="en-US" altLang="zh-CN" sz="1800" dirty="0" smtClean="0">
                <a:solidFill>
                  <a:srgbClr val="000000"/>
                </a:solidFill>
                <a:latin typeface="Times New Roman" charset="0"/>
                <a:ea typeface="Times New Roman" charset="0"/>
                <a:cs typeface="Times New Roman" charset="0"/>
              </a:rPr>
              <a:t>,</a:t>
            </a:r>
            <a:r>
              <a:rPr lang="en-US" sz="1800" dirty="0" smtClean="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and </a:t>
            </a:r>
            <a:r>
              <a:rPr lang="en-US" altLang="zh-CN" sz="1800" dirty="0" smtClean="0">
                <a:solidFill>
                  <a:srgbClr val="000000"/>
                </a:solidFill>
                <a:latin typeface="Times New Roman" charset="0"/>
                <a:ea typeface="Times New Roman" charset="0"/>
                <a:cs typeface="Times New Roman" charset="0"/>
              </a:rPr>
              <a:t>d</a:t>
            </a:r>
            <a:r>
              <a:rPr lang="en-US" sz="1800" dirty="0" smtClean="0">
                <a:solidFill>
                  <a:srgbClr val="000000"/>
                </a:solidFill>
                <a:latin typeface="Times New Roman" charset="0"/>
                <a:ea typeface="Times New Roman" charset="0"/>
                <a:cs typeface="Times New Roman" charset="0"/>
              </a:rPr>
              <a:t>ecreased pH</a:t>
            </a:r>
          </a:p>
        </p:txBody>
      </p:sp>
      <p:pic>
        <p:nvPicPr>
          <p:cNvPr id="9" name="Picture 8" descr="Screen Shot 2016-04-20 at 1.32.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500" y="3019455"/>
            <a:ext cx="3263992" cy="2541698"/>
          </a:xfrm>
          <a:prstGeom prst="rect">
            <a:avLst/>
          </a:prstGeom>
        </p:spPr>
      </p:pic>
      <p:sp>
        <p:nvSpPr>
          <p:cNvPr id="10" name="Rectangle 9"/>
          <p:cNvSpPr/>
          <p:nvPr/>
        </p:nvSpPr>
        <p:spPr>
          <a:xfrm>
            <a:off x="4914900" y="5475398"/>
            <a:ext cx="3746500" cy="400110"/>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
        <p:nvSpPr>
          <p:cNvPr id="11" name="Rectangle 10"/>
          <p:cNvSpPr/>
          <p:nvPr/>
        </p:nvSpPr>
        <p:spPr>
          <a:xfrm>
            <a:off x="425783" y="3597870"/>
            <a:ext cx="4184317" cy="923330"/>
          </a:xfrm>
          <a:prstGeom prst="rect">
            <a:avLst/>
          </a:prstGeom>
        </p:spPr>
        <p:txBody>
          <a:bodyPr wrap="square">
            <a:spAutoFit/>
          </a:bodyPr>
          <a:lstStyle/>
          <a:p>
            <a:pPr algn="just"/>
            <a:r>
              <a:rPr lang="en-US" dirty="0">
                <a:solidFill>
                  <a:srgbClr val="990000"/>
                </a:solidFill>
                <a:latin typeface="Times New Roman" charset="0"/>
                <a:ea typeface="Times New Roman" charset="0"/>
                <a:cs typeface="Times New Roman" charset="0"/>
              </a:rPr>
              <a:t>BMP: </a:t>
            </a:r>
          </a:p>
          <a:p>
            <a:pPr marL="342900" indent="-342900" algn="just">
              <a:buAutoNum type="alphaLcPeriod"/>
            </a:pPr>
            <a:r>
              <a:rPr lang="en-US" dirty="0" smtClean="0">
                <a:solidFill>
                  <a:srgbClr val="000000"/>
                </a:solidFill>
                <a:latin typeface="Times New Roman" charset="0"/>
                <a:ea typeface="Times New Roman" charset="0"/>
                <a:cs typeface="Times New Roman" charset="0"/>
              </a:rPr>
              <a:t>Locat</a:t>
            </a:r>
            <a:r>
              <a:rPr lang="en-US" altLang="zh-CN" dirty="0">
                <a:solidFill>
                  <a:srgbClr val="000000"/>
                </a:solidFill>
                <a:latin typeface="Times New Roman" charset="0"/>
                <a:ea typeface="Times New Roman" charset="0"/>
                <a:cs typeface="Times New Roman" charset="0"/>
              </a:rPr>
              <a:t>e</a:t>
            </a:r>
            <a:r>
              <a:rPr lang="en-US" dirty="0" smtClean="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scrap bin on a </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concrete pad that drains into a containment sump</a:t>
            </a:r>
          </a:p>
        </p:txBody>
      </p:sp>
    </p:spTree>
    <p:extLst>
      <p:ext uri="{BB962C8B-B14F-4D97-AF65-F5344CB8AC3E}">
        <p14:creationId xmlns:p14="http://schemas.microsoft.com/office/powerpoint/2010/main" val="6935205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20 at 1.36.41 PM.png"/>
          <p:cNvPicPr>
            <a:picLocks noChangeAspect="1"/>
          </p:cNvPicPr>
          <p:nvPr/>
        </p:nvPicPr>
        <p:blipFill rotWithShape="1">
          <a:blip r:embed="rId2">
            <a:extLst>
              <a:ext uri="{28A0092B-C50C-407E-A947-70E740481C1C}">
                <a14:useLocalDpi xmlns:a14="http://schemas.microsoft.com/office/drawing/2010/main" val="0"/>
              </a:ext>
            </a:extLst>
          </a:blip>
          <a:srcRect r="69871"/>
          <a:stretch/>
        </p:blipFill>
        <p:spPr>
          <a:xfrm>
            <a:off x="4776537" y="1447083"/>
            <a:ext cx="1357563" cy="1911016"/>
          </a:xfrm>
          <a:prstGeom prst="rect">
            <a:avLst/>
          </a:prstGeom>
        </p:spPr>
      </p:pic>
      <p:sp>
        <p:nvSpPr>
          <p:cNvPr id="5"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1.</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Coolant/oil recovery</a:t>
            </a:r>
            <a:r>
              <a:rPr lang="zh-CN" altLang="en-US" sz="2200" dirty="0" smtClean="0">
                <a:solidFill>
                  <a:schemeClr val="tx2">
                    <a:lumMod val="60000"/>
                    <a:lumOff val="40000"/>
                  </a:schemeClr>
                </a:solidFill>
                <a:latin typeface="Arial"/>
                <a:cs typeface="Arial"/>
              </a:rPr>
              <a:t> </a:t>
            </a:r>
            <a:r>
              <a:rPr lang="en-US" altLang="zh-CN" dirty="0" smtClean="0">
                <a:solidFill>
                  <a:schemeClr val="tx2">
                    <a:lumMod val="60000"/>
                    <a:lumOff val="40000"/>
                  </a:schemeClr>
                </a:solidFill>
                <a:latin typeface="Arial"/>
                <a:cs typeface="Arial"/>
              </a:rPr>
              <a:t>(cont’d)</a:t>
            </a:r>
            <a:endParaRPr lang="en-US" altLang="zh-CN" dirty="0">
              <a:solidFill>
                <a:schemeClr val="tx2">
                  <a:lumMod val="60000"/>
                  <a:lumOff val="40000"/>
                </a:schemeClr>
              </a:solidFill>
              <a:latin typeface="Arial"/>
              <a:cs typeface="Arial"/>
            </a:endParaRPr>
          </a:p>
        </p:txBody>
      </p:sp>
      <p:sp>
        <p:nvSpPr>
          <p:cNvPr id="2" name="Rectangle 1"/>
          <p:cNvSpPr/>
          <p:nvPr/>
        </p:nvSpPr>
        <p:spPr>
          <a:xfrm>
            <a:off x="499892" y="1447083"/>
            <a:ext cx="3526008" cy="1200329"/>
          </a:xfrm>
          <a:prstGeom prst="rect">
            <a:avLst/>
          </a:prstGeom>
        </p:spPr>
        <p:txBody>
          <a:bodyPr wrap="square">
            <a:spAutoFit/>
          </a:bodyPr>
          <a:lstStyle/>
          <a:p>
            <a:pPr algn="just"/>
            <a:r>
              <a:rPr lang="en-US" dirty="0">
                <a:solidFill>
                  <a:srgbClr val="000000"/>
                </a:solidFill>
                <a:latin typeface="Times New Roman" charset="0"/>
                <a:ea typeface="Times New Roman" charset="0"/>
                <a:cs typeface="Times New Roman" charset="0"/>
              </a:rPr>
              <a:t>b. Modify </a:t>
            </a:r>
            <a:r>
              <a:rPr lang="en-US" dirty="0" smtClean="0">
                <a:solidFill>
                  <a:srgbClr val="000000"/>
                </a:solidFill>
                <a:latin typeface="Times New Roman" charset="0"/>
                <a:ea typeface="Times New Roman" charset="0"/>
                <a:cs typeface="Times New Roman" charset="0"/>
              </a:rPr>
              <a:t>the </a:t>
            </a:r>
            <a:r>
              <a:rPr lang="en-US" dirty="0">
                <a:solidFill>
                  <a:srgbClr val="000000"/>
                </a:solidFill>
                <a:latin typeface="Times New Roman" charset="0"/>
                <a:ea typeface="Times New Roman" charset="0"/>
                <a:cs typeface="Times New Roman" charset="0"/>
              </a:rPr>
              <a:t>scrap hopper </a:t>
            </a:r>
            <a:r>
              <a:rPr lang="en-US" dirty="0" smtClean="0">
                <a:solidFill>
                  <a:srgbClr val="000000"/>
                </a:solidFill>
                <a:latin typeface="Times New Roman" charset="0"/>
                <a:ea typeface="Times New Roman" charset="0"/>
                <a:cs typeface="Times New Roman" charset="0"/>
              </a:rPr>
              <a:t>for </a:t>
            </a:r>
            <a:r>
              <a:rPr lang="en-US" dirty="0">
                <a:solidFill>
                  <a:srgbClr val="000000"/>
                </a:solidFill>
                <a:latin typeface="Times New Roman" charset="0"/>
                <a:ea typeface="Times New Roman" charset="0"/>
                <a:cs typeface="Times New Roman" charset="0"/>
              </a:rPr>
              <a:t>coolant/oil separation from the </a:t>
            </a:r>
            <a:r>
              <a:rPr lang="en-US" dirty="0" err="1">
                <a:solidFill>
                  <a:srgbClr val="000000"/>
                </a:solidFill>
                <a:latin typeface="Times New Roman" charset="0"/>
                <a:ea typeface="Times New Roman" charset="0"/>
                <a:cs typeface="Times New Roman" charset="0"/>
              </a:rPr>
              <a:t>swarf</a:t>
            </a:r>
            <a:r>
              <a:rPr lang="en-US" dirty="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while </a:t>
            </a:r>
            <a:r>
              <a:rPr lang="en-US" dirty="0">
                <a:solidFill>
                  <a:srgbClr val="000000"/>
                </a:solidFill>
                <a:latin typeface="Times New Roman" charset="0"/>
                <a:ea typeface="Times New Roman" charset="0"/>
                <a:cs typeface="Times New Roman" charset="0"/>
              </a:rPr>
              <a:t>the coolant/oil is warm and less viscous</a:t>
            </a:r>
          </a:p>
        </p:txBody>
      </p:sp>
      <p:sp>
        <p:nvSpPr>
          <p:cNvPr id="7" name="Rectangle 6"/>
          <p:cNvSpPr/>
          <p:nvPr/>
        </p:nvSpPr>
        <p:spPr>
          <a:xfrm>
            <a:off x="612442" y="3515357"/>
            <a:ext cx="3527758" cy="923330"/>
          </a:xfrm>
          <a:prstGeom prst="rect">
            <a:avLst/>
          </a:prstGeom>
        </p:spPr>
        <p:txBody>
          <a:bodyPr wrap="square">
            <a:spAutoFit/>
          </a:bodyPr>
          <a:lstStyle/>
          <a:p>
            <a:r>
              <a:rPr lang="en-US" dirty="0">
                <a:solidFill>
                  <a:srgbClr val="000000"/>
                </a:solidFill>
                <a:latin typeface="Times New Roman" charset="0"/>
                <a:ea typeface="Times New Roman" charset="0"/>
                <a:cs typeface="Times New Roman" charset="0"/>
              </a:rPr>
              <a:t>c. </a:t>
            </a:r>
            <a:r>
              <a:rPr lang="en-US" altLang="zh-CN" dirty="0" smtClean="0">
                <a:solidFill>
                  <a:srgbClr val="000000"/>
                </a:solidFill>
                <a:latin typeface="Times New Roman" charset="0"/>
                <a:ea typeface="Times New Roman" charset="0"/>
                <a:cs typeface="Times New Roman" charset="0"/>
              </a:rPr>
              <a:t>Use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a:t>
            </a:r>
            <a:r>
              <a:rPr lang="en-US" dirty="0" smtClean="0">
                <a:solidFill>
                  <a:srgbClr val="000000"/>
                </a:solidFill>
                <a:latin typeface="Times New Roman" charset="0"/>
                <a:ea typeface="Times New Roman" charset="0"/>
                <a:cs typeface="Times New Roman" charset="0"/>
              </a:rPr>
              <a:t>ins </a:t>
            </a:r>
            <a:r>
              <a:rPr lang="en-US" dirty="0">
                <a:solidFill>
                  <a:srgbClr val="000000"/>
                </a:solidFill>
                <a:latin typeface="Times New Roman" charset="0"/>
                <a:ea typeface="Times New Roman" charset="0"/>
                <a:cs typeface="Times New Roman" charset="0"/>
              </a:rPr>
              <a:t>with </a:t>
            </a:r>
            <a:r>
              <a:rPr lang="en-US" dirty="0" smtClean="0">
                <a:solidFill>
                  <a:srgbClr val="000000"/>
                </a:solidFill>
                <a:latin typeface="Times New Roman" charset="0"/>
                <a:ea typeface="Times New Roman" charset="0"/>
                <a:cs typeface="Times New Roman" charset="0"/>
              </a:rPr>
              <a:t>built</a:t>
            </a:r>
            <a:r>
              <a:rPr lang="en-US" altLang="zh-CN" dirty="0" smtClean="0">
                <a:solidFill>
                  <a:srgbClr val="000000"/>
                </a:solidFill>
                <a:latin typeface="Times New Roman" charset="0"/>
                <a:ea typeface="Times New Roman" charset="0"/>
                <a:cs typeface="Times New Roman" charset="0"/>
              </a:rPr>
              <a:t>-</a:t>
            </a:r>
            <a:r>
              <a:rPr lang="en-US" dirty="0" smtClean="0">
                <a:solidFill>
                  <a:srgbClr val="000000"/>
                </a:solidFill>
                <a:latin typeface="Times New Roman" charset="0"/>
                <a:ea typeface="Times New Roman" charset="0"/>
                <a:cs typeface="Times New Roman" charset="0"/>
              </a:rPr>
              <a:t>in filtering screen to separate the scrap from the liquid chamber</a:t>
            </a:r>
          </a:p>
        </p:txBody>
      </p:sp>
      <p:sp>
        <p:nvSpPr>
          <p:cNvPr id="8" name="Rectangle 7"/>
          <p:cNvSpPr/>
          <p:nvPr/>
        </p:nvSpPr>
        <p:spPr>
          <a:xfrm>
            <a:off x="2838450" y="5522667"/>
            <a:ext cx="6305550" cy="246221"/>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pic>
        <p:nvPicPr>
          <p:cNvPr id="9" name="Picture 8" descr="Screen Shot 2016-04-20 at 1.36.41 PM.png"/>
          <p:cNvPicPr>
            <a:picLocks noChangeAspect="1"/>
          </p:cNvPicPr>
          <p:nvPr/>
        </p:nvPicPr>
        <p:blipFill rotWithShape="1">
          <a:blip r:embed="rId2">
            <a:extLst>
              <a:ext uri="{28A0092B-C50C-407E-A947-70E740481C1C}">
                <a14:useLocalDpi xmlns:a14="http://schemas.microsoft.com/office/drawing/2010/main" val="0"/>
              </a:ext>
            </a:extLst>
          </a:blip>
          <a:srcRect l="50704"/>
          <a:stretch/>
        </p:blipFill>
        <p:spPr>
          <a:xfrm>
            <a:off x="6311899" y="1447083"/>
            <a:ext cx="2221163" cy="1911016"/>
          </a:xfrm>
          <a:prstGeom prst="rect">
            <a:avLst/>
          </a:prstGeom>
        </p:spPr>
      </p:pic>
      <p:grpSp>
        <p:nvGrpSpPr>
          <p:cNvPr id="3" name="Group 2"/>
          <p:cNvGrpSpPr/>
          <p:nvPr/>
        </p:nvGrpSpPr>
        <p:grpSpPr>
          <a:xfrm>
            <a:off x="3581400" y="3394089"/>
            <a:ext cx="5372100" cy="2172656"/>
            <a:chOff x="3568700" y="3406789"/>
            <a:chExt cx="5372100" cy="2172656"/>
          </a:xfrm>
        </p:grpSpPr>
        <p:pic>
          <p:nvPicPr>
            <p:cNvPr id="6" name="Picture 5" descr="Screen Shot 2016-04-20 at 1.38.37 PM.png"/>
            <p:cNvPicPr>
              <a:picLocks noChangeAspect="1"/>
            </p:cNvPicPr>
            <p:nvPr/>
          </p:nvPicPr>
          <p:blipFill rotWithShape="1">
            <a:blip r:embed="rId3">
              <a:extLst>
                <a:ext uri="{28A0092B-C50C-407E-A947-70E740481C1C}">
                  <a14:useLocalDpi xmlns:a14="http://schemas.microsoft.com/office/drawing/2010/main" val="0"/>
                </a:ext>
              </a:extLst>
            </a:blip>
            <a:srcRect l="6795" t="82370" r="3609" b="4081"/>
            <a:stretch/>
          </p:blipFill>
          <p:spPr>
            <a:xfrm>
              <a:off x="3568700" y="5274867"/>
              <a:ext cx="5359400" cy="304578"/>
            </a:xfrm>
            <a:prstGeom prst="rect">
              <a:avLst/>
            </a:prstGeom>
          </p:spPr>
        </p:pic>
        <p:pic>
          <p:nvPicPr>
            <p:cNvPr id="10" name="Picture 9" descr="Screen Shot 2016-04-20 at 1.38.37 PM.png"/>
            <p:cNvPicPr>
              <a:picLocks noChangeAspect="1"/>
            </p:cNvPicPr>
            <p:nvPr/>
          </p:nvPicPr>
          <p:blipFill rotWithShape="1">
            <a:blip r:embed="rId3">
              <a:extLst>
                <a:ext uri="{28A0092B-C50C-407E-A947-70E740481C1C}">
                  <a14:useLocalDpi xmlns:a14="http://schemas.microsoft.com/office/drawing/2010/main" val="0"/>
                </a:ext>
              </a:extLst>
            </a:blip>
            <a:srcRect r="63482" b="25604"/>
            <a:stretch/>
          </p:blipFill>
          <p:spPr>
            <a:xfrm>
              <a:off x="4013200" y="3575925"/>
              <a:ext cx="2184400" cy="1672347"/>
            </a:xfrm>
            <a:prstGeom prst="rect">
              <a:avLst/>
            </a:prstGeom>
          </p:spPr>
        </p:pic>
        <p:pic>
          <p:nvPicPr>
            <p:cNvPr id="11" name="Picture 10" descr="Screen Shot 2016-04-20 at 1.38.37 PM.png"/>
            <p:cNvPicPr>
              <a:picLocks noChangeAspect="1"/>
            </p:cNvPicPr>
            <p:nvPr/>
          </p:nvPicPr>
          <p:blipFill rotWithShape="1">
            <a:blip r:embed="rId3">
              <a:extLst>
                <a:ext uri="{28A0092B-C50C-407E-A947-70E740481C1C}">
                  <a14:useLocalDpi xmlns:a14="http://schemas.microsoft.com/office/drawing/2010/main" val="0"/>
                </a:ext>
              </a:extLst>
            </a:blip>
            <a:srcRect l="59448" b="18687"/>
            <a:stretch/>
          </p:blipFill>
          <p:spPr>
            <a:xfrm>
              <a:off x="6515100" y="3406789"/>
              <a:ext cx="2425700" cy="1827829"/>
            </a:xfrm>
            <a:prstGeom prst="rect">
              <a:avLst/>
            </a:prstGeom>
          </p:spPr>
        </p:pic>
      </p:grpSp>
    </p:spTree>
    <p:extLst>
      <p:ext uri="{BB962C8B-B14F-4D97-AF65-F5344CB8AC3E}">
        <p14:creationId xmlns:p14="http://schemas.microsoft.com/office/powerpoint/2010/main" val="4865637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600" y="1225470"/>
            <a:ext cx="8470900" cy="1339930"/>
          </a:xfrm>
        </p:spPr>
        <p:txBody>
          <a:bodyPr>
            <a:normAutofit fontScale="92500"/>
          </a:bodyPr>
          <a:lstStyle/>
          <a:p>
            <a:pPr marL="0" indent="0" algn="just">
              <a:lnSpc>
                <a:spcPct val="120000"/>
              </a:lnSpc>
              <a:spcBef>
                <a:spcPts val="0"/>
              </a:spcBef>
              <a:spcAft>
                <a:spcPts val="600"/>
              </a:spcAft>
              <a:buNone/>
            </a:pPr>
            <a:r>
              <a:rPr lang="en-US" altLang="zh-CN" sz="1800" dirty="0">
                <a:latin typeface="Times New Roman" charset="0"/>
                <a:ea typeface="Times New Roman" charset="0"/>
                <a:cs typeface="Times New Roman" charset="0"/>
              </a:rPr>
              <a:t>Activities</a:t>
            </a:r>
            <a:r>
              <a:rPr lang="en-US" sz="1800" dirty="0">
                <a:latin typeface="Times New Roman" charset="0"/>
                <a:ea typeface="Times New Roman" charset="0"/>
                <a:cs typeface="Times New Roman" charset="0"/>
              </a:rPr>
              <a:t>:</a:t>
            </a:r>
            <a:r>
              <a:rPr lang="en-US" sz="1800" dirty="0" smtClean="0">
                <a:solidFill>
                  <a:srgbClr val="99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m</a:t>
            </a:r>
            <a:r>
              <a:rPr lang="en-US" sz="1800" dirty="0" smtClean="0">
                <a:solidFill>
                  <a:srgbClr val="000000"/>
                </a:solidFill>
                <a:latin typeface="Times New Roman" charset="0"/>
                <a:ea typeface="Times New Roman" charset="0"/>
                <a:cs typeface="Times New Roman" charset="0"/>
              </a:rPr>
              <a:t>etal cutting with gas burners</a:t>
            </a:r>
            <a:r>
              <a:rPr lang="en-US" altLang="zh-CN" sz="1800" dirty="0" smtClean="0">
                <a:solidFill>
                  <a:srgbClr val="000000"/>
                </a:solidFill>
                <a:latin typeface="Times New Roman" charset="0"/>
                <a:ea typeface="Times New Roman" charset="0"/>
                <a:cs typeface="Times New Roman" charset="0"/>
              </a:rPr>
              <a:t>,</a:t>
            </a:r>
            <a:r>
              <a:rPr 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and</a:t>
            </a:r>
            <a:r>
              <a:rPr lang="zh-CN" altLang="en-US" sz="1800" dirty="0" smtClean="0">
                <a:solidFill>
                  <a:srgbClr val="000000"/>
                </a:solidFill>
                <a:latin typeface="Times New Roman" charset="0"/>
                <a:ea typeface="Times New Roman" charset="0"/>
                <a:cs typeface="Times New Roman" charset="0"/>
              </a:rPr>
              <a:t> </a:t>
            </a:r>
            <a:r>
              <a:rPr lang="en-US" sz="1800" dirty="0" smtClean="0">
                <a:solidFill>
                  <a:srgbClr val="000000"/>
                </a:solidFill>
                <a:latin typeface="Times New Roman" charset="0"/>
                <a:ea typeface="Times New Roman" charset="0"/>
                <a:cs typeface="Times New Roman" charset="0"/>
              </a:rPr>
              <a:t>welding metal with stick, wire or gas welders</a:t>
            </a:r>
          </a:p>
          <a:p>
            <a:pPr marL="0" indent="0" algn="just">
              <a:lnSpc>
                <a:spcPct val="120000"/>
              </a:lnSpc>
              <a:spcBef>
                <a:spcPts val="0"/>
              </a:spcBef>
              <a:spcAft>
                <a:spcPts val="600"/>
              </a:spcAft>
              <a:buNone/>
            </a:pPr>
            <a:r>
              <a:rPr lang="en-US" sz="1800" dirty="0">
                <a:solidFill>
                  <a:srgbClr val="990000"/>
                </a:solidFill>
                <a:latin typeface="Times New Roman" charset="0"/>
                <a:ea typeface="Times New Roman" charset="0"/>
                <a:cs typeface="Times New Roman" charset="0"/>
              </a:rPr>
              <a:t>Typical </a:t>
            </a:r>
            <a:r>
              <a:rPr lang="en-US" altLang="zh-CN" sz="1800" dirty="0">
                <a:solidFill>
                  <a:srgbClr val="990000"/>
                </a:solidFill>
                <a:latin typeface="Times New Roman" charset="0"/>
                <a:ea typeface="Times New Roman" charset="0"/>
                <a:cs typeface="Times New Roman" charset="0"/>
              </a:rPr>
              <a:t>p</a:t>
            </a:r>
            <a:r>
              <a:rPr lang="en-US" sz="1800" dirty="0">
                <a:solidFill>
                  <a:srgbClr val="990000"/>
                </a:solidFill>
                <a:latin typeface="Times New Roman" charset="0"/>
                <a:ea typeface="Times New Roman" charset="0"/>
                <a:cs typeface="Times New Roman" charset="0"/>
              </a:rPr>
              <a:t>roblem: </a:t>
            </a:r>
            <a:r>
              <a:rPr lang="en-US" altLang="zh-CN" sz="1800" dirty="0">
                <a:solidFill>
                  <a:srgbClr val="000000"/>
                </a:solidFill>
                <a:latin typeface="Times New Roman" charset="0"/>
                <a:ea typeface="Times New Roman" charset="0"/>
                <a:cs typeface="Times New Roman" charset="0"/>
              </a:rPr>
              <a:t>f</a:t>
            </a:r>
            <a:r>
              <a:rPr lang="en-US" sz="1800" dirty="0" smtClean="0">
                <a:solidFill>
                  <a:srgbClr val="000000"/>
                </a:solidFill>
                <a:latin typeface="Times New Roman" charset="0"/>
                <a:ea typeface="Times New Roman" charset="0"/>
                <a:cs typeface="Times New Roman" charset="0"/>
              </a:rPr>
              <a:t>ume  </a:t>
            </a:r>
            <a:r>
              <a:rPr lang="en-US" sz="1800" dirty="0">
                <a:solidFill>
                  <a:srgbClr val="000000"/>
                </a:solidFill>
                <a:latin typeface="Times New Roman" charset="0"/>
                <a:ea typeface="Times New Roman" charset="0"/>
                <a:cs typeface="Times New Roman" charset="0"/>
              </a:rPr>
              <a:t>exhausted outside</a:t>
            </a:r>
            <a:r>
              <a:rPr lang="zh-CN" altLang="en-US" sz="1800" dirty="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comes</a:t>
            </a:r>
            <a:r>
              <a:rPr lang="zh-CN" altLang="en-US" sz="1800" dirty="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in contact with rain</a:t>
            </a:r>
            <a:r>
              <a:rPr lang="zh-CN" altLang="en-US" sz="1800" dirty="0">
                <a:solidFill>
                  <a:srgbClr val="00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and</a:t>
            </a:r>
            <a:r>
              <a:rPr lang="zh-CN" altLang="en-US" sz="1800" dirty="0">
                <a:solidFill>
                  <a:srgbClr val="00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pollutes</a:t>
            </a:r>
            <a:r>
              <a:rPr lang="zh-CN" altLang="en-US" sz="1800" dirty="0">
                <a:solidFill>
                  <a:srgbClr val="000000"/>
                </a:solidFill>
                <a:latin typeface="Times New Roman" charset="0"/>
                <a:ea typeface="Times New Roman" charset="0"/>
                <a:cs typeface="Times New Roman" charset="0"/>
              </a:rPr>
              <a:t> </a:t>
            </a:r>
            <a:r>
              <a:rPr lang="en-US" altLang="zh-CN" sz="1800" dirty="0" err="1">
                <a:solidFill>
                  <a:srgbClr val="000000"/>
                </a:solidFill>
                <a:latin typeface="Times New Roman" charset="0"/>
                <a:ea typeface="Times New Roman" charset="0"/>
                <a:cs typeface="Times New Roman" charset="0"/>
              </a:rPr>
              <a:t>stormwater</a:t>
            </a:r>
            <a:endParaRPr lang="en-US" sz="1800" dirty="0">
              <a:solidFill>
                <a:srgbClr val="000000"/>
              </a:solidFill>
              <a:latin typeface="Times New Roman" charset="0"/>
              <a:ea typeface="Times New Roman" charset="0"/>
              <a:cs typeface="Times New Roman" charset="0"/>
            </a:endParaRPr>
          </a:p>
          <a:p>
            <a:pPr marL="0" indent="0" algn="just">
              <a:lnSpc>
                <a:spcPct val="120000"/>
              </a:lnSpc>
              <a:spcBef>
                <a:spcPts val="0"/>
              </a:spcBef>
              <a:spcAft>
                <a:spcPts val="600"/>
              </a:spcAft>
              <a:buNone/>
            </a:pPr>
            <a:r>
              <a:rPr lang="en-US" sz="1800" dirty="0" smtClean="0">
                <a:solidFill>
                  <a:srgbClr val="990000"/>
                </a:solidFill>
                <a:latin typeface="Times New Roman" charset="0"/>
                <a:ea typeface="Times New Roman" charset="0"/>
                <a:cs typeface="Times New Roman" charset="0"/>
              </a:rPr>
              <a:t>Typical </a:t>
            </a:r>
            <a:r>
              <a:rPr lang="en-US" altLang="zh-CN" sz="1800" dirty="0" smtClean="0">
                <a:solidFill>
                  <a:srgbClr val="990000"/>
                </a:solidFill>
                <a:latin typeface="Times New Roman" charset="0"/>
                <a:ea typeface="Times New Roman" charset="0"/>
                <a:cs typeface="Times New Roman" charset="0"/>
              </a:rPr>
              <a:t>p</a:t>
            </a:r>
            <a:r>
              <a:rPr lang="en-US" sz="1800" dirty="0" smtClean="0">
                <a:solidFill>
                  <a:srgbClr val="990000"/>
                </a:solidFill>
                <a:latin typeface="Times New Roman" charset="0"/>
                <a:ea typeface="Times New Roman" charset="0"/>
                <a:cs typeface="Times New Roman" charset="0"/>
              </a:rPr>
              <a:t>ollutants</a:t>
            </a:r>
            <a:r>
              <a:rPr lang="en-US" sz="1800" dirty="0">
                <a:solidFill>
                  <a:srgbClr val="99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o</a:t>
            </a:r>
            <a:r>
              <a:rPr lang="en-US" sz="1800" dirty="0" smtClean="0">
                <a:solidFill>
                  <a:srgbClr val="000000"/>
                </a:solidFill>
                <a:latin typeface="Times New Roman" charset="0"/>
                <a:ea typeface="Times New Roman" charset="0"/>
                <a:cs typeface="Times New Roman" charset="0"/>
              </a:rPr>
              <a:t>ily </a:t>
            </a:r>
            <a:r>
              <a:rPr lang="en-US" sz="1800" dirty="0">
                <a:solidFill>
                  <a:srgbClr val="000000"/>
                </a:solidFill>
                <a:latin typeface="Times New Roman" charset="0"/>
                <a:ea typeface="Times New Roman" charset="0"/>
                <a:cs typeface="Times New Roman" charset="0"/>
              </a:rPr>
              <a:t>air emissions, metal </a:t>
            </a:r>
            <a:r>
              <a:rPr lang="en-US" sz="1800" dirty="0" smtClean="0">
                <a:solidFill>
                  <a:srgbClr val="000000"/>
                </a:solidFill>
                <a:latin typeface="Times New Roman" charset="0"/>
                <a:ea typeface="Times New Roman" charset="0"/>
                <a:cs typeface="Times New Roman" charset="0"/>
              </a:rPr>
              <a:t>particles</a:t>
            </a:r>
            <a:r>
              <a:rPr lang="en-US" altLang="zh-CN" sz="1800" dirty="0" smtClean="0">
                <a:solidFill>
                  <a:srgbClr val="000000"/>
                </a:solidFill>
                <a:latin typeface="Times New Roman" charset="0"/>
                <a:ea typeface="Times New Roman" charset="0"/>
                <a:cs typeface="Times New Roman" charset="0"/>
              </a:rPr>
              <a:t>,</a:t>
            </a:r>
            <a:r>
              <a:rPr lang="en-US" sz="1800" dirty="0" smtClean="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gaseous </a:t>
            </a:r>
            <a:r>
              <a:rPr lang="en-US" sz="1800" dirty="0" smtClean="0">
                <a:solidFill>
                  <a:srgbClr val="000000"/>
                </a:solidFill>
                <a:latin typeface="Times New Roman" charset="0"/>
                <a:ea typeface="Times New Roman" charset="0"/>
                <a:cs typeface="Times New Roman" charset="0"/>
              </a:rPr>
              <a:t>metal</a:t>
            </a:r>
            <a:r>
              <a:rPr lang="en-US" altLang="zh-CN" sz="1800" dirty="0" smtClean="0">
                <a:solidFill>
                  <a:srgbClr val="000000"/>
                </a:solidFill>
                <a:latin typeface="Times New Roman" charset="0"/>
                <a:ea typeface="Times New Roman" charset="0"/>
                <a:cs typeface="Times New Roman" charset="0"/>
              </a:rPr>
              <a:t>,</a:t>
            </a:r>
            <a:r>
              <a:rPr lang="en-US" sz="1800" dirty="0" smtClean="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and vaporized </a:t>
            </a:r>
            <a:r>
              <a:rPr lang="en-US" sz="1800" dirty="0" smtClean="0">
                <a:solidFill>
                  <a:srgbClr val="000000"/>
                </a:solidFill>
                <a:latin typeface="Times New Roman" charset="0"/>
                <a:ea typeface="Times New Roman" charset="0"/>
                <a:cs typeface="Times New Roman" charset="0"/>
              </a:rPr>
              <a:t>flux</a:t>
            </a:r>
            <a:endParaRPr lang="en-US" sz="1800" dirty="0">
              <a:solidFill>
                <a:srgbClr val="000000"/>
              </a:solidFill>
              <a:latin typeface="Times New Roman" charset="0"/>
              <a:ea typeface="Times New Roman" charset="0"/>
              <a:cs typeface="Times New Roman" charset="0"/>
            </a:endParaRPr>
          </a:p>
        </p:txBody>
      </p:sp>
      <p:pic>
        <p:nvPicPr>
          <p:cNvPr id="4" name="Picture 3" descr="Screen Shot 2016-04-20 at 1.45.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6177"/>
            <a:ext cx="9144000" cy="3091824"/>
          </a:xfrm>
          <a:prstGeom prst="rect">
            <a:avLst/>
          </a:prstGeom>
        </p:spPr>
      </p:pic>
      <p:sp>
        <p:nvSpPr>
          <p:cNvPr id="5"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2.</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Weld fume </a:t>
            </a:r>
            <a:r>
              <a:rPr lang="en-US" altLang="zh-CN" sz="2200" u="sng" dirty="0">
                <a:solidFill>
                  <a:schemeClr val="tx2">
                    <a:lumMod val="60000"/>
                    <a:lumOff val="40000"/>
                  </a:schemeClr>
                </a:solidFill>
                <a:latin typeface="Arial"/>
                <a:cs typeface="Arial"/>
              </a:rPr>
              <a:t>control</a:t>
            </a:r>
            <a:endParaRPr lang="en-US" altLang="zh-CN" sz="2200" dirty="0">
              <a:solidFill>
                <a:schemeClr val="tx2">
                  <a:lumMod val="60000"/>
                  <a:lumOff val="40000"/>
                </a:schemeClr>
              </a:solidFill>
              <a:latin typeface="Arial"/>
              <a:cs typeface="Arial"/>
            </a:endParaRPr>
          </a:p>
        </p:txBody>
      </p:sp>
      <p:sp>
        <p:nvSpPr>
          <p:cNvPr id="7" name="Rectangle 6"/>
          <p:cNvSpPr/>
          <p:nvPr/>
        </p:nvSpPr>
        <p:spPr>
          <a:xfrm>
            <a:off x="355600" y="2531109"/>
            <a:ext cx="8470900" cy="1200329"/>
          </a:xfrm>
          <a:prstGeom prst="rect">
            <a:avLst/>
          </a:prstGeom>
        </p:spPr>
        <p:txBody>
          <a:bodyPr wrap="square">
            <a:spAutoFit/>
          </a:bodyPr>
          <a:lstStyle/>
          <a:p>
            <a:pPr algn="just"/>
            <a:r>
              <a:rPr lang="en-US" dirty="0" smtClean="0">
                <a:solidFill>
                  <a:srgbClr val="990000"/>
                </a:solidFill>
                <a:latin typeface="Times New Roman" charset="0"/>
                <a:ea typeface="Times New Roman" charset="0"/>
                <a:cs typeface="Times New Roman" charset="0"/>
              </a:rPr>
              <a:t>BMP: </a:t>
            </a:r>
            <a:r>
              <a:rPr lang="en-US" altLang="zh-CN" dirty="0">
                <a:solidFill>
                  <a:srgbClr val="000000"/>
                </a:solidFill>
                <a:latin typeface="Times New Roman" charset="0"/>
                <a:ea typeface="Times New Roman" charset="0"/>
                <a:cs typeface="Times New Roman" charset="0"/>
              </a:rPr>
              <a:t>c</a:t>
            </a:r>
            <a:r>
              <a:rPr lang="en-US" dirty="0" smtClean="0">
                <a:solidFill>
                  <a:srgbClr val="000000"/>
                </a:solidFill>
                <a:latin typeface="Times New Roman" charset="0"/>
                <a:ea typeface="Times New Roman" charset="0"/>
                <a:cs typeface="Times New Roman" charset="0"/>
              </a:rPr>
              <a:t>entralized </a:t>
            </a:r>
            <a:r>
              <a:rPr lang="en-US" dirty="0">
                <a:solidFill>
                  <a:srgbClr val="000000"/>
                </a:solidFill>
                <a:latin typeface="Times New Roman" charset="0"/>
                <a:ea typeface="Times New Roman" charset="0"/>
                <a:cs typeface="Times New Roman" charset="0"/>
              </a:rPr>
              <a:t>cartridge filtration systems </a:t>
            </a:r>
            <a:r>
              <a:rPr lang="en-US" altLang="zh-CN" dirty="0" smtClean="0">
                <a:solidFill>
                  <a:srgbClr val="000000"/>
                </a:solidFill>
                <a:latin typeface="Times New Roman" charset="0"/>
                <a:ea typeface="Times New Roman" charset="0"/>
                <a:cs typeface="Times New Roman" charset="0"/>
              </a:rPr>
              <a:t>(figure</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on </a:t>
            </a:r>
            <a:r>
              <a:rPr lang="en-US" dirty="0">
                <a:solidFill>
                  <a:srgbClr val="000000"/>
                </a:solidFill>
                <a:latin typeface="Times New Roman" charset="0"/>
                <a:ea typeface="Times New Roman" charset="0"/>
                <a:cs typeface="Times New Roman" charset="0"/>
              </a:rPr>
              <a:t>the </a:t>
            </a:r>
            <a:r>
              <a:rPr lang="en-US" dirty="0" smtClean="0">
                <a:solidFill>
                  <a:srgbClr val="000000"/>
                </a:solidFill>
                <a:latin typeface="Times New Roman" charset="0"/>
                <a:ea typeface="Times New Roman" charset="0"/>
                <a:cs typeface="Times New Roman" charset="0"/>
              </a:rPr>
              <a:t>left</a:t>
            </a:r>
            <a:r>
              <a:rPr lang="en-US" altLang="zh-CN" dirty="0" smtClean="0">
                <a:solidFill>
                  <a:srgbClr val="000000"/>
                </a:solidFill>
                <a:latin typeface="Times New Roman" charset="0"/>
                <a:ea typeface="Times New Roman" charset="0"/>
                <a:cs typeface="Times New Roman" charset="0"/>
              </a:rPr>
              <a:t>)</a:t>
            </a:r>
            <a:r>
              <a:rPr lang="en-US" dirty="0" smtClean="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and portable </a:t>
            </a:r>
            <a:r>
              <a:rPr lang="en-US" dirty="0" smtClean="0">
                <a:solidFill>
                  <a:srgbClr val="000000"/>
                </a:solidFill>
                <a:latin typeface="Times New Roman" charset="0"/>
                <a:ea typeface="Times New Roman" charset="0"/>
                <a:cs typeface="Times New Roman" charset="0"/>
              </a:rPr>
              <a:t>High-</a:t>
            </a:r>
            <a:r>
              <a:rPr lang="en-US" altLang="zh-CN" dirty="0" smtClean="0">
                <a:solidFill>
                  <a:srgbClr val="000000"/>
                </a:solidFill>
                <a:latin typeface="Times New Roman" charset="0"/>
                <a:ea typeface="Times New Roman" charset="0"/>
                <a:cs typeface="Times New Roman" charset="0"/>
              </a:rPr>
              <a:t>E</a:t>
            </a:r>
            <a:r>
              <a:rPr lang="en-US" dirty="0" smtClean="0">
                <a:solidFill>
                  <a:srgbClr val="000000"/>
                </a:solidFill>
                <a:latin typeface="Times New Roman" charset="0"/>
                <a:ea typeface="Times New Roman" charset="0"/>
                <a:cs typeface="Times New Roman" charset="0"/>
              </a:rPr>
              <a:t>fficiency </a:t>
            </a:r>
            <a:r>
              <a:rPr lang="en-US" altLang="zh-CN" dirty="0" smtClean="0">
                <a:solidFill>
                  <a:srgbClr val="000000"/>
                </a:solidFill>
                <a:latin typeface="Times New Roman" charset="0"/>
                <a:ea typeface="Times New Roman" charset="0"/>
                <a:cs typeface="Times New Roman" charset="0"/>
              </a:rPr>
              <a:t>P</a:t>
            </a:r>
            <a:r>
              <a:rPr lang="en-US" dirty="0" smtClean="0">
                <a:solidFill>
                  <a:srgbClr val="000000"/>
                </a:solidFill>
                <a:latin typeface="Times New Roman" charset="0"/>
                <a:ea typeface="Times New Roman" charset="0"/>
                <a:cs typeface="Times New Roman" charset="0"/>
              </a:rPr>
              <a:t>articulate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a:t>
            </a:r>
            <a:r>
              <a:rPr lang="en-US" dirty="0" smtClean="0">
                <a:solidFill>
                  <a:srgbClr val="000000"/>
                </a:solidFill>
                <a:latin typeface="Times New Roman" charset="0"/>
                <a:ea typeface="Times New Roman" charset="0"/>
                <a:cs typeface="Times New Roman" charset="0"/>
              </a:rPr>
              <a:t>ir </a:t>
            </a:r>
            <a:r>
              <a:rPr lang="en-US" altLang="zh-CN" dirty="0" smtClean="0">
                <a:solidFill>
                  <a:srgbClr val="000000"/>
                </a:solidFill>
                <a:latin typeface="Times New Roman" charset="0"/>
                <a:ea typeface="Times New Roman" charset="0"/>
                <a:cs typeface="Times New Roman" charset="0"/>
              </a:rPr>
              <a:t>(</a:t>
            </a:r>
            <a:r>
              <a:rPr lang="en-US" dirty="0" smtClean="0">
                <a:solidFill>
                  <a:srgbClr val="000000"/>
                </a:solidFill>
                <a:latin typeface="Times New Roman" charset="0"/>
                <a:ea typeface="Times New Roman" charset="0"/>
                <a:cs typeface="Times New Roman" charset="0"/>
              </a:rPr>
              <a:t>HEPA</a:t>
            </a:r>
            <a:r>
              <a:rPr lang="en-US" altLang="zh-CN" dirty="0" smtClean="0">
                <a:solidFill>
                  <a:srgbClr val="000000"/>
                </a:solidFill>
                <a:latin typeface="Times New Roman" charset="0"/>
                <a:ea typeface="Times New Roman" charset="0"/>
                <a:cs typeface="Times New Roman" charset="0"/>
              </a:rPr>
              <a:t>)</a:t>
            </a:r>
            <a:r>
              <a:rPr lang="en-US" dirty="0" smtClean="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filtration systems </a:t>
            </a:r>
            <a:r>
              <a:rPr lang="en-US" altLang="zh-CN" dirty="0" smtClean="0">
                <a:solidFill>
                  <a:srgbClr val="000000"/>
                </a:solidFill>
                <a:latin typeface="Times New Roman" charset="0"/>
                <a:ea typeface="Times New Roman" charset="0"/>
                <a:cs typeface="Times New Roman" charset="0"/>
              </a:rPr>
              <a:t>(figure</a:t>
            </a:r>
            <a:r>
              <a:rPr lang="en-US" dirty="0" smtClean="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on the </a:t>
            </a:r>
            <a:r>
              <a:rPr lang="en-US" dirty="0" smtClean="0">
                <a:solidFill>
                  <a:srgbClr val="000000"/>
                </a:solidFill>
                <a:latin typeface="Times New Roman" charset="0"/>
                <a:ea typeface="Times New Roman" charset="0"/>
                <a:cs typeface="Times New Roman" charset="0"/>
              </a:rPr>
              <a:t>right</a:t>
            </a:r>
            <a:r>
              <a:rPr lang="en-US" altLang="zh-CN" dirty="0" smtClean="0">
                <a:solidFill>
                  <a:srgbClr val="000000"/>
                </a:solidFill>
                <a:latin typeface="Times New Roman" charset="0"/>
                <a:ea typeface="Times New Roman" charset="0"/>
                <a:cs typeface="Times New Roman" charset="0"/>
              </a:rPr>
              <a:t>)</a:t>
            </a:r>
            <a:r>
              <a:rPr lang="en-US" dirty="0" smtClean="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are a couple of </a:t>
            </a:r>
            <a:r>
              <a:rPr lang="en-US" dirty="0" smtClean="0">
                <a:solidFill>
                  <a:srgbClr val="000000"/>
                </a:solidFill>
                <a:latin typeface="Times New Roman" charset="0"/>
                <a:ea typeface="Times New Roman" charset="0"/>
                <a:cs typeface="Times New Roman" charset="0"/>
              </a:rPr>
              <a:t>control </a:t>
            </a:r>
            <a:r>
              <a:rPr lang="en-US" dirty="0">
                <a:solidFill>
                  <a:srgbClr val="000000"/>
                </a:solidFill>
                <a:latin typeface="Times New Roman" charset="0"/>
                <a:ea typeface="Times New Roman" charset="0"/>
                <a:cs typeface="Times New Roman" charset="0"/>
              </a:rPr>
              <a:t>methods in use today which </a:t>
            </a:r>
            <a:r>
              <a:rPr lang="en-US" altLang="zh-CN" dirty="0" smtClean="0">
                <a:solidFill>
                  <a:srgbClr val="000000"/>
                </a:solidFill>
                <a:latin typeface="Times New Roman" charset="0"/>
                <a:ea typeface="Times New Roman" charset="0"/>
                <a:cs typeface="Times New Roman" charset="0"/>
              </a:rPr>
              <a:t>phases</a:t>
            </a:r>
            <a:r>
              <a:rPr lang="en-US" dirty="0" smtClean="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out electrostatic precipitator systems. Air </a:t>
            </a:r>
            <a:r>
              <a:rPr lang="en-US" dirty="0" smtClean="0">
                <a:solidFill>
                  <a:srgbClr val="000000"/>
                </a:solidFill>
                <a:latin typeface="Times New Roman" charset="0"/>
                <a:ea typeface="Times New Roman" charset="0"/>
                <a:cs typeface="Times New Roman" charset="0"/>
              </a:rPr>
              <a:t>extraction </a:t>
            </a:r>
            <a:r>
              <a:rPr lang="en-US" dirty="0">
                <a:solidFill>
                  <a:srgbClr val="000000"/>
                </a:solidFill>
                <a:latin typeface="Times New Roman" charset="0"/>
                <a:ea typeface="Times New Roman" charset="0"/>
                <a:cs typeface="Times New Roman" charset="0"/>
              </a:rPr>
              <a:t>units with mist or charcoal filters can also be used.</a:t>
            </a:r>
          </a:p>
        </p:txBody>
      </p:sp>
      <p:sp>
        <p:nvSpPr>
          <p:cNvPr id="8" name="Rectangle 7"/>
          <p:cNvSpPr/>
          <p:nvPr/>
        </p:nvSpPr>
        <p:spPr>
          <a:xfrm>
            <a:off x="0" y="3748027"/>
            <a:ext cx="6305550" cy="246221"/>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0311326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95" y="0"/>
            <a:ext cx="9133010" cy="6858000"/>
          </a:xfrm>
          <a:prstGeom prst="rect">
            <a:avLst/>
          </a:prstGeom>
        </p:spPr>
      </p:pic>
    </p:spTree>
    <p:extLst>
      <p:ext uri="{BB962C8B-B14F-4D97-AF65-F5344CB8AC3E}">
        <p14:creationId xmlns:p14="http://schemas.microsoft.com/office/powerpoint/2010/main" val="11918875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475" y="1282358"/>
            <a:ext cx="8810625" cy="1854542"/>
          </a:xfrm>
        </p:spPr>
        <p:txBody>
          <a:bodyPr>
            <a:noAutofit/>
          </a:bodyPr>
          <a:lstStyle/>
          <a:p>
            <a:pPr marL="0" indent="0" algn="just">
              <a:lnSpc>
                <a:spcPct val="130000"/>
              </a:lnSpc>
              <a:spcBef>
                <a:spcPts val="0"/>
              </a:spcBef>
              <a:spcAft>
                <a:spcPts val="600"/>
              </a:spcAft>
              <a:buNone/>
            </a:pPr>
            <a:r>
              <a:rPr lang="en-US" altLang="zh-CN" sz="1400" dirty="0">
                <a:latin typeface="Times New Roman" charset="0"/>
                <a:ea typeface="Times New Roman" charset="0"/>
                <a:cs typeface="Times New Roman" charset="0"/>
              </a:rPr>
              <a:t>Activities</a:t>
            </a:r>
            <a:r>
              <a:rPr lang="en-US" sz="1400" dirty="0">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o</a:t>
            </a:r>
            <a:r>
              <a:rPr lang="en-US" sz="1400" dirty="0" smtClean="0">
                <a:solidFill>
                  <a:srgbClr val="000000"/>
                </a:solidFill>
                <a:latin typeface="Times New Roman" charset="0"/>
                <a:ea typeface="Times New Roman" charset="0"/>
                <a:cs typeface="Times New Roman" charset="0"/>
              </a:rPr>
              <a:t>il  and other fluid dispensing and outside storage</a:t>
            </a:r>
            <a:endParaRPr lang="en-US" sz="1400" dirty="0">
              <a:solidFill>
                <a:srgbClr val="000000"/>
              </a:solidFill>
              <a:latin typeface="Times New Roman" charset="0"/>
              <a:ea typeface="Times New Roman" charset="0"/>
              <a:cs typeface="Times New Roman" charset="0"/>
            </a:endParaRPr>
          </a:p>
          <a:p>
            <a:pPr marL="0" indent="0" algn="just">
              <a:lnSpc>
                <a:spcPct val="130000"/>
              </a:lnSpc>
              <a:spcBef>
                <a:spcPts val="0"/>
              </a:spcBef>
              <a:spcAft>
                <a:spcPts val="600"/>
              </a:spcAft>
              <a:buNone/>
            </a:pPr>
            <a:r>
              <a:rPr lang="en-US" sz="1400" dirty="0">
                <a:latin typeface="Times New Roman" charset="0"/>
                <a:ea typeface="Times New Roman" charset="0"/>
                <a:cs typeface="Times New Roman" charset="0"/>
              </a:rPr>
              <a:t>Typical Problem</a:t>
            </a:r>
            <a:r>
              <a:rPr lang="en-US" altLang="zh-CN" sz="1400" dirty="0">
                <a:latin typeface="Times New Roman" charset="0"/>
                <a:ea typeface="Times New Roman" charset="0"/>
                <a:cs typeface="Times New Roman" charset="0"/>
              </a:rPr>
              <a:t>s</a:t>
            </a:r>
            <a:r>
              <a:rPr lang="en-US" sz="1400" dirty="0">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u</a:t>
            </a:r>
            <a:r>
              <a:rPr lang="en-US" sz="1400" dirty="0" smtClean="0">
                <a:solidFill>
                  <a:srgbClr val="000000"/>
                </a:solidFill>
                <a:latin typeface="Times New Roman" charset="0"/>
                <a:ea typeface="Times New Roman" charset="0"/>
                <a:cs typeface="Times New Roman" charset="0"/>
              </a:rPr>
              <a:t>ncontained</a:t>
            </a:r>
            <a:r>
              <a:rPr lang="en-US" sz="1400" dirty="0">
                <a:solidFill>
                  <a:srgbClr val="000000"/>
                </a:solidFill>
                <a:latin typeface="Times New Roman" charset="0"/>
                <a:ea typeface="Times New Roman" charset="0"/>
                <a:cs typeface="Times New Roman" charset="0"/>
              </a:rPr>
              <a:t>, expansions and contractions</a:t>
            </a:r>
            <a:r>
              <a:rPr lang="zh-CN" altLang="en-US" sz="1400" dirty="0">
                <a:solidFill>
                  <a:srgbClr val="000000"/>
                </a:solidFill>
                <a:latin typeface="Times New Roman" charset="0"/>
                <a:ea typeface="Times New Roman" charset="0"/>
                <a:cs typeface="Times New Roman" charset="0"/>
              </a:rPr>
              <a:t> </a:t>
            </a:r>
            <a:r>
              <a:rPr lang="en-US" sz="1400" dirty="0">
                <a:solidFill>
                  <a:srgbClr val="000000"/>
                </a:solidFill>
                <a:latin typeface="Times New Roman" charset="0"/>
                <a:ea typeface="Times New Roman" charset="0"/>
                <a:cs typeface="Times New Roman" charset="0"/>
              </a:rPr>
              <a:t>causes damage to </a:t>
            </a:r>
            <a:r>
              <a:rPr lang="en-US" altLang="zh-CN" sz="1400" dirty="0">
                <a:solidFill>
                  <a:srgbClr val="000000"/>
                </a:solidFill>
                <a:latin typeface="Times New Roman" charset="0"/>
                <a:ea typeface="Times New Roman" charset="0"/>
                <a:cs typeface="Times New Roman" charset="0"/>
              </a:rPr>
              <a:t>container</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generating</a:t>
            </a:r>
            <a:r>
              <a:rPr lang="zh-CN" altLang="en-US" sz="1400" dirty="0">
                <a:solidFill>
                  <a:srgbClr val="000000"/>
                </a:solidFill>
                <a:latin typeface="Times New Roman" charset="0"/>
                <a:ea typeface="Times New Roman" charset="0"/>
                <a:cs typeface="Times New Roman" charset="0"/>
              </a:rPr>
              <a:t> </a:t>
            </a:r>
            <a:r>
              <a:rPr lang="en-US" sz="1400" dirty="0">
                <a:solidFill>
                  <a:srgbClr val="000000"/>
                </a:solidFill>
                <a:latin typeface="Times New Roman" charset="0"/>
                <a:ea typeface="Times New Roman" charset="0"/>
                <a:cs typeface="Times New Roman" charset="0"/>
              </a:rPr>
              <a:t>leaks</a:t>
            </a:r>
            <a:r>
              <a:rPr lang="en-US" altLang="zh-CN" sz="1400" dirty="0">
                <a:solidFill>
                  <a:srgbClr val="000000"/>
                </a:solidFill>
                <a:latin typeface="Times New Roman" charset="0"/>
                <a:ea typeface="Times New Roman" charset="0"/>
                <a:cs typeface="Times New Roman" charset="0"/>
              </a:rPr>
              <a:t>.</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Dispensing oil, antifreeze, and other hazardous liquids </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may result in spills and leaks around the dispensing area.</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The leaked liquid</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can</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contact</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with</a:t>
            </a:r>
            <a:r>
              <a:rPr lang="zh-CN" altLang="en-US" sz="1400" dirty="0">
                <a:solidFill>
                  <a:srgbClr val="000000"/>
                </a:solidFill>
                <a:latin typeface="Times New Roman" charset="0"/>
                <a:ea typeface="Times New Roman" charset="0"/>
                <a:cs typeface="Times New Roman" charset="0"/>
              </a:rPr>
              <a:t> </a:t>
            </a:r>
            <a:r>
              <a:rPr lang="en-US" altLang="zh-CN" sz="1400" dirty="0" err="1">
                <a:solidFill>
                  <a:srgbClr val="000000"/>
                </a:solidFill>
                <a:latin typeface="Times New Roman" charset="0"/>
                <a:ea typeface="Times New Roman" charset="0"/>
                <a:cs typeface="Times New Roman" charset="0"/>
              </a:rPr>
              <a:t>stormwater</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or</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seep</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into</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soil</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and</a:t>
            </a:r>
            <a:r>
              <a:rPr lang="zh-CN" altLang="en-US" sz="1400" dirty="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groundwater.</a:t>
            </a:r>
            <a:endParaRPr lang="en-US" sz="1400" dirty="0">
              <a:solidFill>
                <a:srgbClr val="000000"/>
              </a:solidFill>
              <a:latin typeface="Times New Roman" charset="0"/>
              <a:ea typeface="Times New Roman" charset="0"/>
              <a:cs typeface="Times New Roman" charset="0"/>
            </a:endParaRPr>
          </a:p>
          <a:p>
            <a:pPr marL="0" indent="0" algn="just">
              <a:lnSpc>
                <a:spcPct val="130000"/>
              </a:lnSpc>
              <a:spcBef>
                <a:spcPts val="0"/>
              </a:spcBef>
              <a:spcAft>
                <a:spcPts val="600"/>
              </a:spcAft>
              <a:buNone/>
            </a:pPr>
            <a:r>
              <a:rPr lang="en-US" sz="1400" dirty="0" smtClean="0">
                <a:latin typeface="Times New Roman" charset="0"/>
                <a:ea typeface="Times New Roman" charset="0"/>
                <a:cs typeface="Times New Roman" charset="0"/>
              </a:rPr>
              <a:t>Typical Pollutants: </a:t>
            </a:r>
            <a:r>
              <a:rPr lang="en-US" altLang="zh-CN" sz="1400" dirty="0">
                <a:solidFill>
                  <a:srgbClr val="000000"/>
                </a:solidFill>
                <a:latin typeface="Times New Roman" charset="0"/>
                <a:ea typeface="Times New Roman" charset="0"/>
                <a:cs typeface="Times New Roman" charset="0"/>
              </a:rPr>
              <a:t>o</a:t>
            </a:r>
            <a:r>
              <a:rPr lang="en-US" sz="1400" dirty="0" smtClean="0">
                <a:solidFill>
                  <a:srgbClr val="000000"/>
                </a:solidFill>
                <a:latin typeface="Times New Roman" charset="0"/>
                <a:ea typeface="Times New Roman" charset="0"/>
                <a:cs typeface="Times New Roman" charset="0"/>
              </a:rPr>
              <a:t>il</a:t>
            </a:r>
            <a:r>
              <a:rPr lang="en-US" sz="1400" dirty="0">
                <a:solidFill>
                  <a:srgbClr val="000000"/>
                </a:solidFill>
                <a:latin typeface="Times New Roman" charset="0"/>
                <a:ea typeface="Times New Roman" charset="0"/>
                <a:cs typeface="Times New Roman" charset="0"/>
              </a:rPr>
              <a:t>, hydraulic fluid, antifreeze, paint, solvent, cleaners, petroleum hydrocarbons, toluene, ethylene glycol, etc</a:t>
            </a:r>
            <a:r>
              <a:rPr lang="en-US" sz="1400" dirty="0" smtClean="0">
                <a:solidFill>
                  <a:srgbClr val="000000"/>
                </a:solidFill>
                <a:latin typeface="Times New Roman" charset="0"/>
                <a:ea typeface="Times New Roman" charset="0"/>
                <a:cs typeface="Times New Roman" charset="0"/>
              </a:rPr>
              <a:t>.</a:t>
            </a:r>
          </a:p>
        </p:txBody>
      </p:sp>
      <p:sp>
        <p:nvSpPr>
          <p:cNvPr id="5"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3.</a:t>
            </a:r>
            <a:r>
              <a:rPr lang="zh-CN" altLang="en-US" sz="2200" u="sng" dirty="0" smtClean="0">
                <a:solidFill>
                  <a:schemeClr val="tx2">
                    <a:lumMod val="60000"/>
                    <a:lumOff val="40000"/>
                  </a:schemeClr>
                </a:solidFill>
                <a:latin typeface="Arial"/>
                <a:cs typeface="Arial"/>
              </a:rPr>
              <a:t> </a:t>
            </a:r>
            <a:r>
              <a:rPr lang="en-US" altLang="zh-CN" sz="2200" u="sng" dirty="0">
                <a:solidFill>
                  <a:schemeClr val="tx2">
                    <a:lumMod val="60000"/>
                    <a:lumOff val="40000"/>
                  </a:schemeClr>
                </a:solidFill>
                <a:latin typeface="Arial"/>
                <a:cs typeface="Arial"/>
              </a:rPr>
              <a:t>Drum and container containment </a:t>
            </a:r>
            <a:endParaRPr lang="en-US" altLang="zh-CN" sz="2200" dirty="0">
              <a:solidFill>
                <a:schemeClr val="tx2">
                  <a:lumMod val="60000"/>
                  <a:lumOff val="40000"/>
                </a:schemeClr>
              </a:solidFill>
              <a:latin typeface="Arial"/>
              <a:cs typeface="Arial"/>
            </a:endParaRPr>
          </a:p>
        </p:txBody>
      </p:sp>
      <p:pic>
        <p:nvPicPr>
          <p:cNvPr id="8" name="Picture 7" descr="Screen Shot 2016-04-20 at 1.56.58 PM.png"/>
          <p:cNvPicPr>
            <a:picLocks noChangeAspect="1"/>
          </p:cNvPicPr>
          <p:nvPr/>
        </p:nvPicPr>
        <p:blipFill rotWithShape="1">
          <a:blip r:embed="rId2">
            <a:extLst>
              <a:ext uri="{28A0092B-C50C-407E-A947-70E740481C1C}">
                <a14:useLocalDpi xmlns:a14="http://schemas.microsoft.com/office/drawing/2010/main" val="0"/>
              </a:ext>
            </a:extLst>
          </a:blip>
          <a:srcRect r="54221"/>
          <a:stretch/>
        </p:blipFill>
        <p:spPr>
          <a:xfrm>
            <a:off x="635000" y="3238502"/>
            <a:ext cx="3589337" cy="2400298"/>
          </a:xfrm>
          <a:prstGeom prst="rect">
            <a:avLst/>
          </a:prstGeom>
        </p:spPr>
      </p:pic>
      <p:pic>
        <p:nvPicPr>
          <p:cNvPr id="10" name="Picture 9" descr="Screen Shot 2016-04-20 at 1.56.58 PM.png"/>
          <p:cNvPicPr>
            <a:picLocks noChangeAspect="1"/>
          </p:cNvPicPr>
          <p:nvPr/>
        </p:nvPicPr>
        <p:blipFill rotWithShape="1">
          <a:blip r:embed="rId2">
            <a:extLst>
              <a:ext uri="{28A0092B-C50C-407E-A947-70E740481C1C}">
                <a14:useLocalDpi xmlns:a14="http://schemas.microsoft.com/office/drawing/2010/main" val="0"/>
              </a:ext>
            </a:extLst>
          </a:blip>
          <a:srcRect l="54083"/>
          <a:stretch/>
        </p:blipFill>
        <p:spPr>
          <a:xfrm>
            <a:off x="4864100" y="3204548"/>
            <a:ext cx="3651115" cy="2434251"/>
          </a:xfrm>
          <a:prstGeom prst="rect">
            <a:avLst/>
          </a:prstGeom>
        </p:spPr>
      </p:pic>
      <p:sp>
        <p:nvSpPr>
          <p:cNvPr id="11" name="Rectangle 10"/>
          <p:cNvSpPr/>
          <p:nvPr/>
        </p:nvSpPr>
        <p:spPr>
          <a:xfrm>
            <a:off x="333375" y="5566489"/>
            <a:ext cx="6305550" cy="246221"/>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648026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577" y="1268134"/>
            <a:ext cx="8229600" cy="801966"/>
          </a:xfrm>
        </p:spPr>
        <p:txBody>
          <a:bodyPr>
            <a:normAutofit/>
          </a:bodyPr>
          <a:lstStyle/>
          <a:p>
            <a:pPr marL="0" indent="0">
              <a:buNone/>
            </a:pPr>
            <a:r>
              <a:rPr lang="en-US" sz="1800" dirty="0" smtClean="0">
                <a:solidFill>
                  <a:srgbClr val="990000"/>
                </a:solidFill>
                <a:latin typeface="Times New Roman" charset="0"/>
                <a:ea typeface="Times New Roman" charset="0"/>
                <a:cs typeface="Times New Roman" charset="0"/>
              </a:rPr>
              <a:t>BMP</a:t>
            </a:r>
            <a:r>
              <a:rPr lang="en-US" altLang="zh-CN" sz="1800" dirty="0" smtClean="0">
                <a:solidFill>
                  <a:srgbClr val="990000"/>
                </a:solidFill>
                <a:latin typeface="Times New Roman" charset="0"/>
                <a:ea typeface="Times New Roman" charset="0"/>
                <a:cs typeface="Times New Roman" charset="0"/>
              </a:rPr>
              <a:t>s</a:t>
            </a:r>
            <a:r>
              <a:rPr lang="en-US" sz="1800" dirty="0" smtClean="0">
                <a:solidFill>
                  <a:srgbClr val="990000"/>
                </a:solidFill>
                <a:latin typeface="Times New Roman" charset="0"/>
                <a:ea typeface="Times New Roman" charset="0"/>
                <a:cs typeface="Times New Roman" charset="0"/>
              </a:rPr>
              <a:t>:</a:t>
            </a:r>
          </a:p>
          <a:p>
            <a:pPr marL="457200" indent="-457200">
              <a:buAutoNum type="alphaLcPeriod"/>
            </a:pPr>
            <a:r>
              <a:rPr lang="en-US" sz="1800" dirty="0" smtClean="0">
                <a:solidFill>
                  <a:srgbClr val="000000"/>
                </a:solidFill>
                <a:latin typeface="Times New Roman" charset="0"/>
                <a:ea typeface="Times New Roman" charset="0"/>
                <a:cs typeface="Times New Roman" charset="0"/>
              </a:rPr>
              <a:t>Potable metal storage building with built</a:t>
            </a:r>
            <a:r>
              <a:rPr lang="en-US" altLang="zh-CN" sz="1800" dirty="0" smtClean="0">
                <a:solidFill>
                  <a:srgbClr val="000000"/>
                </a:solidFill>
                <a:latin typeface="Times New Roman" charset="0"/>
                <a:ea typeface="Times New Roman" charset="0"/>
                <a:cs typeface="Times New Roman" charset="0"/>
              </a:rPr>
              <a:t>-</a:t>
            </a:r>
            <a:r>
              <a:rPr lang="en-US" sz="1800" dirty="0" smtClean="0">
                <a:solidFill>
                  <a:srgbClr val="000000"/>
                </a:solidFill>
                <a:latin typeface="Times New Roman" charset="0"/>
                <a:ea typeface="Times New Roman" charset="0"/>
                <a:cs typeface="Times New Roman" charset="0"/>
              </a:rPr>
              <a:t>in containment</a:t>
            </a:r>
          </a:p>
          <a:p>
            <a:pPr marL="457200" indent="-457200">
              <a:buAutoNum type="alphaLcPeriod"/>
            </a:pPr>
            <a:endParaRPr lang="en-US" sz="1800" dirty="0" smtClean="0">
              <a:solidFill>
                <a:srgbClr val="000000"/>
              </a:solidFill>
              <a:latin typeface="Times New Roman" charset="0"/>
              <a:ea typeface="Times New Roman" charset="0"/>
              <a:cs typeface="Times New Roman" charset="0"/>
            </a:endParaRPr>
          </a:p>
          <a:p>
            <a:pPr marL="457200" indent="-457200">
              <a:buAutoNum type="alphaLcPeriod"/>
            </a:pPr>
            <a:endParaRPr lang="en-US" sz="1800" dirty="0">
              <a:solidFill>
                <a:srgbClr val="000000"/>
              </a:solidFill>
              <a:latin typeface="Times New Roman" charset="0"/>
              <a:ea typeface="Times New Roman" charset="0"/>
              <a:cs typeface="Times New Roman" charset="0"/>
            </a:endParaRPr>
          </a:p>
          <a:p>
            <a:pPr marL="457200" indent="-457200">
              <a:buAutoNum type="alphaLcPeriod"/>
            </a:pPr>
            <a:endParaRPr lang="en-US" sz="1800" dirty="0" smtClean="0">
              <a:solidFill>
                <a:srgbClr val="000000"/>
              </a:solidFill>
              <a:latin typeface="Times New Roman" charset="0"/>
              <a:ea typeface="Times New Roman" charset="0"/>
              <a:cs typeface="Times New Roman" charset="0"/>
            </a:endParaRPr>
          </a:p>
          <a:p>
            <a:pPr marL="457200" indent="-457200">
              <a:buAutoNum type="alphaLcPeriod"/>
            </a:pPr>
            <a:endParaRPr lang="en-US" sz="1800" dirty="0">
              <a:solidFill>
                <a:srgbClr val="000000"/>
              </a:solidFill>
              <a:latin typeface="Times New Roman" charset="0"/>
              <a:ea typeface="Times New Roman" charset="0"/>
              <a:cs typeface="Times New Roman" charset="0"/>
            </a:endParaRPr>
          </a:p>
          <a:p>
            <a:pPr marL="457200" indent="-457200">
              <a:buAutoNum type="alphaLcPeriod"/>
            </a:pPr>
            <a:endParaRPr lang="en-US" sz="1800" dirty="0" smtClean="0">
              <a:solidFill>
                <a:srgbClr val="000000"/>
              </a:solidFill>
              <a:latin typeface="Times New Roman" charset="0"/>
              <a:ea typeface="Times New Roman" charset="0"/>
              <a:cs typeface="Times New Roman" charset="0"/>
            </a:endParaRPr>
          </a:p>
          <a:p>
            <a:pPr marL="0" indent="0">
              <a:buNone/>
            </a:pPr>
            <a:endParaRPr lang="en-US" sz="1800" dirty="0" smtClean="0">
              <a:solidFill>
                <a:srgbClr val="000000"/>
              </a:solidFill>
              <a:latin typeface="Times New Roman" charset="0"/>
              <a:ea typeface="Times New Roman" charset="0"/>
              <a:cs typeface="Times New Roman" charset="0"/>
            </a:endParaRPr>
          </a:p>
        </p:txBody>
      </p:sp>
      <p:pic>
        <p:nvPicPr>
          <p:cNvPr id="5" name="Picture 4" descr="Screen Shot 2016-04-20 at 2.02.09 PM.png"/>
          <p:cNvPicPr>
            <a:picLocks noChangeAspect="1"/>
          </p:cNvPicPr>
          <p:nvPr/>
        </p:nvPicPr>
        <p:blipFill rotWithShape="1">
          <a:blip r:embed="rId2">
            <a:extLst>
              <a:ext uri="{28A0092B-C50C-407E-A947-70E740481C1C}">
                <a14:useLocalDpi xmlns:a14="http://schemas.microsoft.com/office/drawing/2010/main" val="0"/>
              </a:ext>
            </a:extLst>
          </a:blip>
          <a:srcRect t="10365"/>
          <a:stretch/>
        </p:blipFill>
        <p:spPr>
          <a:xfrm>
            <a:off x="2787733" y="4121413"/>
            <a:ext cx="2420168" cy="1419274"/>
          </a:xfrm>
          <a:prstGeom prst="rect">
            <a:avLst/>
          </a:prstGeom>
        </p:spPr>
      </p:pic>
      <p:pic>
        <p:nvPicPr>
          <p:cNvPr id="7" name="Picture 6" descr="Screen Shot 2016-04-20 at 2.00.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300" y="2023542"/>
            <a:ext cx="5722168" cy="1568360"/>
          </a:xfrm>
          <a:prstGeom prst="rect">
            <a:avLst/>
          </a:prstGeom>
        </p:spPr>
      </p:pic>
      <p:sp>
        <p:nvSpPr>
          <p:cNvPr id="6"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3.</a:t>
            </a:r>
            <a:r>
              <a:rPr lang="zh-CN" altLang="en-US" sz="2200" u="sng" dirty="0" smtClean="0">
                <a:solidFill>
                  <a:schemeClr val="tx2">
                    <a:lumMod val="60000"/>
                    <a:lumOff val="40000"/>
                  </a:schemeClr>
                </a:solidFill>
                <a:latin typeface="Arial"/>
                <a:cs typeface="Arial"/>
              </a:rPr>
              <a:t> </a:t>
            </a:r>
            <a:r>
              <a:rPr lang="en-US" altLang="zh-CN" sz="2200" u="sng" dirty="0">
                <a:solidFill>
                  <a:schemeClr val="tx2">
                    <a:lumMod val="60000"/>
                    <a:lumOff val="40000"/>
                  </a:schemeClr>
                </a:solidFill>
                <a:latin typeface="Arial"/>
                <a:cs typeface="Arial"/>
              </a:rPr>
              <a:t>Drum and container </a:t>
            </a:r>
            <a:r>
              <a:rPr lang="en-US" altLang="zh-CN" sz="2200" u="sng" dirty="0" smtClean="0">
                <a:solidFill>
                  <a:schemeClr val="tx2">
                    <a:lumMod val="60000"/>
                    <a:lumOff val="40000"/>
                  </a:schemeClr>
                </a:solidFill>
                <a:latin typeface="Arial"/>
                <a:cs typeface="Arial"/>
              </a:rPr>
              <a:t>containment</a:t>
            </a:r>
            <a:r>
              <a:rPr lang="zh-CN" altLang="en-US" sz="2200" u="sng" dirty="0" smtClean="0">
                <a:solidFill>
                  <a:schemeClr val="tx2">
                    <a:lumMod val="60000"/>
                    <a:lumOff val="40000"/>
                  </a:schemeClr>
                </a:solidFill>
                <a:latin typeface="Arial"/>
                <a:cs typeface="Arial"/>
              </a:rPr>
              <a:t> </a:t>
            </a:r>
            <a:r>
              <a:rPr lang="en-US" altLang="zh-CN" dirty="0" smtClean="0">
                <a:solidFill>
                  <a:schemeClr val="tx2">
                    <a:lumMod val="60000"/>
                    <a:lumOff val="40000"/>
                  </a:schemeClr>
                </a:solidFill>
                <a:latin typeface="Arial"/>
                <a:cs typeface="Arial"/>
              </a:rPr>
              <a:t>(cont’d)</a:t>
            </a:r>
            <a:r>
              <a:rPr lang="en-US" altLang="zh-CN" u="sng" dirty="0" smtClean="0">
                <a:solidFill>
                  <a:schemeClr val="tx2">
                    <a:lumMod val="60000"/>
                    <a:lumOff val="40000"/>
                  </a:schemeClr>
                </a:solidFill>
                <a:latin typeface="Arial"/>
                <a:cs typeface="Arial"/>
              </a:rPr>
              <a:t> </a:t>
            </a:r>
            <a:endParaRPr lang="en-US" altLang="zh-CN" dirty="0">
              <a:solidFill>
                <a:schemeClr val="tx2">
                  <a:lumMod val="60000"/>
                  <a:lumOff val="40000"/>
                </a:schemeClr>
              </a:solidFill>
              <a:latin typeface="Arial"/>
              <a:cs typeface="Arial"/>
            </a:endParaRPr>
          </a:p>
        </p:txBody>
      </p:sp>
      <p:sp>
        <p:nvSpPr>
          <p:cNvPr id="2" name="Rectangle 1"/>
          <p:cNvSpPr/>
          <p:nvPr/>
        </p:nvSpPr>
        <p:spPr>
          <a:xfrm>
            <a:off x="381577" y="3671991"/>
            <a:ext cx="7232481" cy="369332"/>
          </a:xfrm>
          <a:prstGeom prst="rect">
            <a:avLst/>
          </a:prstGeom>
        </p:spPr>
        <p:txBody>
          <a:bodyPr wrap="square">
            <a:spAutoFit/>
          </a:bodyPr>
          <a:lstStyle/>
          <a:p>
            <a:pPr marL="457200" indent="-457200">
              <a:buFont typeface="+mj-lt"/>
              <a:buAutoNum type="alphaLcPeriod" startAt="2"/>
            </a:pPr>
            <a:r>
              <a:rPr lang="en-US" altLang="zh-CN" dirty="0" smtClean="0">
                <a:solidFill>
                  <a:srgbClr val="000000"/>
                </a:solidFill>
                <a:latin typeface="Times New Roman" charset="0"/>
                <a:ea typeface="Times New Roman" charset="0"/>
                <a:cs typeface="Times New Roman" charset="0"/>
              </a:rPr>
              <a:t>Use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a:t>
            </a:r>
            <a:r>
              <a:rPr lang="en-US" dirty="0" smtClean="0">
                <a:solidFill>
                  <a:srgbClr val="000000"/>
                </a:solidFill>
                <a:latin typeface="Times New Roman" charset="0"/>
                <a:ea typeface="Times New Roman" charset="0"/>
                <a:cs typeface="Times New Roman" charset="0"/>
              </a:rPr>
              <a:t>one </a:t>
            </a:r>
            <a:r>
              <a:rPr lang="en-US" dirty="0">
                <a:solidFill>
                  <a:srgbClr val="000000"/>
                </a:solidFill>
                <a:latin typeface="Times New Roman" charset="0"/>
                <a:ea typeface="Times New Roman" charset="0"/>
                <a:cs typeface="Times New Roman" charset="0"/>
              </a:rPr>
              <a:t>shaped drum </a:t>
            </a:r>
            <a:r>
              <a:rPr lang="en-US" dirty="0" smtClean="0">
                <a:solidFill>
                  <a:srgbClr val="000000"/>
                </a:solidFill>
                <a:latin typeface="Times New Roman" charset="0"/>
                <a:ea typeface="Times New Roman" charset="0"/>
                <a:cs typeface="Times New Roman" charset="0"/>
              </a:rPr>
              <a:t>covers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to</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keep</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water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off</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top</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of</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drums</a:t>
            </a:r>
            <a:endParaRPr lang="en-US" dirty="0">
              <a:solidFill>
                <a:srgbClr val="000000"/>
              </a:solidFill>
              <a:latin typeface="Times New Roman" charset="0"/>
              <a:ea typeface="Times New Roman" charset="0"/>
              <a:cs typeface="Times New Roman" charset="0"/>
            </a:endParaRPr>
          </a:p>
        </p:txBody>
      </p:sp>
      <p:sp>
        <p:nvSpPr>
          <p:cNvPr id="8" name="Rectangle 7"/>
          <p:cNvSpPr/>
          <p:nvPr/>
        </p:nvSpPr>
        <p:spPr>
          <a:xfrm>
            <a:off x="1308508" y="5557620"/>
            <a:ext cx="6305550" cy="246221"/>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095706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7420" y="1322514"/>
            <a:ext cx="8165432" cy="369332"/>
          </a:xfrm>
          <a:prstGeom prst="rect">
            <a:avLst/>
          </a:prstGeom>
        </p:spPr>
        <p:txBody>
          <a:bodyPr wrap="square">
            <a:spAutoFit/>
          </a:bodyPr>
          <a:lstStyle/>
          <a:p>
            <a:r>
              <a:rPr lang="en-US" dirty="0" smtClean="0">
                <a:solidFill>
                  <a:srgbClr val="000000"/>
                </a:solidFill>
                <a:latin typeface="Times New Roman" charset="0"/>
                <a:ea typeface="Times New Roman" charset="0"/>
                <a:cs typeface="Times New Roman" charset="0"/>
              </a:rPr>
              <a:t>c. </a:t>
            </a:r>
            <a:r>
              <a:rPr lang="en-US" altLang="zh-CN" dirty="0" smtClean="0">
                <a:solidFill>
                  <a:srgbClr val="000000"/>
                </a:solidFill>
                <a:latin typeface="Times New Roman" charset="0"/>
                <a:ea typeface="Times New Roman" charset="0"/>
                <a:cs typeface="Times New Roman" charset="0"/>
              </a:rPr>
              <a:t>Use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a:t>
            </a:r>
            <a:r>
              <a:rPr lang="en-US" dirty="0" smtClean="0">
                <a:solidFill>
                  <a:srgbClr val="000000"/>
                </a:solidFill>
                <a:latin typeface="Times New Roman" charset="0"/>
                <a:ea typeface="Times New Roman" charset="0"/>
                <a:cs typeface="Times New Roman" charset="0"/>
              </a:rPr>
              <a:t>ontainment palettes made </a:t>
            </a:r>
            <a:r>
              <a:rPr lang="en-US" altLang="zh-CN" dirty="0" smtClean="0">
                <a:solidFill>
                  <a:srgbClr val="000000"/>
                </a:solidFill>
                <a:latin typeface="Times New Roman" charset="0"/>
                <a:ea typeface="Times New Roman" charset="0"/>
                <a:cs typeface="Times New Roman" charset="0"/>
              </a:rPr>
              <a:t>by</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plastic or stee</a:t>
            </a:r>
            <a:r>
              <a:rPr lang="en-US" altLang="zh-CN" dirty="0" smtClean="0">
                <a:solidFill>
                  <a:srgbClr val="000000"/>
                </a:solidFill>
                <a:latin typeface="Times New Roman" charset="0"/>
                <a:ea typeface="Times New Roman" charset="0"/>
                <a:cs typeface="Times New Roman" charset="0"/>
              </a:rPr>
              <a:t>l</a:t>
            </a:r>
            <a:endParaRPr lang="en-US" dirty="0">
              <a:solidFill>
                <a:srgbClr val="000000"/>
              </a:solidFill>
              <a:latin typeface="Times New Roman" charset="0"/>
              <a:ea typeface="Times New Roman" charset="0"/>
              <a:cs typeface="Times New Roman" charset="0"/>
            </a:endParaRPr>
          </a:p>
        </p:txBody>
      </p:sp>
      <p:pic>
        <p:nvPicPr>
          <p:cNvPr id="8" name="Content Placeholder 3" descr="Screen Shot 2016-04-20 at 2.02.21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136" b="789"/>
          <a:stretch/>
        </p:blipFill>
        <p:spPr>
          <a:xfrm>
            <a:off x="1727199" y="1788890"/>
            <a:ext cx="5479547" cy="1575642"/>
          </a:xfrm>
          <a:prstGeom prst="rect">
            <a:avLst/>
          </a:prstGeom>
        </p:spPr>
      </p:pic>
      <p:pic>
        <p:nvPicPr>
          <p:cNvPr id="9" name="Picture 8" descr="Screen Shot 2016-04-20 at 2.27.15 PM.png"/>
          <p:cNvPicPr>
            <a:picLocks noChangeAspect="1"/>
          </p:cNvPicPr>
          <p:nvPr/>
        </p:nvPicPr>
        <p:blipFill rotWithShape="1">
          <a:blip r:embed="rId3">
            <a:extLst>
              <a:ext uri="{28A0092B-C50C-407E-A947-70E740481C1C}">
                <a14:useLocalDpi xmlns:a14="http://schemas.microsoft.com/office/drawing/2010/main" val="0"/>
              </a:ext>
            </a:extLst>
          </a:blip>
          <a:srcRect t="10393" b="11289"/>
          <a:stretch/>
        </p:blipFill>
        <p:spPr>
          <a:xfrm>
            <a:off x="2705100" y="3867589"/>
            <a:ext cx="2622047" cy="1656911"/>
          </a:xfrm>
          <a:prstGeom prst="rect">
            <a:avLst/>
          </a:prstGeom>
        </p:spPr>
      </p:pic>
      <p:sp>
        <p:nvSpPr>
          <p:cNvPr id="2" name="Rectangle 1"/>
          <p:cNvSpPr/>
          <p:nvPr/>
        </p:nvSpPr>
        <p:spPr>
          <a:xfrm>
            <a:off x="287420" y="3477379"/>
            <a:ext cx="3518912" cy="369332"/>
          </a:xfrm>
          <a:prstGeom prst="rect">
            <a:avLst/>
          </a:prstGeom>
        </p:spPr>
        <p:txBody>
          <a:bodyPr wrap="none">
            <a:spAutoFit/>
          </a:bodyPr>
          <a:lstStyle/>
          <a:p>
            <a:r>
              <a:rPr lang="en-US" dirty="0">
                <a:solidFill>
                  <a:srgbClr val="000000"/>
                </a:solidFill>
                <a:latin typeface="Times New Roman" charset="0"/>
                <a:ea typeface="Times New Roman" charset="0"/>
                <a:cs typeface="Times New Roman" charset="0"/>
              </a:rPr>
              <a:t>d. </a:t>
            </a:r>
            <a:r>
              <a:rPr lang="en-US" altLang="zh-CN" dirty="0" smtClean="0">
                <a:solidFill>
                  <a:srgbClr val="000000"/>
                </a:solidFill>
                <a:latin typeface="Times New Roman" charset="0"/>
                <a:ea typeface="Times New Roman" charset="0"/>
                <a:cs typeface="Times New Roman" charset="0"/>
              </a:rPr>
              <a:t>Use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d</a:t>
            </a:r>
            <a:r>
              <a:rPr lang="en-US" dirty="0" smtClean="0">
                <a:solidFill>
                  <a:srgbClr val="000000"/>
                </a:solidFill>
                <a:latin typeface="Times New Roman" charset="0"/>
                <a:ea typeface="Times New Roman" charset="0"/>
                <a:cs typeface="Times New Roman" charset="0"/>
              </a:rPr>
              <a:t>ouble</a:t>
            </a:r>
            <a:r>
              <a:rPr lang="en-US" altLang="zh-CN" dirty="0" smtClean="0">
                <a:solidFill>
                  <a:srgbClr val="000000"/>
                </a:solidFill>
                <a:latin typeface="Times New Roman" charset="0"/>
                <a:ea typeface="Times New Roman" charset="0"/>
                <a:cs typeface="Times New Roman" charset="0"/>
              </a:rPr>
              <a:t>-</a:t>
            </a:r>
            <a:r>
              <a:rPr lang="en-US" dirty="0" smtClean="0">
                <a:solidFill>
                  <a:srgbClr val="000000"/>
                </a:solidFill>
                <a:latin typeface="Times New Roman" charset="0"/>
                <a:ea typeface="Times New Roman" charset="0"/>
                <a:cs typeface="Times New Roman" charset="0"/>
              </a:rPr>
              <a:t>walled  </a:t>
            </a:r>
            <a:r>
              <a:rPr lang="en-US" dirty="0">
                <a:solidFill>
                  <a:srgbClr val="000000"/>
                </a:solidFill>
                <a:latin typeface="Times New Roman" charset="0"/>
                <a:ea typeface="Times New Roman" charset="0"/>
                <a:cs typeface="Times New Roman" charset="0"/>
              </a:rPr>
              <a:t>storage tanks </a:t>
            </a:r>
          </a:p>
        </p:txBody>
      </p:sp>
      <p:sp>
        <p:nvSpPr>
          <p:cNvPr id="7" name="Rectangle 6"/>
          <p:cNvSpPr/>
          <p:nvPr/>
        </p:nvSpPr>
        <p:spPr>
          <a:xfrm>
            <a:off x="1217361" y="5578341"/>
            <a:ext cx="6305550" cy="246221"/>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
        <p:nvSpPr>
          <p:cNvPr id="10"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3.</a:t>
            </a:r>
            <a:r>
              <a:rPr lang="zh-CN" altLang="en-US" sz="2200" u="sng" dirty="0" smtClean="0">
                <a:solidFill>
                  <a:schemeClr val="tx2">
                    <a:lumMod val="60000"/>
                    <a:lumOff val="40000"/>
                  </a:schemeClr>
                </a:solidFill>
                <a:latin typeface="Arial"/>
                <a:cs typeface="Arial"/>
              </a:rPr>
              <a:t> </a:t>
            </a:r>
            <a:r>
              <a:rPr lang="en-US" altLang="zh-CN" sz="2200" u="sng" dirty="0">
                <a:solidFill>
                  <a:schemeClr val="tx2">
                    <a:lumMod val="60000"/>
                    <a:lumOff val="40000"/>
                  </a:schemeClr>
                </a:solidFill>
                <a:latin typeface="Arial"/>
                <a:cs typeface="Arial"/>
              </a:rPr>
              <a:t>Drum and container </a:t>
            </a:r>
            <a:r>
              <a:rPr lang="en-US" altLang="zh-CN" sz="2200" u="sng" dirty="0" smtClean="0">
                <a:solidFill>
                  <a:schemeClr val="tx2">
                    <a:lumMod val="60000"/>
                    <a:lumOff val="40000"/>
                  </a:schemeClr>
                </a:solidFill>
                <a:latin typeface="Arial"/>
                <a:cs typeface="Arial"/>
              </a:rPr>
              <a:t>containment</a:t>
            </a:r>
            <a:r>
              <a:rPr lang="zh-CN" altLang="en-US" sz="2200" u="sng" dirty="0" smtClean="0">
                <a:solidFill>
                  <a:schemeClr val="tx2">
                    <a:lumMod val="60000"/>
                    <a:lumOff val="40000"/>
                  </a:schemeClr>
                </a:solidFill>
                <a:latin typeface="Arial"/>
                <a:cs typeface="Arial"/>
              </a:rPr>
              <a:t> </a:t>
            </a:r>
            <a:r>
              <a:rPr lang="en-US" altLang="zh-CN" dirty="0" smtClean="0">
                <a:solidFill>
                  <a:schemeClr val="tx2">
                    <a:lumMod val="60000"/>
                    <a:lumOff val="40000"/>
                  </a:schemeClr>
                </a:solidFill>
                <a:latin typeface="Arial"/>
                <a:cs typeface="Arial"/>
              </a:rPr>
              <a:t>(cont’d)</a:t>
            </a:r>
            <a:r>
              <a:rPr lang="en-US" altLang="zh-CN" u="sng" dirty="0" smtClean="0">
                <a:solidFill>
                  <a:schemeClr val="tx2">
                    <a:lumMod val="60000"/>
                    <a:lumOff val="40000"/>
                  </a:schemeClr>
                </a:solidFill>
                <a:latin typeface="Arial"/>
                <a:cs typeface="Arial"/>
              </a:rPr>
              <a:t> </a:t>
            </a:r>
            <a:endParaRPr lang="en-US" altLang="zh-CN" dirty="0">
              <a:solidFill>
                <a:schemeClr val="tx2">
                  <a:lumMod val="60000"/>
                  <a:lumOff val="40000"/>
                </a:schemeClr>
              </a:solidFill>
              <a:latin typeface="Arial"/>
              <a:cs typeface="Arial"/>
            </a:endParaRPr>
          </a:p>
        </p:txBody>
      </p:sp>
    </p:spTree>
    <p:extLst>
      <p:ext uri="{BB962C8B-B14F-4D97-AF65-F5344CB8AC3E}">
        <p14:creationId xmlns:p14="http://schemas.microsoft.com/office/powerpoint/2010/main" val="19747980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196" y="1394326"/>
            <a:ext cx="8472904" cy="980573"/>
          </a:xfrm>
        </p:spPr>
        <p:txBody>
          <a:bodyPr>
            <a:normAutofit fontScale="92500" lnSpcReduction="20000"/>
          </a:bodyPr>
          <a:lstStyle/>
          <a:p>
            <a:pPr marL="0" indent="0">
              <a:lnSpc>
                <a:spcPct val="120000"/>
              </a:lnSpc>
              <a:spcBef>
                <a:spcPts val="0"/>
              </a:spcBef>
              <a:spcAft>
                <a:spcPts val="600"/>
              </a:spcAft>
              <a:buNone/>
            </a:pPr>
            <a:r>
              <a:rPr lang="en-US" altLang="zh-CN" sz="1800" dirty="0" smtClean="0">
                <a:latin typeface="Times New Roman" charset="0"/>
                <a:ea typeface="Times New Roman" charset="0"/>
                <a:cs typeface="Times New Roman" charset="0"/>
              </a:rPr>
              <a:t>Typical</a:t>
            </a:r>
            <a:r>
              <a:rPr lang="zh-CN" altLang="en-US" sz="1800" dirty="0" smtClean="0">
                <a:latin typeface="Times New Roman" charset="0"/>
                <a:ea typeface="Times New Roman" charset="0"/>
                <a:cs typeface="Times New Roman" charset="0"/>
              </a:rPr>
              <a:t> </a:t>
            </a:r>
            <a:r>
              <a:rPr lang="en-US" altLang="zh-CN" sz="1800" dirty="0" smtClean="0">
                <a:latin typeface="Times New Roman" charset="0"/>
                <a:ea typeface="Times New Roman" charset="0"/>
                <a:cs typeface="Times New Roman" charset="0"/>
              </a:rPr>
              <a:t>problems</a:t>
            </a:r>
            <a:r>
              <a:rPr lang="en-US" sz="1800" dirty="0" smtClean="0">
                <a:latin typeface="Times New Roman" charset="0"/>
                <a:ea typeface="Times New Roman" charset="0"/>
                <a:cs typeface="Times New Roman" charset="0"/>
              </a:rPr>
              <a:t>:</a:t>
            </a:r>
            <a:r>
              <a:rPr lang="en-US" sz="1800" dirty="0" smtClean="0">
                <a:solidFill>
                  <a:srgbClr val="99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r</a:t>
            </a:r>
            <a:r>
              <a:rPr lang="en-US" sz="1800" dirty="0" smtClean="0">
                <a:solidFill>
                  <a:srgbClr val="000000"/>
                </a:solidFill>
                <a:latin typeface="Times New Roman" charset="0"/>
                <a:ea typeface="Times New Roman" charset="0"/>
                <a:cs typeface="Times New Roman" charset="0"/>
              </a:rPr>
              <a:t>unoff from building with corrugated galvanized sheet metal roofs</a:t>
            </a:r>
            <a:r>
              <a:rPr lang="en-US" altLang="zh-CN" sz="1800" dirty="0" smtClean="0">
                <a:solidFill>
                  <a:srgbClr val="000000"/>
                </a:solidFill>
                <a:latin typeface="Times New Roman" charset="0"/>
                <a:ea typeface="Times New Roman" charset="0"/>
                <a:cs typeface="Times New Roman" charset="0"/>
              </a:rPr>
              <a:t>,</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siding,</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gutter,</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and</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downspout</a:t>
            </a:r>
            <a:r>
              <a:rPr lang="zh-CN" altLang="en-US" sz="1800" dirty="0" smtClean="0">
                <a:solidFill>
                  <a:srgbClr val="000000"/>
                </a:solidFill>
                <a:latin typeface="Times New Roman" charset="0"/>
                <a:ea typeface="Times New Roman" charset="0"/>
                <a:cs typeface="Times New Roman" charset="0"/>
              </a:rPr>
              <a:t> </a:t>
            </a:r>
            <a:endParaRPr lang="en-US" sz="1800" dirty="0" smtClean="0">
              <a:solidFill>
                <a:srgbClr val="000000"/>
              </a:solidFill>
              <a:latin typeface="Times New Roman" charset="0"/>
              <a:ea typeface="Times New Roman" charset="0"/>
              <a:cs typeface="Times New Roman" charset="0"/>
            </a:endParaRPr>
          </a:p>
          <a:p>
            <a:pPr marL="0" indent="0">
              <a:lnSpc>
                <a:spcPct val="120000"/>
              </a:lnSpc>
              <a:spcBef>
                <a:spcPts val="0"/>
              </a:spcBef>
              <a:spcAft>
                <a:spcPts val="600"/>
              </a:spcAft>
              <a:buNone/>
            </a:pPr>
            <a:r>
              <a:rPr lang="en-US" sz="1800" dirty="0" smtClean="0">
                <a:solidFill>
                  <a:srgbClr val="990000"/>
                </a:solidFill>
                <a:latin typeface="Times New Roman" charset="0"/>
                <a:ea typeface="Times New Roman" charset="0"/>
                <a:cs typeface="Times New Roman" charset="0"/>
              </a:rPr>
              <a:t>Typical </a:t>
            </a:r>
            <a:r>
              <a:rPr lang="en-US" altLang="zh-CN" sz="1800" dirty="0" smtClean="0">
                <a:solidFill>
                  <a:srgbClr val="990000"/>
                </a:solidFill>
                <a:latin typeface="Times New Roman" charset="0"/>
                <a:ea typeface="Times New Roman" charset="0"/>
                <a:cs typeface="Times New Roman" charset="0"/>
              </a:rPr>
              <a:t>p</a:t>
            </a:r>
            <a:r>
              <a:rPr lang="en-US" sz="1800" dirty="0" smtClean="0">
                <a:solidFill>
                  <a:srgbClr val="990000"/>
                </a:solidFill>
                <a:latin typeface="Times New Roman" charset="0"/>
                <a:ea typeface="Times New Roman" charset="0"/>
                <a:cs typeface="Times New Roman" charset="0"/>
              </a:rPr>
              <a:t>ollutants:</a:t>
            </a:r>
            <a:r>
              <a:rPr 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z</a:t>
            </a:r>
            <a:r>
              <a:rPr lang="en-US" sz="1800" dirty="0" smtClean="0">
                <a:solidFill>
                  <a:srgbClr val="000000"/>
                </a:solidFill>
                <a:latin typeface="Times New Roman" charset="0"/>
                <a:ea typeface="Times New Roman" charset="0"/>
                <a:cs typeface="Times New Roman" charset="0"/>
              </a:rPr>
              <a:t>inc </a:t>
            </a:r>
            <a:r>
              <a:rPr lang="en-US" altLang="zh-CN" sz="1800" dirty="0" smtClean="0">
                <a:solidFill>
                  <a:srgbClr val="000000"/>
                </a:solidFill>
                <a:latin typeface="Times New Roman" charset="0"/>
                <a:ea typeface="Times New Roman" charset="0"/>
                <a:cs typeface="Times New Roman" charset="0"/>
              </a:rPr>
              <a:t>and</a:t>
            </a:r>
            <a:r>
              <a:rPr lang="zh-CN" altLang="en-US" sz="1800" dirty="0" smtClean="0">
                <a:solidFill>
                  <a:srgbClr val="00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i</a:t>
            </a:r>
            <a:r>
              <a:rPr lang="en-US" sz="1800" dirty="0" smtClean="0">
                <a:solidFill>
                  <a:srgbClr val="000000"/>
                </a:solidFill>
                <a:latin typeface="Times New Roman" charset="0"/>
                <a:ea typeface="Times New Roman" charset="0"/>
                <a:cs typeface="Times New Roman" charset="0"/>
              </a:rPr>
              <a:t>ron</a:t>
            </a:r>
          </a:p>
        </p:txBody>
      </p:sp>
      <p:pic>
        <p:nvPicPr>
          <p:cNvPr id="5" name="Content Placeholder 3" descr="Screen Shot 2016-04-20 at 2.32.40 PM.png"/>
          <p:cNvPicPr>
            <a:picLocks noChangeAspect="1"/>
          </p:cNvPicPr>
          <p:nvPr/>
        </p:nvPicPr>
        <p:blipFill rotWithShape="1">
          <a:blip r:embed="rId2">
            <a:extLst>
              <a:ext uri="{28A0092B-C50C-407E-A947-70E740481C1C}">
                <a14:useLocalDpi xmlns:a14="http://schemas.microsoft.com/office/drawing/2010/main" val="0"/>
              </a:ext>
            </a:extLst>
          </a:blip>
          <a:srcRect t="-1727" b="1943"/>
          <a:stretch/>
        </p:blipFill>
        <p:spPr>
          <a:xfrm>
            <a:off x="4381500" y="2816003"/>
            <a:ext cx="4648200" cy="2359333"/>
          </a:xfrm>
          <a:prstGeom prst="rect">
            <a:avLst/>
          </a:prstGeom>
        </p:spPr>
      </p:pic>
      <p:sp>
        <p:nvSpPr>
          <p:cNvPr id="8" name="TextBox 7"/>
          <p:cNvSpPr txBox="1"/>
          <p:nvPr/>
        </p:nvSpPr>
        <p:spPr>
          <a:xfrm>
            <a:off x="455197" y="2374899"/>
            <a:ext cx="3735803" cy="2862322"/>
          </a:xfrm>
          <a:prstGeom prst="rect">
            <a:avLst/>
          </a:prstGeom>
          <a:noFill/>
        </p:spPr>
        <p:txBody>
          <a:bodyPr wrap="square" rtlCol="0">
            <a:spAutoFit/>
          </a:bodyPr>
          <a:lstStyle/>
          <a:p>
            <a:pPr algn="just"/>
            <a:r>
              <a:rPr lang="en-US" dirty="0" smtClean="0">
                <a:latin typeface="Times New Roman" charset="0"/>
                <a:ea typeface="Times New Roman" charset="0"/>
                <a:cs typeface="Times New Roman" charset="0"/>
              </a:rPr>
              <a:t>BMPs:</a:t>
            </a:r>
          </a:p>
          <a:p>
            <a:pPr marL="457200" indent="-274320" algn="just">
              <a:buAutoNum type="alphaLcPeriod"/>
            </a:pPr>
            <a:r>
              <a:rPr lang="en-US" dirty="0" smtClean="0">
                <a:solidFill>
                  <a:srgbClr val="000000"/>
                </a:solidFill>
                <a:latin typeface="Times New Roman" charset="0"/>
                <a:ea typeface="Times New Roman" charset="0"/>
                <a:cs typeface="Times New Roman" charset="0"/>
              </a:rPr>
              <a:t>Avoid using galvanized sheeting</a:t>
            </a:r>
          </a:p>
          <a:p>
            <a:pPr marL="457200" indent="-274320" algn="just">
              <a:buAutoNum type="alphaLcPeriod"/>
            </a:pPr>
            <a:r>
              <a:rPr lang="en-US" dirty="0" smtClean="0">
                <a:solidFill>
                  <a:srgbClr val="000000"/>
                </a:solidFill>
                <a:latin typeface="Times New Roman" charset="0"/>
                <a:ea typeface="Times New Roman" charset="0"/>
                <a:cs typeface="Times New Roman" charset="0"/>
              </a:rPr>
              <a:t>Clean and paint the exposed galvanized sheet </a:t>
            </a:r>
          </a:p>
          <a:p>
            <a:pPr marL="457200" indent="-274320" algn="just">
              <a:buAutoNum type="alphaLcPeriod"/>
            </a:pPr>
            <a:r>
              <a:rPr lang="en-US" altLang="zh-CN" dirty="0" smtClean="0">
                <a:solidFill>
                  <a:srgbClr val="000000"/>
                </a:solidFill>
                <a:latin typeface="Times New Roman" charset="0"/>
                <a:ea typeface="Times New Roman" charset="0"/>
                <a:cs typeface="Times New Roman" charset="0"/>
              </a:rPr>
              <a:t>C</a:t>
            </a:r>
            <a:r>
              <a:rPr lang="en-US" dirty="0" smtClean="0">
                <a:solidFill>
                  <a:srgbClr val="000000"/>
                </a:solidFill>
                <a:latin typeface="Times New Roman" charset="0"/>
                <a:ea typeface="Times New Roman" charset="0"/>
                <a:cs typeface="Times New Roman" charset="0"/>
              </a:rPr>
              <a:t>ontain </a:t>
            </a:r>
            <a:r>
              <a:rPr lang="en-US" dirty="0">
                <a:solidFill>
                  <a:srgbClr val="000000"/>
                </a:solidFill>
                <a:latin typeface="Times New Roman" charset="0"/>
                <a:ea typeface="Times New Roman" charset="0"/>
                <a:cs typeface="Times New Roman" charset="0"/>
              </a:rPr>
              <a:t>and collect any liquids used in cleaning for proper </a:t>
            </a:r>
            <a:r>
              <a:rPr lang="en-US" dirty="0" smtClean="0">
                <a:solidFill>
                  <a:srgbClr val="000000"/>
                </a:solidFill>
                <a:latin typeface="Times New Roman" charset="0"/>
                <a:ea typeface="Times New Roman" charset="0"/>
                <a:cs typeface="Times New Roman" charset="0"/>
              </a:rPr>
              <a:t>disposal</a:t>
            </a:r>
          </a:p>
          <a:p>
            <a:pPr marL="457200" indent="-274320" algn="just">
              <a:buAutoNum type="alphaLcPeriod"/>
            </a:pPr>
            <a:r>
              <a:rPr lang="en-US" altLang="zh-CN" dirty="0" smtClean="0">
                <a:solidFill>
                  <a:srgbClr val="000000"/>
                </a:solidFill>
                <a:latin typeface="Times New Roman" charset="0"/>
                <a:ea typeface="Times New Roman" charset="0"/>
                <a:cs typeface="Times New Roman" charset="0"/>
              </a:rPr>
              <a:t>Conduct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regular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inspections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and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maintenance</a:t>
            </a:r>
          </a:p>
          <a:p>
            <a:pPr marL="457200" indent="-274320" algn="just">
              <a:buAutoNum type="alphaLcPeriod"/>
            </a:pPr>
            <a:r>
              <a:rPr lang="en-US" altLang="zh-CN" dirty="0" smtClean="0">
                <a:solidFill>
                  <a:srgbClr val="000000"/>
                </a:solidFill>
                <a:latin typeface="Times New Roman" charset="0"/>
                <a:ea typeface="Times New Roman" charset="0"/>
                <a:cs typeface="Times New Roman" charset="0"/>
              </a:rPr>
              <a:t>Collect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and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treat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roof</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runoff</a:t>
            </a:r>
            <a:endParaRPr lang="en-US" dirty="0" smtClean="0">
              <a:solidFill>
                <a:srgbClr val="000000"/>
              </a:solidFill>
              <a:latin typeface="Times New Roman" charset="0"/>
              <a:ea typeface="Times New Roman" charset="0"/>
              <a:cs typeface="Times New Roman" charset="0"/>
            </a:endParaRPr>
          </a:p>
        </p:txBody>
      </p:sp>
      <p:sp>
        <p:nvSpPr>
          <p:cNvPr id="6"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4.</a:t>
            </a:r>
            <a:r>
              <a:rPr lang="zh-CN" altLang="en-US" sz="2200" u="sng" dirty="0" smtClean="0">
                <a:solidFill>
                  <a:schemeClr val="tx2">
                    <a:lumMod val="60000"/>
                    <a:lumOff val="40000"/>
                  </a:schemeClr>
                </a:solidFill>
                <a:latin typeface="Arial"/>
                <a:cs typeface="Arial"/>
              </a:rPr>
              <a:t> </a:t>
            </a:r>
            <a:r>
              <a:rPr lang="en-US" altLang="zh-CN" sz="2200" u="sng" dirty="0">
                <a:solidFill>
                  <a:schemeClr val="tx2">
                    <a:lumMod val="60000"/>
                    <a:lumOff val="40000"/>
                  </a:schemeClr>
                </a:solidFill>
                <a:latin typeface="Arial"/>
                <a:cs typeface="Arial"/>
              </a:rPr>
              <a:t>Metal </a:t>
            </a:r>
            <a:r>
              <a:rPr lang="en-US" altLang="zh-CN" sz="2200" u="sng" dirty="0" smtClean="0">
                <a:solidFill>
                  <a:schemeClr val="tx2">
                    <a:lumMod val="60000"/>
                    <a:lumOff val="40000"/>
                  </a:schemeClr>
                </a:solidFill>
                <a:latin typeface="Arial"/>
                <a:cs typeface="Arial"/>
              </a:rPr>
              <a:t>roof</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and</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siding coating</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treatment </a:t>
            </a:r>
            <a:endParaRPr lang="en-US" altLang="zh-CN" sz="2200" dirty="0">
              <a:solidFill>
                <a:schemeClr val="tx2">
                  <a:lumMod val="60000"/>
                  <a:lumOff val="40000"/>
                </a:schemeClr>
              </a:solidFill>
              <a:latin typeface="Arial"/>
              <a:cs typeface="Arial"/>
            </a:endParaRPr>
          </a:p>
        </p:txBody>
      </p:sp>
      <p:sp>
        <p:nvSpPr>
          <p:cNvPr id="9" name="Rectangle 8"/>
          <p:cNvSpPr/>
          <p:nvPr/>
        </p:nvSpPr>
        <p:spPr>
          <a:xfrm>
            <a:off x="2927350" y="5240261"/>
            <a:ext cx="6305550" cy="246221"/>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184972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629" y="1449314"/>
            <a:ext cx="8554102" cy="1276200"/>
          </a:xfrm>
        </p:spPr>
        <p:txBody>
          <a:bodyPr>
            <a:normAutofit fontScale="92500"/>
          </a:bodyPr>
          <a:lstStyle/>
          <a:p>
            <a:pPr marL="0" indent="0">
              <a:lnSpc>
                <a:spcPct val="120000"/>
              </a:lnSpc>
              <a:spcBef>
                <a:spcPts val="0"/>
              </a:spcBef>
              <a:spcAft>
                <a:spcPts val="600"/>
              </a:spcAft>
              <a:buNone/>
            </a:pPr>
            <a:r>
              <a:rPr lang="en-US" altLang="zh-CN" sz="1800" dirty="0">
                <a:latin typeface="Times New Roman" charset="0"/>
                <a:ea typeface="Times New Roman" charset="0"/>
                <a:cs typeface="Times New Roman" charset="0"/>
              </a:rPr>
              <a:t>Activities</a:t>
            </a:r>
            <a:r>
              <a:rPr lang="en-US" sz="1800" dirty="0">
                <a:latin typeface="Times New Roman" charset="0"/>
                <a:ea typeface="Times New Roman" charset="0"/>
                <a:cs typeface="Times New Roman" charset="0"/>
              </a:rPr>
              <a:t>:</a:t>
            </a:r>
            <a:r>
              <a:rPr lang="en-US" sz="1800" dirty="0" smtClean="0">
                <a:solidFill>
                  <a:srgbClr val="99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c</a:t>
            </a:r>
            <a:r>
              <a:rPr lang="en-US" sz="1800" dirty="0" smtClean="0">
                <a:solidFill>
                  <a:srgbClr val="000000"/>
                </a:solidFill>
                <a:latin typeface="Times New Roman" charset="0"/>
                <a:ea typeface="Times New Roman" charset="0"/>
                <a:cs typeface="Times New Roman" charset="0"/>
              </a:rPr>
              <a:t>leaning parts and equipment with petroleum based cleaners </a:t>
            </a:r>
          </a:p>
          <a:p>
            <a:pPr marL="0" indent="0">
              <a:lnSpc>
                <a:spcPct val="120000"/>
              </a:lnSpc>
              <a:spcBef>
                <a:spcPts val="0"/>
              </a:spcBef>
              <a:spcAft>
                <a:spcPts val="600"/>
              </a:spcAft>
              <a:buNone/>
            </a:pPr>
            <a:r>
              <a:rPr lang="en-US" sz="1800" dirty="0">
                <a:solidFill>
                  <a:srgbClr val="990000"/>
                </a:solidFill>
                <a:latin typeface="Times New Roman" charset="0"/>
                <a:ea typeface="Times New Roman" charset="0"/>
                <a:cs typeface="Times New Roman" charset="0"/>
              </a:rPr>
              <a:t>Typical </a:t>
            </a:r>
            <a:r>
              <a:rPr lang="en-US" altLang="zh-CN" sz="1800" dirty="0">
                <a:solidFill>
                  <a:srgbClr val="990000"/>
                </a:solidFill>
                <a:latin typeface="Times New Roman" charset="0"/>
                <a:ea typeface="Times New Roman" charset="0"/>
                <a:cs typeface="Times New Roman" charset="0"/>
              </a:rPr>
              <a:t>p</a:t>
            </a:r>
            <a:r>
              <a:rPr lang="en-US" sz="1800" dirty="0">
                <a:solidFill>
                  <a:srgbClr val="990000"/>
                </a:solidFill>
                <a:latin typeface="Times New Roman" charset="0"/>
                <a:ea typeface="Times New Roman" charset="0"/>
                <a:cs typeface="Times New Roman" charset="0"/>
              </a:rPr>
              <a:t>roblem: </a:t>
            </a:r>
            <a:r>
              <a:rPr lang="en-US" altLang="zh-CN" sz="1800" dirty="0">
                <a:solidFill>
                  <a:srgbClr val="000000"/>
                </a:solidFill>
                <a:latin typeface="Times New Roman" charset="0"/>
                <a:ea typeface="Times New Roman" charset="0"/>
                <a:cs typeface="Times New Roman" charset="0"/>
              </a:rPr>
              <a:t>i</a:t>
            </a:r>
            <a:r>
              <a:rPr lang="en-US" sz="1800" dirty="0" smtClean="0">
                <a:solidFill>
                  <a:srgbClr val="000000"/>
                </a:solidFill>
                <a:latin typeface="Times New Roman" charset="0"/>
                <a:ea typeface="Times New Roman" charset="0"/>
                <a:cs typeface="Times New Roman" charset="0"/>
              </a:rPr>
              <a:t>ncrease</a:t>
            </a:r>
            <a:r>
              <a:rPr lang="zh-CN" altLang="en-US" sz="1800" dirty="0" smtClean="0">
                <a:solidFill>
                  <a:srgbClr val="00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the</a:t>
            </a:r>
            <a:r>
              <a:rPr lang="zh-CN" altLang="en-US" sz="1800" dirty="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 risk of spilling</a:t>
            </a:r>
            <a:r>
              <a:rPr lang="zh-CN" altLang="en-US" sz="1800" dirty="0">
                <a:solidFill>
                  <a:srgbClr val="00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and</a:t>
            </a:r>
            <a:r>
              <a:rPr lang="zh-CN" altLang="en-US" sz="1800" dirty="0">
                <a:solidFill>
                  <a:srgbClr val="00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leakage</a:t>
            </a:r>
            <a:r>
              <a:rPr lang="en-US" sz="1800" dirty="0">
                <a:solidFill>
                  <a:srgbClr val="00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getting</a:t>
            </a:r>
            <a:r>
              <a:rPr lang="zh-CN" altLang="en-US" sz="1800" dirty="0">
                <a:solidFill>
                  <a:srgbClr val="00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spent</a:t>
            </a:r>
            <a:r>
              <a:rPr lang="zh-CN" altLang="en-US" sz="1800" dirty="0">
                <a:solidFill>
                  <a:srgbClr val="00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cleaner</a:t>
            </a:r>
            <a:r>
              <a:rPr lang="zh-CN" altLang="en-US" sz="1800" dirty="0">
                <a:solidFill>
                  <a:srgbClr val="00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into</a:t>
            </a:r>
            <a:r>
              <a:rPr lang="zh-CN" altLang="en-US" sz="1800" dirty="0">
                <a:solidFill>
                  <a:srgbClr val="000000"/>
                </a:solidFill>
                <a:latin typeface="Times New Roman" charset="0"/>
                <a:ea typeface="Times New Roman" charset="0"/>
                <a:cs typeface="Times New Roman" charset="0"/>
              </a:rPr>
              <a:t> </a:t>
            </a:r>
            <a:r>
              <a:rPr lang="en-US" altLang="zh-CN" sz="1800" dirty="0" err="1">
                <a:solidFill>
                  <a:srgbClr val="000000"/>
                </a:solidFill>
                <a:latin typeface="Times New Roman" charset="0"/>
                <a:ea typeface="Times New Roman" charset="0"/>
                <a:cs typeface="Times New Roman" charset="0"/>
              </a:rPr>
              <a:t>stormwater</a:t>
            </a:r>
            <a:endParaRPr lang="en-US" sz="1800" dirty="0">
              <a:solidFill>
                <a:srgbClr val="000000"/>
              </a:solidFill>
              <a:latin typeface="Times New Roman" charset="0"/>
              <a:ea typeface="Times New Roman" charset="0"/>
              <a:cs typeface="Times New Roman" charset="0"/>
            </a:endParaRPr>
          </a:p>
          <a:p>
            <a:pPr marL="0" indent="0">
              <a:lnSpc>
                <a:spcPct val="120000"/>
              </a:lnSpc>
              <a:spcBef>
                <a:spcPts val="0"/>
              </a:spcBef>
              <a:spcAft>
                <a:spcPts val="600"/>
              </a:spcAft>
              <a:buNone/>
            </a:pPr>
            <a:r>
              <a:rPr lang="en-US" sz="1800" dirty="0" smtClean="0">
                <a:solidFill>
                  <a:srgbClr val="990000"/>
                </a:solidFill>
                <a:latin typeface="Times New Roman" charset="0"/>
                <a:ea typeface="Times New Roman" charset="0"/>
                <a:cs typeface="Times New Roman" charset="0"/>
              </a:rPr>
              <a:t>Typical </a:t>
            </a:r>
            <a:r>
              <a:rPr lang="en-US" altLang="zh-CN" sz="1800" dirty="0" smtClean="0">
                <a:solidFill>
                  <a:srgbClr val="990000"/>
                </a:solidFill>
                <a:latin typeface="Times New Roman" charset="0"/>
                <a:ea typeface="Times New Roman" charset="0"/>
                <a:cs typeface="Times New Roman" charset="0"/>
              </a:rPr>
              <a:t>pollutant</a:t>
            </a:r>
            <a:r>
              <a:rPr lang="en-US" sz="1800" dirty="0" smtClean="0">
                <a:solidFill>
                  <a:srgbClr val="990000"/>
                </a:solidFill>
                <a:latin typeface="Times New Roman" charset="0"/>
                <a:ea typeface="Times New Roman" charset="0"/>
                <a:cs typeface="Times New Roman" charset="0"/>
              </a:rPr>
              <a:t>:</a:t>
            </a:r>
            <a:r>
              <a:rPr lang="zh-CN" altLang="en-US" sz="1800" dirty="0" smtClean="0">
                <a:solidFill>
                  <a:srgbClr val="990000"/>
                </a:solidFill>
                <a:latin typeface="Times New Roman" charset="0"/>
                <a:ea typeface="Times New Roman" charset="0"/>
                <a:cs typeface="Times New Roman" charset="0"/>
              </a:rPr>
              <a:t> </a:t>
            </a:r>
            <a:r>
              <a:rPr lang="en-US" altLang="zh-CN" sz="1800" dirty="0">
                <a:solidFill>
                  <a:srgbClr val="000000"/>
                </a:solidFill>
                <a:latin typeface="Times New Roman" charset="0"/>
                <a:ea typeface="Times New Roman" charset="0"/>
                <a:cs typeface="Times New Roman" charset="0"/>
              </a:rPr>
              <a:t>p</a:t>
            </a:r>
            <a:r>
              <a:rPr lang="en-US" altLang="zh-CN" sz="1800" dirty="0" smtClean="0">
                <a:solidFill>
                  <a:srgbClr val="000000"/>
                </a:solidFill>
                <a:latin typeface="Times New Roman" charset="0"/>
                <a:ea typeface="Times New Roman" charset="0"/>
                <a:cs typeface="Times New Roman" charset="0"/>
              </a:rPr>
              <a:t>etroleum hydrocarbons</a:t>
            </a:r>
            <a:endParaRPr lang="en-US" sz="1800" dirty="0">
              <a:solidFill>
                <a:srgbClr val="000000"/>
              </a:solidFill>
              <a:latin typeface="Times New Roman" charset="0"/>
              <a:ea typeface="Times New Roman" charset="0"/>
              <a:cs typeface="Times New Roman" charset="0"/>
            </a:endParaRPr>
          </a:p>
        </p:txBody>
      </p:sp>
      <p:pic>
        <p:nvPicPr>
          <p:cNvPr id="4" name="Picture 3" descr="Screen Shot 2016-04-20 at 2.43.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500" y="3284255"/>
            <a:ext cx="3580040" cy="1877336"/>
          </a:xfrm>
          <a:prstGeom prst="rect">
            <a:avLst/>
          </a:prstGeom>
        </p:spPr>
      </p:pic>
      <p:sp>
        <p:nvSpPr>
          <p:cNvPr id="5" name="TextBox 4"/>
          <p:cNvSpPr txBox="1"/>
          <p:nvPr/>
        </p:nvSpPr>
        <p:spPr>
          <a:xfrm>
            <a:off x="5735417" y="2745927"/>
            <a:ext cx="2151284" cy="338554"/>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Biological Parts Washer </a:t>
            </a:r>
            <a:endParaRPr lang="en-US" sz="1600" dirty="0">
              <a:latin typeface="Times New Roman" charset="0"/>
              <a:ea typeface="Times New Roman" charset="0"/>
              <a:cs typeface="Times New Roman" charset="0"/>
            </a:endParaRPr>
          </a:p>
        </p:txBody>
      </p:sp>
      <p:sp>
        <p:nvSpPr>
          <p:cNvPr id="6"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5.</a:t>
            </a:r>
            <a:r>
              <a:rPr lang="zh-CN" altLang="en-US" sz="2200" u="sng" dirty="0" smtClean="0">
                <a:solidFill>
                  <a:schemeClr val="tx2">
                    <a:lumMod val="60000"/>
                    <a:lumOff val="40000"/>
                  </a:schemeClr>
                </a:solidFill>
                <a:latin typeface="Arial"/>
                <a:cs typeface="Arial"/>
              </a:rPr>
              <a:t> </a:t>
            </a:r>
            <a:r>
              <a:rPr lang="en-US" altLang="zh-CN" sz="2200" u="sng" dirty="0">
                <a:solidFill>
                  <a:schemeClr val="tx2">
                    <a:lumMod val="60000"/>
                    <a:lumOff val="40000"/>
                  </a:schemeClr>
                </a:solidFill>
                <a:latin typeface="Arial"/>
                <a:cs typeface="Arial"/>
              </a:rPr>
              <a:t>Biological based </a:t>
            </a:r>
            <a:r>
              <a:rPr lang="en-US" altLang="zh-CN" sz="2200" u="sng" dirty="0" smtClean="0">
                <a:solidFill>
                  <a:schemeClr val="tx2">
                    <a:lumMod val="60000"/>
                    <a:lumOff val="40000"/>
                  </a:schemeClr>
                </a:solidFill>
                <a:latin typeface="Arial"/>
                <a:cs typeface="Arial"/>
              </a:rPr>
              <a:t>parts </a:t>
            </a:r>
            <a:r>
              <a:rPr lang="en-US" altLang="zh-CN" sz="2200" u="sng" dirty="0">
                <a:solidFill>
                  <a:schemeClr val="tx2">
                    <a:lumMod val="60000"/>
                    <a:lumOff val="40000"/>
                  </a:schemeClr>
                </a:solidFill>
                <a:latin typeface="Arial"/>
                <a:cs typeface="Arial"/>
              </a:rPr>
              <a:t>cleaner </a:t>
            </a:r>
            <a:endParaRPr lang="en-US" altLang="zh-CN" sz="2200" dirty="0">
              <a:solidFill>
                <a:schemeClr val="tx2">
                  <a:lumMod val="60000"/>
                  <a:lumOff val="40000"/>
                </a:schemeClr>
              </a:solidFill>
              <a:latin typeface="Arial"/>
              <a:cs typeface="Arial"/>
            </a:endParaRPr>
          </a:p>
        </p:txBody>
      </p:sp>
      <p:sp>
        <p:nvSpPr>
          <p:cNvPr id="8" name="Rectangle 7"/>
          <p:cNvSpPr/>
          <p:nvPr/>
        </p:nvSpPr>
        <p:spPr>
          <a:xfrm>
            <a:off x="551629" y="2692091"/>
            <a:ext cx="4197803" cy="2828467"/>
          </a:xfrm>
          <a:prstGeom prst="rect">
            <a:avLst/>
          </a:prstGeom>
        </p:spPr>
        <p:txBody>
          <a:bodyPr wrap="square">
            <a:spAutoFit/>
          </a:bodyPr>
          <a:lstStyle/>
          <a:p>
            <a:pPr algn="just">
              <a:lnSpc>
                <a:spcPct val="120000"/>
              </a:lnSpc>
              <a:spcAft>
                <a:spcPts val="600"/>
              </a:spcAft>
            </a:pPr>
            <a:r>
              <a:rPr lang="en-US" dirty="0">
                <a:solidFill>
                  <a:srgbClr val="990000"/>
                </a:solidFill>
                <a:latin typeface="Times New Roman" charset="0"/>
                <a:ea typeface="Times New Roman" charset="0"/>
                <a:cs typeface="Times New Roman" charset="0"/>
              </a:rPr>
              <a:t>BMPs:</a:t>
            </a:r>
          </a:p>
          <a:p>
            <a:pPr marL="457200" indent="-457200" algn="just">
              <a:lnSpc>
                <a:spcPct val="120000"/>
              </a:lnSpc>
              <a:spcBef>
                <a:spcPts val="0"/>
              </a:spcBef>
              <a:buAutoNum type="alphaLcPeriod"/>
            </a:pPr>
            <a:r>
              <a:rPr lang="en-US" dirty="0">
                <a:solidFill>
                  <a:srgbClr val="000000"/>
                </a:solidFill>
                <a:latin typeface="Times New Roman" charset="0"/>
                <a:ea typeface="Times New Roman" charset="0"/>
                <a:cs typeface="Times New Roman" charset="0"/>
              </a:rPr>
              <a:t>Large Parts  and frames cleaned in shot </a:t>
            </a:r>
            <a:r>
              <a:rPr lang="en-US" altLang="zh-CN" dirty="0">
                <a:solidFill>
                  <a:srgbClr val="000000"/>
                </a:solidFill>
                <a:latin typeface="Times New Roman" charset="0"/>
                <a:ea typeface="Times New Roman" charset="0"/>
                <a:cs typeface="Times New Roman" charset="0"/>
              </a:rPr>
              <a:t>blast</a:t>
            </a:r>
            <a:r>
              <a:rPr lang="en-US" dirty="0">
                <a:solidFill>
                  <a:srgbClr val="000000"/>
                </a:solidFill>
                <a:latin typeface="Times New Roman" charset="0"/>
                <a:ea typeface="Times New Roman" charset="0"/>
                <a:cs typeface="Times New Roman" charset="0"/>
              </a:rPr>
              <a:t> machine</a:t>
            </a:r>
          </a:p>
          <a:p>
            <a:pPr marL="457200" indent="-457200" algn="just">
              <a:lnSpc>
                <a:spcPct val="120000"/>
              </a:lnSpc>
              <a:spcBef>
                <a:spcPts val="0"/>
              </a:spcBef>
              <a:buAutoNum type="alphaLcPeriod"/>
            </a:pPr>
            <a:r>
              <a:rPr lang="en-US" dirty="0" smtClean="0">
                <a:solidFill>
                  <a:srgbClr val="000000"/>
                </a:solidFill>
                <a:latin typeface="Times New Roman" charset="0"/>
                <a:ea typeface="Times New Roman" charset="0"/>
                <a:cs typeface="Times New Roman" charset="0"/>
              </a:rPr>
              <a:t>Smaller parts </a:t>
            </a:r>
            <a:r>
              <a:rPr lang="en-US" altLang="zh-CN" dirty="0" smtClean="0">
                <a:solidFill>
                  <a:srgbClr val="000000"/>
                </a:solidFill>
                <a:latin typeface="Times New Roman" charset="0"/>
                <a:ea typeface="Times New Roman" charset="0"/>
                <a:cs typeface="Times New Roman" charset="0"/>
              </a:rPr>
              <a:t>should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be</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cleaned in </a:t>
            </a:r>
            <a:r>
              <a:rPr lang="en-US" altLang="zh-CN" dirty="0" smtClean="0">
                <a:solidFill>
                  <a:srgbClr val="000000"/>
                </a:solidFill>
                <a:latin typeface="Times New Roman" charset="0"/>
                <a:ea typeface="Times New Roman" charset="0"/>
                <a:cs typeface="Times New Roman" charset="0"/>
              </a:rPr>
              <a:t>water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based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solution</a:t>
            </a:r>
            <a:r>
              <a:rPr lang="en-US" dirty="0" smtClean="0">
                <a:solidFill>
                  <a:srgbClr val="000000"/>
                </a:solidFill>
                <a:latin typeface="Times New Roman" charset="0"/>
                <a:ea typeface="Times New Roman" charset="0"/>
                <a:cs typeface="Times New Roman" charset="0"/>
              </a:rPr>
              <a:t> solution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(caustic</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or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other)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or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biological</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solution.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a:t>
            </a:r>
            <a:r>
              <a:rPr lang="en-US" dirty="0" smtClean="0">
                <a:solidFill>
                  <a:srgbClr val="000000"/>
                </a:solidFill>
                <a:latin typeface="Times New Roman" charset="0"/>
                <a:ea typeface="Times New Roman" charset="0"/>
                <a:cs typeface="Times New Roman" charset="0"/>
              </a:rPr>
              <a:t>he sludge from these washers are not hazardous</a:t>
            </a:r>
            <a:r>
              <a:rPr lang="en-US" altLang="zh-CN" dirty="0" smtClean="0">
                <a:solidFill>
                  <a:srgbClr val="000000"/>
                </a:solidFill>
                <a:latin typeface="Times New Roman" charset="0"/>
                <a:ea typeface="Times New Roman" charset="0"/>
                <a:cs typeface="Times New Roman" charset="0"/>
              </a:rPr>
              <a:t>.</a:t>
            </a:r>
            <a:endParaRPr lang="en-US" dirty="0">
              <a:solidFill>
                <a:srgbClr val="000000"/>
              </a:solidFill>
              <a:latin typeface="Times New Roman" charset="0"/>
              <a:ea typeface="Times New Roman" charset="0"/>
              <a:cs typeface="Times New Roman" charset="0"/>
            </a:endParaRPr>
          </a:p>
        </p:txBody>
      </p:sp>
      <p:sp>
        <p:nvSpPr>
          <p:cNvPr id="9" name="Rectangle 8"/>
          <p:cNvSpPr/>
          <p:nvPr/>
        </p:nvSpPr>
        <p:spPr>
          <a:xfrm>
            <a:off x="2669665" y="5520558"/>
            <a:ext cx="6305550" cy="246221"/>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4674698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050" y="1225470"/>
            <a:ext cx="8655050" cy="1517729"/>
          </a:xfrm>
        </p:spPr>
        <p:txBody>
          <a:bodyPr>
            <a:noAutofit/>
          </a:bodyPr>
          <a:lstStyle/>
          <a:p>
            <a:pPr marL="0" indent="0">
              <a:lnSpc>
                <a:spcPct val="120000"/>
              </a:lnSpc>
              <a:spcBef>
                <a:spcPts val="0"/>
              </a:spcBef>
              <a:spcAft>
                <a:spcPts val="600"/>
              </a:spcAft>
              <a:buNone/>
            </a:pPr>
            <a:r>
              <a:rPr lang="en-US" altLang="zh-CN" sz="1600" dirty="0" smtClean="0">
                <a:latin typeface="Times New Roman" charset="0"/>
                <a:ea typeface="Times New Roman" charset="0"/>
                <a:cs typeface="Times New Roman" charset="0"/>
              </a:rPr>
              <a:t>Activities</a:t>
            </a:r>
            <a:r>
              <a:rPr lang="en-US" sz="1600" dirty="0" smtClean="0">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p</a:t>
            </a:r>
            <a:r>
              <a:rPr lang="en-US" sz="1600" dirty="0" smtClean="0">
                <a:solidFill>
                  <a:srgbClr val="000000"/>
                </a:solidFill>
                <a:latin typeface="Times New Roman" charset="0"/>
                <a:ea typeface="Times New Roman" charset="0"/>
                <a:cs typeface="Times New Roman" charset="0"/>
              </a:rPr>
              <a:t>ressure </a:t>
            </a:r>
            <a:r>
              <a:rPr lang="en-US" sz="1600" dirty="0">
                <a:solidFill>
                  <a:srgbClr val="000000"/>
                </a:solidFill>
                <a:latin typeface="Times New Roman" charset="0"/>
                <a:ea typeface="Times New Roman" charset="0"/>
                <a:cs typeface="Times New Roman" charset="0"/>
              </a:rPr>
              <a:t>washing or steam cleaning of equipment, outdoor surfaces and/or </a:t>
            </a:r>
            <a:r>
              <a:rPr lang="en-US" sz="1600" dirty="0" smtClean="0">
                <a:solidFill>
                  <a:srgbClr val="000000"/>
                </a:solidFill>
                <a:latin typeface="Times New Roman" charset="0"/>
                <a:ea typeface="Times New Roman" charset="0"/>
                <a:cs typeface="Times New Roman" charset="0"/>
              </a:rPr>
              <a:t>vehicles</a:t>
            </a:r>
            <a:endParaRPr lang="en-US" sz="1600" dirty="0">
              <a:solidFill>
                <a:srgbClr val="000000"/>
              </a:solidFill>
              <a:latin typeface="Times New Roman" charset="0"/>
              <a:ea typeface="Times New Roman" charset="0"/>
              <a:cs typeface="Times New Roman" charset="0"/>
            </a:endParaRPr>
          </a:p>
          <a:p>
            <a:pPr marL="0" indent="0">
              <a:lnSpc>
                <a:spcPct val="120000"/>
              </a:lnSpc>
              <a:spcBef>
                <a:spcPts val="0"/>
              </a:spcBef>
              <a:spcAft>
                <a:spcPts val="600"/>
              </a:spcAft>
              <a:buNone/>
            </a:pPr>
            <a:r>
              <a:rPr lang="en-US" sz="1600" dirty="0">
                <a:latin typeface="Times New Roman" charset="0"/>
                <a:ea typeface="Times New Roman" charset="0"/>
                <a:cs typeface="Times New Roman" charset="0"/>
              </a:rPr>
              <a:t>Typical </a:t>
            </a:r>
            <a:r>
              <a:rPr lang="en-US" altLang="zh-CN" sz="1600" dirty="0">
                <a:latin typeface="Times New Roman" charset="0"/>
                <a:ea typeface="Times New Roman" charset="0"/>
                <a:cs typeface="Times New Roman" charset="0"/>
              </a:rPr>
              <a:t>problems</a:t>
            </a:r>
            <a:r>
              <a:rPr lang="en-US" sz="1600" dirty="0">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w</a:t>
            </a:r>
            <a:r>
              <a:rPr lang="en-US" sz="1600" dirty="0" smtClean="0">
                <a:solidFill>
                  <a:srgbClr val="000000"/>
                </a:solidFill>
                <a:latin typeface="Times New Roman" charset="0"/>
                <a:ea typeface="Times New Roman" charset="0"/>
                <a:cs typeface="Times New Roman" charset="0"/>
              </a:rPr>
              <a:t>hen </a:t>
            </a:r>
            <a:r>
              <a:rPr lang="en-US" sz="1600" dirty="0">
                <a:solidFill>
                  <a:srgbClr val="000000"/>
                </a:solidFill>
                <a:latin typeface="Times New Roman" charset="0"/>
                <a:ea typeface="Times New Roman" charset="0"/>
                <a:cs typeface="Times New Roman" charset="0"/>
              </a:rPr>
              <a:t>equipment</a:t>
            </a:r>
            <a:r>
              <a:rPr lang="en-US" altLang="zh-CN" sz="1600" dirty="0">
                <a:solidFill>
                  <a:srgbClr val="000000"/>
                </a:solidFill>
                <a:latin typeface="Times New Roman" charset="0"/>
                <a:ea typeface="Times New Roman" charset="0"/>
                <a:cs typeface="Times New Roman" charset="0"/>
              </a:rPr>
              <a: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pavement,</a:t>
            </a:r>
            <a:r>
              <a:rPr lang="zh-CN"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vehicles</a:t>
            </a:r>
            <a:r>
              <a:rPr lang="en-US" altLang="zh-CN" sz="1600" dirty="0">
                <a:solidFill>
                  <a:srgbClr val="000000"/>
                </a:solidFill>
                <a:latin typeface="Times New Roman" charset="0"/>
                <a:ea typeface="Times New Roman" charset="0"/>
                <a:cs typeface="Times New Roman" charset="0"/>
              </a:rPr>
              <a: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or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buildings</a:t>
            </a:r>
            <a:r>
              <a:rPr lang="en-US" sz="1600" dirty="0">
                <a:solidFill>
                  <a:srgbClr val="000000"/>
                </a:solidFill>
                <a:latin typeface="Times New Roman" charset="0"/>
                <a:ea typeface="Times New Roman" charset="0"/>
                <a:cs typeface="Times New Roman" charset="0"/>
              </a:rPr>
              <a:t> are washed outside, contaminants in the wash-water and the overspray mix with the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runoff.</a:t>
            </a:r>
          </a:p>
          <a:p>
            <a:pPr marL="0" indent="0">
              <a:lnSpc>
                <a:spcPct val="120000"/>
              </a:lnSpc>
              <a:spcBef>
                <a:spcPts val="0"/>
              </a:spcBef>
              <a:spcAft>
                <a:spcPts val="600"/>
              </a:spcAft>
              <a:buNone/>
            </a:pPr>
            <a:r>
              <a:rPr lang="en-US" sz="1600" dirty="0" smtClean="0">
                <a:latin typeface="Times New Roman" charset="0"/>
                <a:ea typeface="Times New Roman" charset="0"/>
                <a:cs typeface="Times New Roman" charset="0"/>
              </a:rPr>
              <a:t>Typical </a:t>
            </a:r>
            <a:r>
              <a:rPr lang="en-US" altLang="zh-CN" sz="1600" dirty="0" smtClean="0">
                <a:latin typeface="Times New Roman" charset="0"/>
                <a:ea typeface="Times New Roman" charset="0"/>
                <a:cs typeface="Times New Roman" charset="0"/>
              </a:rPr>
              <a:t>p</a:t>
            </a:r>
            <a:r>
              <a:rPr lang="en-US" sz="1600" dirty="0" smtClean="0">
                <a:latin typeface="Times New Roman" charset="0"/>
                <a:ea typeface="Times New Roman" charset="0"/>
                <a:cs typeface="Times New Roman" charset="0"/>
              </a:rPr>
              <a:t>ollutants:  </a:t>
            </a:r>
            <a:r>
              <a:rPr lang="en-US" altLang="zh-CN" sz="1600" dirty="0">
                <a:solidFill>
                  <a:srgbClr val="000000"/>
                </a:solidFill>
                <a:latin typeface="Times New Roman" charset="0"/>
                <a:ea typeface="Times New Roman" charset="0"/>
                <a:cs typeface="Times New Roman" charset="0"/>
              </a:rPr>
              <a:t>d</a:t>
            </a:r>
            <a:r>
              <a:rPr lang="en-US" sz="1600" dirty="0" smtClean="0">
                <a:solidFill>
                  <a:srgbClr val="000000"/>
                </a:solidFill>
                <a:latin typeface="Times New Roman" charset="0"/>
                <a:ea typeface="Times New Roman" charset="0"/>
                <a:cs typeface="Times New Roman" charset="0"/>
              </a:rPr>
              <a:t>egreasers, organics, heavy metals, oil and grease, and pollutants from soaps</a:t>
            </a:r>
          </a:p>
        </p:txBody>
      </p:sp>
      <p:pic>
        <p:nvPicPr>
          <p:cNvPr id="4" name="Picture 3" descr="Screen Shot 2016-04-20 at 4.54.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306" y="2921722"/>
            <a:ext cx="6786537" cy="2391286"/>
          </a:xfrm>
          <a:prstGeom prst="rect">
            <a:avLst/>
          </a:prstGeom>
        </p:spPr>
      </p:pic>
      <p:sp>
        <p:nvSpPr>
          <p:cNvPr id="5"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6.</a:t>
            </a:r>
            <a:r>
              <a:rPr lang="zh-CN" altLang="en-US" sz="2200" u="sng" dirty="0" smtClean="0">
                <a:solidFill>
                  <a:schemeClr val="tx2">
                    <a:lumMod val="60000"/>
                    <a:lumOff val="40000"/>
                  </a:schemeClr>
                </a:solidFill>
                <a:latin typeface="Arial"/>
                <a:cs typeface="Arial"/>
              </a:rPr>
              <a:t> </a:t>
            </a:r>
            <a:r>
              <a:rPr lang="en-US" altLang="zh-CN" sz="2200" u="sng" dirty="0">
                <a:solidFill>
                  <a:schemeClr val="tx2">
                    <a:lumMod val="60000"/>
                    <a:lumOff val="40000"/>
                  </a:schemeClr>
                </a:solidFill>
                <a:latin typeface="Arial"/>
                <a:cs typeface="Arial"/>
              </a:rPr>
              <a:t>Vehicle, pavement and building washing</a:t>
            </a:r>
            <a:endParaRPr lang="en-US" altLang="zh-CN" sz="2200" dirty="0">
              <a:solidFill>
                <a:schemeClr val="tx2">
                  <a:lumMod val="60000"/>
                  <a:lumOff val="40000"/>
                </a:schemeClr>
              </a:solidFill>
              <a:latin typeface="Arial"/>
              <a:cs typeface="Arial"/>
            </a:endParaRPr>
          </a:p>
        </p:txBody>
      </p:sp>
      <p:sp>
        <p:nvSpPr>
          <p:cNvPr id="7" name="Rectangle 6"/>
          <p:cNvSpPr/>
          <p:nvPr/>
        </p:nvSpPr>
        <p:spPr>
          <a:xfrm>
            <a:off x="1526665" y="5426586"/>
            <a:ext cx="6305550" cy="246221"/>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653708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050" y="1377870"/>
            <a:ext cx="8655050" cy="3930730"/>
          </a:xfrm>
        </p:spPr>
        <p:txBody>
          <a:bodyPr>
            <a:noAutofit/>
          </a:bodyPr>
          <a:lstStyle/>
          <a:p>
            <a:pPr marL="0" indent="0">
              <a:lnSpc>
                <a:spcPct val="120000"/>
              </a:lnSpc>
              <a:spcBef>
                <a:spcPts val="0"/>
              </a:spcBef>
              <a:spcAft>
                <a:spcPts val="600"/>
              </a:spcAft>
              <a:buNone/>
            </a:pPr>
            <a:r>
              <a:rPr lang="en-US" altLang="zh-CN" sz="2000" dirty="0" smtClean="0">
                <a:latin typeface="Times New Roman" charset="0"/>
                <a:ea typeface="Times New Roman" charset="0"/>
                <a:cs typeface="Times New Roman" charset="0"/>
              </a:rPr>
              <a:t>BMPs</a:t>
            </a:r>
            <a:r>
              <a:rPr lang="en-US" sz="2000" dirty="0" smtClean="0">
                <a:latin typeface="Times New Roman" charset="0"/>
                <a:ea typeface="Times New Roman" charset="0"/>
                <a:cs typeface="Times New Roman" charset="0"/>
              </a:rPr>
              <a:t>: </a:t>
            </a:r>
            <a:endParaRPr lang="en-US" sz="2000" dirty="0">
              <a:latin typeface="Times New Roman" charset="0"/>
              <a:ea typeface="Times New Roman" charset="0"/>
              <a:cs typeface="Times New Roman" charset="0"/>
            </a:endParaRPr>
          </a:p>
          <a:p>
            <a:pPr>
              <a:lnSpc>
                <a:spcPct val="120000"/>
              </a:lnSpc>
              <a:spcBef>
                <a:spcPts val="0"/>
              </a:spcBef>
              <a:spcAft>
                <a:spcPts val="600"/>
              </a:spcAft>
            </a:pPr>
            <a:r>
              <a:rPr lang="en-US" altLang="zh-CN" sz="1800" dirty="0" smtClean="0">
                <a:solidFill>
                  <a:srgbClr val="000000"/>
                </a:solidFill>
                <a:latin typeface="Times New Roman" charset="0"/>
                <a:ea typeface="Times New Roman" charset="0"/>
                <a:cs typeface="Times New Roman" charset="0"/>
              </a:rPr>
              <a:t>Locate</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washing</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area </a:t>
            </a:r>
            <a:r>
              <a:rPr lang="en-US" altLang="zh-CN" sz="1800" dirty="0">
                <a:solidFill>
                  <a:srgbClr val="000000"/>
                </a:solidFill>
                <a:latin typeface="Times New Roman" charset="0"/>
                <a:ea typeface="Times New Roman" charset="0"/>
                <a:cs typeface="Times New Roman" charset="0"/>
              </a:rPr>
              <a:t>on a well constructed,  </a:t>
            </a:r>
            <a:r>
              <a:rPr lang="en-US" altLang="zh-CN" sz="1800" dirty="0" smtClean="0">
                <a:solidFill>
                  <a:srgbClr val="000000"/>
                </a:solidFill>
                <a:latin typeface="Times New Roman" charset="0"/>
                <a:ea typeface="Times New Roman" charset="0"/>
                <a:cs typeface="Times New Roman" charset="0"/>
              </a:rPr>
              <a:t>impervious </a:t>
            </a:r>
            <a:r>
              <a:rPr lang="en-US" altLang="zh-CN" sz="1800" dirty="0">
                <a:solidFill>
                  <a:srgbClr val="000000"/>
                </a:solidFill>
                <a:latin typeface="Times New Roman" charset="0"/>
                <a:ea typeface="Times New Roman" charset="0"/>
                <a:cs typeface="Times New Roman" charset="0"/>
              </a:rPr>
              <a:t>surfaces with drains </a:t>
            </a:r>
            <a:r>
              <a:rPr lang="en-US" altLang="zh-CN" sz="1800" dirty="0" smtClean="0">
                <a:solidFill>
                  <a:srgbClr val="000000"/>
                </a:solidFill>
                <a:latin typeface="Times New Roman" charset="0"/>
                <a:ea typeface="Times New Roman" charset="0"/>
                <a:cs typeface="Times New Roman" charset="0"/>
              </a:rPr>
              <a:t>to</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other</a:t>
            </a:r>
            <a:r>
              <a:rPr lang="zh-CN" altLang="en-US" sz="1800" dirty="0" smtClean="0">
                <a:solidFill>
                  <a:srgbClr val="000000"/>
                </a:solidFill>
                <a:latin typeface="Times New Roman" charset="0"/>
                <a:ea typeface="Times New Roman" charset="0"/>
                <a:cs typeface="Times New Roman" charset="0"/>
              </a:rPr>
              <a:t> </a:t>
            </a:r>
            <a:r>
              <a:rPr lang="en-US" altLang="zh-CN" sz="1800" dirty="0" err="1" smtClean="0">
                <a:solidFill>
                  <a:srgbClr val="000000"/>
                </a:solidFill>
                <a:latin typeface="Times New Roman" charset="0"/>
                <a:ea typeface="Times New Roman" charset="0"/>
                <a:cs typeface="Times New Roman" charset="0"/>
              </a:rPr>
              <a:t>stormwater</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BMPs</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or</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storage</a:t>
            </a:r>
            <a:r>
              <a:rPr lang="zh-CN" altLang="en-US" sz="1800" dirty="0" smtClean="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tank.</a:t>
            </a:r>
          </a:p>
          <a:p>
            <a:pPr>
              <a:lnSpc>
                <a:spcPct val="120000"/>
              </a:lnSpc>
              <a:spcBef>
                <a:spcPts val="0"/>
              </a:spcBef>
              <a:spcAft>
                <a:spcPts val="600"/>
              </a:spcAft>
            </a:pPr>
            <a:r>
              <a:rPr lang="en-US" altLang="zh-CN" sz="1800" dirty="0" smtClean="0">
                <a:solidFill>
                  <a:srgbClr val="000000"/>
                </a:solidFill>
                <a:latin typeface="Times New Roman" charset="0"/>
                <a:ea typeface="Times New Roman" charset="0"/>
                <a:cs typeface="Times New Roman" charset="0"/>
              </a:rPr>
              <a:t>D</a:t>
            </a:r>
            <a:r>
              <a:rPr lang="en-US" sz="1800" dirty="0" smtClean="0">
                <a:solidFill>
                  <a:srgbClr val="000000"/>
                </a:solidFill>
                <a:latin typeface="Times New Roman" charset="0"/>
                <a:ea typeface="Times New Roman" charset="0"/>
                <a:cs typeface="Times New Roman" charset="0"/>
              </a:rPr>
              <a:t>ischarg</a:t>
            </a:r>
            <a:r>
              <a:rPr lang="en-US" altLang="zh-CN" sz="1800" dirty="0" smtClean="0">
                <a:solidFill>
                  <a:srgbClr val="000000"/>
                </a:solidFill>
                <a:latin typeface="Times New Roman" charset="0"/>
                <a:ea typeface="Times New Roman" charset="0"/>
                <a:cs typeface="Times New Roman" charset="0"/>
              </a:rPr>
              <a:t>e</a:t>
            </a:r>
            <a:r>
              <a:rPr lang="en-US" sz="1800" dirty="0" smtClean="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the </a:t>
            </a:r>
            <a:r>
              <a:rPr lang="en-US" sz="1800" dirty="0" err="1" smtClean="0">
                <a:solidFill>
                  <a:srgbClr val="000000"/>
                </a:solidFill>
                <a:latin typeface="Times New Roman" charset="0"/>
                <a:ea typeface="Times New Roman" charset="0"/>
                <a:cs typeface="Times New Roman" charset="0"/>
              </a:rPr>
              <a:t>stormwater</a:t>
            </a:r>
            <a:r>
              <a:rPr lang="en-US" sz="1800" dirty="0" smtClean="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to a properly sized grassy swale or constructed </a:t>
            </a:r>
            <a:r>
              <a:rPr lang="en-US" sz="1800" dirty="0" smtClean="0">
                <a:solidFill>
                  <a:srgbClr val="000000"/>
                </a:solidFill>
                <a:latin typeface="Times New Roman" charset="0"/>
                <a:ea typeface="Times New Roman" charset="0"/>
                <a:cs typeface="Times New Roman" charset="0"/>
              </a:rPr>
              <a:t>wetland</a:t>
            </a:r>
            <a:r>
              <a:rPr lang="en-US" altLang="zh-CN" sz="1800" dirty="0" smtClean="0">
                <a:solidFill>
                  <a:srgbClr val="000000"/>
                </a:solidFill>
                <a:latin typeface="Times New Roman" charset="0"/>
                <a:ea typeface="Times New Roman" charset="0"/>
                <a:cs typeface="Times New Roman" charset="0"/>
              </a:rPr>
              <a:t>.</a:t>
            </a:r>
            <a:endParaRPr lang="en-US" sz="1800" dirty="0" smtClean="0">
              <a:solidFill>
                <a:srgbClr val="000000"/>
              </a:solidFill>
              <a:latin typeface="Times New Roman" charset="0"/>
              <a:ea typeface="Times New Roman" charset="0"/>
              <a:cs typeface="Times New Roman" charset="0"/>
            </a:endParaRPr>
          </a:p>
          <a:p>
            <a:pPr>
              <a:lnSpc>
                <a:spcPct val="120000"/>
              </a:lnSpc>
              <a:spcBef>
                <a:spcPts val="0"/>
              </a:spcBef>
              <a:spcAft>
                <a:spcPts val="600"/>
              </a:spcAft>
            </a:pPr>
            <a:r>
              <a:rPr lang="en-US" altLang="zh-CN" sz="1800" dirty="0" smtClean="0">
                <a:solidFill>
                  <a:srgbClr val="000000"/>
                </a:solidFill>
                <a:latin typeface="Times New Roman" charset="0"/>
                <a:ea typeface="Times New Roman" charset="0"/>
                <a:cs typeface="Times New Roman" charset="0"/>
              </a:rPr>
              <a:t>D</a:t>
            </a:r>
            <a:r>
              <a:rPr lang="en-US" sz="1800" dirty="0" smtClean="0">
                <a:solidFill>
                  <a:srgbClr val="000000"/>
                </a:solidFill>
                <a:latin typeface="Times New Roman" charset="0"/>
                <a:ea typeface="Times New Roman" charset="0"/>
                <a:cs typeface="Times New Roman" charset="0"/>
              </a:rPr>
              <a:t>ischarg</a:t>
            </a:r>
            <a:r>
              <a:rPr lang="en-US" altLang="zh-CN" sz="1800" dirty="0" smtClean="0">
                <a:solidFill>
                  <a:srgbClr val="000000"/>
                </a:solidFill>
                <a:latin typeface="Times New Roman" charset="0"/>
                <a:ea typeface="Times New Roman" charset="0"/>
                <a:cs typeface="Times New Roman" charset="0"/>
              </a:rPr>
              <a:t>e</a:t>
            </a:r>
            <a:r>
              <a:rPr lang="en-US" sz="1800" dirty="0" smtClean="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the </a:t>
            </a:r>
            <a:r>
              <a:rPr lang="en-US" sz="1800" dirty="0" err="1">
                <a:solidFill>
                  <a:srgbClr val="000000"/>
                </a:solidFill>
                <a:latin typeface="Times New Roman" charset="0"/>
                <a:ea typeface="Times New Roman" charset="0"/>
                <a:cs typeface="Times New Roman" charset="0"/>
              </a:rPr>
              <a:t>washwater</a:t>
            </a:r>
            <a:r>
              <a:rPr lang="en-US" sz="1800" dirty="0">
                <a:solidFill>
                  <a:srgbClr val="000000"/>
                </a:solidFill>
                <a:latin typeface="Times New Roman" charset="0"/>
                <a:ea typeface="Times New Roman" charset="0"/>
                <a:cs typeface="Times New Roman" charset="0"/>
              </a:rPr>
              <a:t> and </a:t>
            </a:r>
            <a:r>
              <a:rPr lang="en-US" sz="1800" dirty="0" err="1" smtClean="0">
                <a:solidFill>
                  <a:srgbClr val="000000"/>
                </a:solidFill>
                <a:latin typeface="Times New Roman" charset="0"/>
                <a:ea typeface="Times New Roman" charset="0"/>
                <a:cs typeface="Times New Roman" charset="0"/>
              </a:rPr>
              <a:t>stormwater</a:t>
            </a:r>
            <a:r>
              <a:rPr lang="en-US" sz="1800" dirty="0" smtClean="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to a collection sump for later </a:t>
            </a:r>
            <a:r>
              <a:rPr lang="en-US" sz="1800" dirty="0" smtClean="0">
                <a:solidFill>
                  <a:srgbClr val="000000"/>
                </a:solidFill>
                <a:latin typeface="Times New Roman" charset="0"/>
                <a:ea typeface="Times New Roman" charset="0"/>
                <a:cs typeface="Times New Roman" charset="0"/>
              </a:rPr>
              <a:t>disposal</a:t>
            </a:r>
            <a:r>
              <a:rPr lang="en-US" altLang="zh-CN" sz="1800" dirty="0" smtClean="0">
                <a:solidFill>
                  <a:srgbClr val="000000"/>
                </a:solidFill>
                <a:latin typeface="Times New Roman" charset="0"/>
                <a:ea typeface="Times New Roman" charset="0"/>
                <a:cs typeface="Times New Roman" charset="0"/>
              </a:rPr>
              <a:t>.</a:t>
            </a:r>
            <a:endParaRPr lang="en-US" sz="1800" dirty="0">
              <a:solidFill>
                <a:srgbClr val="000000"/>
              </a:solidFill>
              <a:latin typeface="Times New Roman" charset="0"/>
              <a:ea typeface="Times New Roman" charset="0"/>
              <a:cs typeface="Times New Roman" charset="0"/>
            </a:endParaRPr>
          </a:p>
          <a:p>
            <a:pPr>
              <a:lnSpc>
                <a:spcPct val="120000"/>
              </a:lnSpc>
              <a:spcBef>
                <a:spcPts val="0"/>
              </a:spcBef>
              <a:spcAft>
                <a:spcPts val="600"/>
              </a:spcAft>
            </a:pPr>
            <a:r>
              <a:rPr lang="en-US" altLang="zh-CN" sz="1800" dirty="0" smtClean="0">
                <a:solidFill>
                  <a:srgbClr val="000000"/>
                </a:solidFill>
                <a:latin typeface="Times New Roman" charset="0"/>
                <a:ea typeface="Times New Roman" charset="0"/>
                <a:cs typeface="Times New Roman" charset="0"/>
              </a:rPr>
              <a:t>D</a:t>
            </a:r>
            <a:r>
              <a:rPr lang="en-US" sz="1800" dirty="0" smtClean="0">
                <a:solidFill>
                  <a:srgbClr val="000000"/>
                </a:solidFill>
                <a:latin typeface="Times New Roman" charset="0"/>
                <a:ea typeface="Times New Roman" charset="0"/>
                <a:cs typeface="Times New Roman" charset="0"/>
              </a:rPr>
              <a:t>ischarg</a:t>
            </a:r>
            <a:r>
              <a:rPr lang="en-US" altLang="zh-CN" sz="1800" dirty="0" smtClean="0">
                <a:solidFill>
                  <a:srgbClr val="000000"/>
                </a:solidFill>
                <a:latin typeface="Times New Roman" charset="0"/>
                <a:ea typeface="Times New Roman" charset="0"/>
                <a:cs typeface="Times New Roman" charset="0"/>
              </a:rPr>
              <a:t>e</a:t>
            </a:r>
            <a:r>
              <a:rPr lang="en-US" sz="1800" dirty="0" smtClean="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the </a:t>
            </a:r>
            <a:r>
              <a:rPr lang="en-US" sz="1800" dirty="0" err="1" smtClean="0">
                <a:solidFill>
                  <a:srgbClr val="000000"/>
                </a:solidFill>
                <a:latin typeface="Times New Roman" charset="0"/>
                <a:ea typeface="Times New Roman" charset="0"/>
                <a:cs typeface="Times New Roman" charset="0"/>
              </a:rPr>
              <a:t>stormwater</a:t>
            </a:r>
            <a:r>
              <a:rPr lang="en-US" sz="1800" dirty="0" smtClean="0">
                <a:solidFill>
                  <a:srgbClr val="000000"/>
                </a:solidFill>
                <a:latin typeface="Times New Roman" charset="0"/>
                <a:ea typeface="Times New Roman" charset="0"/>
                <a:cs typeface="Times New Roman" charset="0"/>
              </a:rPr>
              <a:t> </a:t>
            </a:r>
            <a:r>
              <a:rPr lang="en-US" sz="1800" dirty="0">
                <a:solidFill>
                  <a:srgbClr val="000000"/>
                </a:solidFill>
                <a:latin typeface="Times New Roman" charset="0"/>
                <a:ea typeface="Times New Roman" charset="0"/>
                <a:cs typeface="Times New Roman" charset="0"/>
              </a:rPr>
              <a:t>through an oil/water </a:t>
            </a:r>
            <a:r>
              <a:rPr lang="en-US" sz="1800" dirty="0" smtClean="0">
                <a:solidFill>
                  <a:srgbClr val="000000"/>
                </a:solidFill>
                <a:latin typeface="Times New Roman" charset="0"/>
                <a:ea typeface="Times New Roman" charset="0"/>
                <a:cs typeface="Times New Roman" charset="0"/>
              </a:rPr>
              <a:t>separator</a:t>
            </a:r>
            <a:r>
              <a:rPr lang="en-US" altLang="zh-CN" sz="1800" dirty="0" smtClean="0">
                <a:solidFill>
                  <a:srgbClr val="000000"/>
                </a:solidFill>
                <a:latin typeface="Times New Roman" charset="0"/>
                <a:ea typeface="Times New Roman" charset="0"/>
                <a:cs typeface="Times New Roman" charset="0"/>
              </a:rPr>
              <a:t>.</a:t>
            </a:r>
            <a:endParaRPr lang="en-US" sz="1800" dirty="0" smtClean="0">
              <a:solidFill>
                <a:srgbClr val="000000"/>
              </a:solidFill>
              <a:latin typeface="Times New Roman" charset="0"/>
              <a:ea typeface="Times New Roman" charset="0"/>
              <a:cs typeface="Times New Roman" charset="0"/>
            </a:endParaRPr>
          </a:p>
          <a:p>
            <a:pPr>
              <a:lnSpc>
                <a:spcPct val="120000"/>
              </a:lnSpc>
              <a:spcBef>
                <a:spcPts val="0"/>
              </a:spcBef>
              <a:spcAft>
                <a:spcPts val="600"/>
              </a:spcAft>
            </a:pPr>
            <a:r>
              <a:rPr lang="en-US" altLang="zh-CN" sz="1800" dirty="0">
                <a:solidFill>
                  <a:srgbClr val="000000"/>
                </a:solidFill>
                <a:latin typeface="Times New Roman" charset="0"/>
                <a:ea typeface="Times New Roman" charset="0"/>
                <a:cs typeface="Times New Roman" charset="0"/>
              </a:rPr>
              <a:t>P</a:t>
            </a:r>
            <a:r>
              <a:rPr lang="en-US" sz="1800" dirty="0" smtClean="0">
                <a:solidFill>
                  <a:srgbClr val="000000"/>
                </a:solidFill>
                <a:latin typeface="Times New Roman" charset="0"/>
                <a:ea typeface="Times New Roman" charset="0"/>
                <a:cs typeface="Times New Roman" charset="0"/>
              </a:rPr>
              <a:t>rovide </a:t>
            </a:r>
            <a:r>
              <a:rPr lang="en-US" sz="1800" dirty="0">
                <a:solidFill>
                  <a:srgbClr val="000000"/>
                </a:solidFill>
                <a:latin typeface="Times New Roman" charset="0"/>
                <a:ea typeface="Times New Roman" charset="0"/>
                <a:cs typeface="Times New Roman" charset="0"/>
              </a:rPr>
              <a:t>a package recirculation/treatment system for </a:t>
            </a:r>
            <a:r>
              <a:rPr lang="en-US" sz="1800" dirty="0" smtClean="0">
                <a:solidFill>
                  <a:srgbClr val="000000"/>
                </a:solidFill>
                <a:latin typeface="Times New Roman" charset="0"/>
                <a:ea typeface="Times New Roman" charset="0"/>
                <a:cs typeface="Times New Roman" charset="0"/>
              </a:rPr>
              <a:t>washing</a:t>
            </a:r>
            <a:r>
              <a:rPr lang="en-US" altLang="zh-CN" sz="1800" dirty="0" smtClean="0">
                <a:solidFill>
                  <a:srgbClr val="000000"/>
                </a:solidFill>
                <a:latin typeface="Times New Roman" charset="0"/>
                <a:ea typeface="Times New Roman" charset="0"/>
                <a:cs typeface="Times New Roman" charset="0"/>
              </a:rPr>
              <a:t>.</a:t>
            </a:r>
            <a:endParaRPr lang="en-US" sz="1800" dirty="0" smtClean="0">
              <a:solidFill>
                <a:srgbClr val="000000"/>
              </a:solidFill>
              <a:latin typeface="Times New Roman" charset="0"/>
              <a:ea typeface="Times New Roman" charset="0"/>
              <a:cs typeface="Times New Roman" charset="0"/>
            </a:endParaRPr>
          </a:p>
          <a:p>
            <a:pPr>
              <a:lnSpc>
                <a:spcPct val="120000"/>
              </a:lnSpc>
              <a:spcBef>
                <a:spcPts val="0"/>
              </a:spcBef>
              <a:spcAft>
                <a:spcPts val="600"/>
              </a:spcAft>
            </a:pPr>
            <a:r>
              <a:rPr lang="en-US" altLang="zh-CN" sz="1800" dirty="0" smtClean="0">
                <a:solidFill>
                  <a:srgbClr val="000000"/>
                </a:solidFill>
                <a:latin typeface="Times New Roman" charset="0"/>
                <a:ea typeface="Times New Roman" charset="0"/>
                <a:cs typeface="Times New Roman" charset="0"/>
              </a:rPr>
              <a:t>C</a:t>
            </a:r>
            <a:r>
              <a:rPr lang="en-US" sz="1800" dirty="0" smtClean="0">
                <a:solidFill>
                  <a:srgbClr val="000000"/>
                </a:solidFill>
                <a:latin typeface="Times New Roman" charset="0"/>
                <a:ea typeface="Times New Roman" charset="0"/>
                <a:cs typeface="Times New Roman" charset="0"/>
              </a:rPr>
              <a:t>ontract </a:t>
            </a:r>
            <a:r>
              <a:rPr lang="en-US" sz="1800" dirty="0">
                <a:solidFill>
                  <a:srgbClr val="000000"/>
                </a:solidFill>
                <a:latin typeface="Times New Roman" charset="0"/>
                <a:ea typeface="Times New Roman" charset="0"/>
                <a:cs typeface="Times New Roman" charset="0"/>
              </a:rPr>
              <a:t>with a mobile washer to wash the vehicles and ensure that they capture and remove the liquid and solids and properly dispose of </a:t>
            </a:r>
            <a:r>
              <a:rPr lang="en-US" sz="1800" dirty="0" smtClean="0">
                <a:solidFill>
                  <a:srgbClr val="000000"/>
                </a:solidFill>
                <a:latin typeface="Times New Roman" charset="0"/>
                <a:ea typeface="Times New Roman" charset="0"/>
                <a:cs typeface="Times New Roman" charset="0"/>
              </a:rPr>
              <a:t>them</a:t>
            </a:r>
            <a:r>
              <a:rPr lang="en-US" altLang="zh-CN" sz="1800" dirty="0" smtClean="0">
                <a:solidFill>
                  <a:srgbClr val="000000"/>
                </a:solidFill>
                <a:latin typeface="Times New Roman" charset="0"/>
                <a:ea typeface="Times New Roman" charset="0"/>
                <a:cs typeface="Times New Roman" charset="0"/>
              </a:rPr>
              <a:t>.</a:t>
            </a:r>
            <a:endParaRPr lang="en-US" sz="1800" dirty="0" smtClean="0">
              <a:solidFill>
                <a:srgbClr val="000000"/>
              </a:solidFill>
              <a:latin typeface="Times New Roman" charset="0"/>
              <a:ea typeface="Times New Roman" charset="0"/>
              <a:cs typeface="Times New Roman" charset="0"/>
            </a:endParaRPr>
          </a:p>
          <a:p>
            <a:pPr>
              <a:lnSpc>
                <a:spcPct val="120000"/>
              </a:lnSpc>
              <a:spcBef>
                <a:spcPts val="0"/>
              </a:spcBef>
              <a:spcAft>
                <a:spcPts val="600"/>
              </a:spcAft>
            </a:pPr>
            <a:r>
              <a:rPr lang="en-US" altLang="zh-CN" sz="1800" dirty="0" smtClean="0">
                <a:solidFill>
                  <a:srgbClr val="000000"/>
                </a:solidFill>
                <a:latin typeface="Times New Roman" charset="0"/>
                <a:ea typeface="Times New Roman" charset="0"/>
                <a:cs typeface="Times New Roman" charset="0"/>
              </a:rPr>
              <a:t>P</a:t>
            </a:r>
            <a:r>
              <a:rPr lang="en-US" sz="1800" dirty="0" smtClean="0">
                <a:solidFill>
                  <a:srgbClr val="000000"/>
                </a:solidFill>
                <a:latin typeface="Times New Roman" charset="0"/>
                <a:ea typeface="Times New Roman" charset="0"/>
                <a:cs typeface="Times New Roman" charset="0"/>
              </a:rPr>
              <a:t>erform </a:t>
            </a:r>
            <a:r>
              <a:rPr lang="en-US" sz="1800" dirty="0">
                <a:solidFill>
                  <a:srgbClr val="000000"/>
                </a:solidFill>
                <a:latin typeface="Times New Roman" charset="0"/>
                <a:ea typeface="Times New Roman" charset="0"/>
                <a:cs typeface="Times New Roman" charset="0"/>
              </a:rPr>
              <a:t>the washing activities </a:t>
            </a:r>
            <a:r>
              <a:rPr lang="en-US" sz="1800" dirty="0" smtClean="0">
                <a:solidFill>
                  <a:srgbClr val="000000"/>
                </a:solidFill>
                <a:latin typeface="Times New Roman" charset="0"/>
                <a:ea typeface="Times New Roman" charset="0"/>
                <a:cs typeface="Times New Roman" charset="0"/>
              </a:rPr>
              <a:t>offsite </a:t>
            </a:r>
            <a:r>
              <a:rPr lang="en-US" sz="1800" dirty="0">
                <a:solidFill>
                  <a:srgbClr val="000000"/>
                </a:solidFill>
                <a:latin typeface="Times New Roman" charset="0"/>
                <a:ea typeface="Times New Roman" charset="0"/>
                <a:cs typeface="Times New Roman" charset="0"/>
              </a:rPr>
              <a:t>at a commercial vehicle wash </a:t>
            </a:r>
            <a:r>
              <a:rPr lang="en-US" sz="1800" dirty="0" smtClean="0">
                <a:solidFill>
                  <a:srgbClr val="000000"/>
                </a:solidFill>
                <a:latin typeface="Times New Roman" charset="0"/>
                <a:ea typeface="Times New Roman" charset="0"/>
                <a:cs typeface="Times New Roman" charset="0"/>
              </a:rPr>
              <a:t>facility</a:t>
            </a:r>
            <a:r>
              <a:rPr lang="en-US" altLang="zh-CN" sz="1800" dirty="0" smtClean="0">
                <a:solidFill>
                  <a:srgbClr val="000000"/>
                </a:solidFill>
                <a:latin typeface="Times New Roman" charset="0"/>
                <a:ea typeface="Times New Roman" charset="0"/>
                <a:cs typeface="Times New Roman" charset="0"/>
              </a:rPr>
              <a:t>.</a:t>
            </a:r>
            <a:endParaRPr lang="en-US" sz="1800" dirty="0">
              <a:solidFill>
                <a:srgbClr val="000000"/>
              </a:solidFill>
              <a:latin typeface="Times New Roman" charset="0"/>
              <a:ea typeface="Times New Roman" charset="0"/>
              <a:cs typeface="Times New Roman" charset="0"/>
            </a:endParaRPr>
          </a:p>
        </p:txBody>
      </p:sp>
      <p:sp>
        <p:nvSpPr>
          <p:cNvPr id="5"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6.</a:t>
            </a:r>
            <a:r>
              <a:rPr lang="zh-CN" altLang="en-US" sz="2200" u="sng" dirty="0" smtClean="0">
                <a:solidFill>
                  <a:schemeClr val="tx2">
                    <a:lumMod val="60000"/>
                    <a:lumOff val="40000"/>
                  </a:schemeClr>
                </a:solidFill>
                <a:latin typeface="Arial"/>
                <a:cs typeface="Arial"/>
              </a:rPr>
              <a:t> </a:t>
            </a:r>
            <a:r>
              <a:rPr lang="en-US" altLang="zh-CN" sz="2200" u="sng" dirty="0">
                <a:solidFill>
                  <a:schemeClr val="tx2">
                    <a:lumMod val="60000"/>
                    <a:lumOff val="40000"/>
                  </a:schemeClr>
                </a:solidFill>
                <a:latin typeface="Arial"/>
                <a:cs typeface="Arial"/>
              </a:rPr>
              <a:t>Vehicle, pavement and building </a:t>
            </a:r>
            <a:r>
              <a:rPr lang="en-US" altLang="zh-CN" sz="2200" u="sng" dirty="0" smtClean="0">
                <a:solidFill>
                  <a:schemeClr val="tx2">
                    <a:lumMod val="60000"/>
                    <a:lumOff val="40000"/>
                  </a:schemeClr>
                </a:solidFill>
                <a:latin typeface="Arial"/>
                <a:cs typeface="Arial"/>
              </a:rPr>
              <a:t>washing</a:t>
            </a:r>
            <a:r>
              <a:rPr lang="zh-CN" altLang="en-US" sz="2400" u="sng" dirty="0" smtClean="0">
                <a:solidFill>
                  <a:schemeClr val="tx2">
                    <a:lumMod val="60000"/>
                    <a:lumOff val="40000"/>
                  </a:schemeClr>
                </a:solidFill>
                <a:latin typeface="Arial"/>
                <a:cs typeface="Arial"/>
              </a:rPr>
              <a:t> </a:t>
            </a:r>
            <a:r>
              <a:rPr lang="en-US" altLang="zh-CN" dirty="0" smtClean="0">
                <a:solidFill>
                  <a:schemeClr val="tx2">
                    <a:lumMod val="60000"/>
                    <a:lumOff val="40000"/>
                  </a:schemeClr>
                </a:solidFill>
                <a:latin typeface="Arial"/>
                <a:cs typeface="Arial"/>
              </a:rPr>
              <a:t>(cont’d)</a:t>
            </a:r>
            <a:endParaRPr lang="en-US" altLang="zh-CN" sz="1400" dirty="0">
              <a:solidFill>
                <a:schemeClr val="tx2">
                  <a:lumMod val="60000"/>
                  <a:lumOff val="40000"/>
                </a:schemeClr>
              </a:solidFill>
              <a:latin typeface="Arial"/>
              <a:cs typeface="Arial"/>
            </a:endParaRPr>
          </a:p>
        </p:txBody>
      </p:sp>
    </p:spTree>
    <p:extLst>
      <p:ext uri="{BB962C8B-B14F-4D97-AF65-F5344CB8AC3E}">
        <p14:creationId xmlns:p14="http://schemas.microsoft.com/office/powerpoint/2010/main" val="2982415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6390" y="1225469"/>
            <a:ext cx="8246979" cy="1815095"/>
          </a:xfrm>
        </p:spPr>
        <p:txBody>
          <a:bodyPr>
            <a:normAutofit fontScale="25000" lnSpcReduction="20000"/>
          </a:bodyPr>
          <a:lstStyle/>
          <a:p>
            <a:pPr marL="0" indent="0" algn="just">
              <a:lnSpc>
                <a:spcPct val="140000"/>
              </a:lnSpc>
              <a:spcBef>
                <a:spcPts val="0"/>
              </a:spcBef>
              <a:spcAft>
                <a:spcPts val="600"/>
              </a:spcAft>
              <a:buNone/>
            </a:pPr>
            <a:r>
              <a:rPr lang="en-US" sz="7200" dirty="0" smtClean="0">
                <a:latin typeface="Times New Roman" charset="0"/>
                <a:ea typeface="Times New Roman" charset="0"/>
                <a:cs typeface="Times New Roman" charset="0"/>
              </a:rPr>
              <a:t>Activit</a:t>
            </a:r>
            <a:r>
              <a:rPr lang="en-US" altLang="zh-CN" sz="7200" dirty="0" smtClean="0">
                <a:latin typeface="Times New Roman" charset="0"/>
                <a:ea typeface="Times New Roman" charset="0"/>
                <a:cs typeface="Times New Roman" charset="0"/>
              </a:rPr>
              <a:t>ies:</a:t>
            </a:r>
            <a:r>
              <a:rPr lang="zh-CN" altLang="en-US" sz="7200" dirty="0" smtClean="0">
                <a:latin typeface="Times New Roman" charset="0"/>
                <a:ea typeface="Times New Roman" charset="0"/>
                <a:cs typeface="Times New Roman" charset="0"/>
              </a:rPr>
              <a:t> </a:t>
            </a:r>
            <a:r>
              <a:rPr lang="en-US" altLang="zh-CN" sz="7200" dirty="0">
                <a:solidFill>
                  <a:srgbClr val="000000"/>
                </a:solidFill>
                <a:latin typeface="Times New Roman" charset="0"/>
                <a:ea typeface="Times New Roman" charset="0"/>
                <a:cs typeface="Times New Roman" charset="0"/>
              </a:rPr>
              <a:t>t</a:t>
            </a:r>
            <a:r>
              <a:rPr lang="en-US" altLang="zh-CN" sz="7200" dirty="0" smtClean="0">
                <a:solidFill>
                  <a:srgbClr val="000000"/>
                </a:solidFill>
                <a:latin typeface="Times New Roman" charset="0"/>
                <a:ea typeface="Times New Roman" charset="0"/>
                <a:cs typeface="Times New Roman" charset="0"/>
              </a:rPr>
              <a:t>he </a:t>
            </a:r>
            <a:r>
              <a:rPr lang="en-US" altLang="zh-CN" sz="7200" dirty="0">
                <a:solidFill>
                  <a:srgbClr val="000000"/>
                </a:solidFill>
                <a:latin typeface="Times New Roman" charset="0"/>
                <a:ea typeface="Times New Roman" charset="0"/>
                <a:cs typeface="Times New Roman" charset="0"/>
              </a:rPr>
              <a:t>outdoor </a:t>
            </a:r>
            <a:r>
              <a:rPr lang="en-US" altLang="zh-CN" sz="7200" dirty="0" smtClean="0">
                <a:solidFill>
                  <a:srgbClr val="000000"/>
                </a:solidFill>
                <a:latin typeface="Times New Roman" charset="0"/>
                <a:ea typeface="Times New Roman" charset="0"/>
                <a:cs typeface="Times New Roman" charset="0"/>
              </a:rPr>
              <a:t>storage </a:t>
            </a:r>
            <a:r>
              <a:rPr lang="en-US" altLang="zh-CN" sz="7200" dirty="0">
                <a:solidFill>
                  <a:srgbClr val="000000"/>
                </a:solidFill>
                <a:latin typeface="Times New Roman" charset="0"/>
                <a:ea typeface="Times New Roman" charset="0"/>
                <a:cs typeface="Times New Roman" charset="0"/>
              </a:rPr>
              <a:t>of </a:t>
            </a:r>
            <a:r>
              <a:rPr lang="en-US" altLang="zh-CN" sz="7200" dirty="0" smtClean="0">
                <a:solidFill>
                  <a:srgbClr val="000000"/>
                </a:solidFill>
                <a:latin typeface="Times New Roman" charset="0"/>
                <a:ea typeface="Times New Roman" charset="0"/>
                <a:cs typeface="Times New Roman" charset="0"/>
              </a:rPr>
              <a:t>batteries </a:t>
            </a:r>
            <a:r>
              <a:rPr lang="en-US" altLang="zh-CN" sz="7200" dirty="0">
                <a:solidFill>
                  <a:srgbClr val="000000"/>
                </a:solidFill>
                <a:latin typeface="Times New Roman" charset="0"/>
                <a:ea typeface="Times New Roman" charset="0"/>
                <a:cs typeface="Times New Roman" charset="0"/>
              </a:rPr>
              <a:t>and the long time storage of vehicles or </a:t>
            </a:r>
            <a:r>
              <a:rPr lang="en-US" altLang="zh-CN" sz="7200" dirty="0" smtClean="0">
                <a:solidFill>
                  <a:srgbClr val="000000"/>
                </a:solidFill>
                <a:latin typeface="Times New Roman" charset="0"/>
                <a:ea typeface="Times New Roman" charset="0"/>
                <a:cs typeface="Times New Roman" charset="0"/>
              </a:rPr>
              <a:t>battery-powered </a:t>
            </a:r>
            <a:r>
              <a:rPr lang="en-US" altLang="zh-CN" sz="7200" dirty="0">
                <a:solidFill>
                  <a:srgbClr val="000000"/>
                </a:solidFill>
                <a:latin typeface="Times New Roman" charset="0"/>
                <a:ea typeface="Times New Roman" charset="0"/>
                <a:cs typeface="Times New Roman" charset="0"/>
              </a:rPr>
              <a:t>equipment outside</a:t>
            </a:r>
            <a:endParaRPr lang="en-US" altLang="zh-CN" sz="7200" dirty="0" smtClean="0">
              <a:solidFill>
                <a:srgbClr val="000000"/>
              </a:solidFill>
              <a:latin typeface="Times New Roman" charset="0"/>
              <a:ea typeface="Times New Roman" charset="0"/>
              <a:cs typeface="Times New Roman" charset="0"/>
            </a:endParaRPr>
          </a:p>
          <a:p>
            <a:pPr marL="0" indent="0" algn="just">
              <a:lnSpc>
                <a:spcPct val="140000"/>
              </a:lnSpc>
              <a:spcBef>
                <a:spcPts val="0"/>
              </a:spcBef>
              <a:spcAft>
                <a:spcPts val="600"/>
              </a:spcAft>
              <a:buNone/>
            </a:pPr>
            <a:r>
              <a:rPr lang="en-US" sz="7200" dirty="0" smtClean="0">
                <a:solidFill>
                  <a:srgbClr val="990000"/>
                </a:solidFill>
                <a:latin typeface="Times New Roman" charset="0"/>
                <a:ea typeface="Times New Roman" charset="0"/>
                <a:cs typeface="Times New Roman" charset="0"/>
              </a:rPr>
              <a:t>Typical </a:t>
            </a:r>
            <a:r>
              <a:rPr lang="en-US" altLang="zh-CN" sz="7200" dirty="0" smtClean="0">
                <a:solidFill>
                  <a:srgbClr val="990000"/>
                </a:solidFill>
                <a:latin typeface="Times New Roman" charset="0"/>
                <a:ea typeface="Times New Roman" charset="0"/>
                <a:cs typeface="Times New Roman" charset="0"/>
              </a:rPr>
              <a:t>problems</a:t>
            </a:r>
            <a:r>
              <a:rPr lang="en-US" sz="7200" dirty="0" smtClean="0">
                <a:solidFill>
                  <a:srgbClr val="990000"/>
                </a:solidFill>
                <a:latin typeface="Times New Roman" charset="0"/>
                <a:ea typeface="Times New Roman" charset="0"/>
                <a:cs typeface="Times New Roman" charset="0"/>
              </a:rPr>
              <a:t>:</a:t>
            </a:r>
            <a:r>
              <a:rPr lang="en-US" sz="7200" dirty="0" smtClean="0">
                <a:solidFill>
                  <a:srgbClr val="000000"/>
                </a:solidFill>
                <a:latin typeface="Times New Roman" charset="0"/>
                <a:ea typeface="Times New Roman" charset="0"/>
                <a:cs typeface="Times New Roman" charset="0"/>
              </a:rPr>
              <a:t> </a:t>
            </a:r>
            <a:r>
              <a:rPr lang="en-US" altLang="zh-CN" sz="7200" dirty="0" smtClean="0">
                <a:solidFill>
                  <a:srgbClr val="000000"/>
                </a:solidFill>
                <a:latin typeface="Times New Roman" charset="0"/>
                <a:ea typeface="Times New Roman" charset="0"/>
                <a:cs typeface="Times New Roman" charset="0"/>
              </a:rPr>
              <a:t>l</a:t>
            </a:r>
            <a:r>
              <a:rPr lang="en-US" sz="7200" dirty="0" smtClean="0">
                <a:solidFill>
                  <a:srgbClr val="000000"/>
                </a:solidFill>
                <a:latin typeface="Times New Roman" charset="0"/>
                <a:ea typeface="Times New Roman" charset="0"/>
                <a:cs typeface="Times New Roman" charset="0"/>
              </a:rPr>
              <a:t>ead sulfate usually present </a:t>
            </a:r>
            <a:r>
              <a:rPr lang="en-US" altLang="zh-CN" sz="7200" dirty="0" smtClean="0">
                <a:solidFill>
                  <a:srgbClr val="000000"/>
                </a:solidFill>
                <a:latin typeface="Times New Roman" charset="0"/>
                <a:ea typeface="Times New Roman" charset="0"/>
                <a:cs typeface="Times New Roman" charset="0"/>
              </a:rPr>
              <a:t>in</a:t>
            </a:r>
            <a:r>
              <a:rPr lang="zh-CN" altLang="en-US" sz="7200" dirty="0" smtClean="0">
                <a:solidFill>
                  <a:srgbClr val="000000"/>
                </a:solidFill>
                <a:latin typeface="Times New Roman" charset="0"/>
                <a:ea typeface="Times New Roman" charset="0"/>
                <a:cs typeface="Times New Roman" charset="0"/>
              </a:rPr>
              <a:t> </a:t>
            </a:r>
            <a:r>
              <a:rPr lang="en-US" sz="7200" dirty="0" smtClean="0">
                <a:solidFill>
                  <a:srgbClr val="000000"/>
                </a:solidFill>
                <a:latin typeface="Times New Roman" charset="0"/>
                <a:ea typeface="Times New Roman" charset="0"/>
                <a:cs typeface="Times New Roman" charset="0"/>
              </a:rPr>
              <a:t>batteries can </a:t>
            </a:r>
            <a:r>
              <a:rPr lang="en-US" altLang="zh-CN" sz="7200" dirty="0" smtClean="0">
                <a:solidFill>
                  <a:srgbClr val="000000"/>
                </a:solidFill>
                <a:latin typeface="Times New Roman" charset="0"/>
                <a:ea typeface="Times New Roman" charset="0"/>
                <a:cs typeface="Times New Roman" charset="0"/>
              </a:rPr>
              <a:t>contaminate</a:t>
            </a:r>
            <a:r>
              <a:rPr lang="zh-CN" altLang="en-US" sz="7200" dirty="0" smtClean="0">
                <a:solidFill>
                  <a:srgbClr val="000000"/>
                </a:solidFill>
                <a:latin typeface="Times New Roman" charset="0"/>
                <a:ea typeface="Times New Roman" charset="0"/>
                <a:cs typeface="Times New Roman" charset="0"/>
              </a:rPr>
              <a:t> </a:t>
            </a:r>
            <a:r>
              <a:rPr lang="en-US" altLang="zh-CN" sz="7200" dirty="0" err="1" smtClean="0">
                <a:solidFill>
                  <a:srgbClr val="000000"/>
                </a:solidFill>
                <a:latin typeface="Times New Roman" charset="0"/>
                <a:ea typeface="Times New Roman" charset="0"/>
                <a:cs typeface="Times New Roman" charset="0"/>
              </a:rPr>
              <a:t>stormwater</a:t>
            </a:r>
            <a:r>
              <a:rPr lang="zh-CN" altLang="en-US" sz="7200" dirty="0" smtClean="0">
                <a:solidFill>
                  <a:srgbClr val="000000"/>
                </a:solidFill>
                <a:latin typeface="Times New Roman" charset="0"/>
                <a:ea typeface="Times New Roman" charset="0"/>
                <a:cs typeface="Times New Roman" charset="0"/>
              </a:rPr>
              <a:t> </a:t>
            </a:r>
            <a:r>
              <a:rPr lang="en-US" altLang="zh-CN" sz="7200" dirty="0" smtClean="0">
                <a:solidFill>
                  <a:srgbClr val="000000"/>
                </a:solidFill>
                <a:latin typeface="Times New Roman" charset="0"/>
                <a:ea typeface="Times New Roman" charset="0"/>
                <a:cs typeface="Times New Roman" charset="0"/>
              </a:rPr>
              <a:t>and</a:t>
            </a:r>
            <a:r>
              <a:rPr lang="zh-CN" altLang="en-US" sz="7200" dirty="0" smtClean="0">
                <a:solidFill>
                  <a:srgbClr val="000000"/>
                </a:solidFill>
                <a:latin typeface="Times New Roman" charset="0"/>
                <a:ea typeface="Times New Roman" charset="0"/>
                <a:cs typeface="Times New Roman" charset="0"/>
              </a:rPr>
              <a:t> </a:t>
            </a:r>
            <a:r>
              <a:rPr lang="en-US" altLang="zh-CN" sz="7200" dirty="0" smtClean="0">
                <a:solidFill>
                  <a:srgbClr val="000000"/>
                </a:solidFill>
                <a:latin typeface="Times New Roman" charset="0"/>
                <a:ea typeface="Times New Roman" charset="0"/>
                <a:cs typeface="Times New Roman" charset="0"/>
              </a:rPr>
              <a:t>soil.</a:t>
            </a:r>
            <a:r>
              <a:rPr lang="en-US" sz="7200" dirty="0">
                <a:solidFill>
                  <a:srgbClr val="990000"/>
                </a:solidFill>
                <a:latin typeface="Times New Roman" charset="0"/>
                <a:ea typeface="Times New Roman" charset="0"/>
                <a:cs typeface="Times New Roman" charset="0"/>
              </a:rPr>
              <a:t> </a:t>
            </a:r>
            <a:endParaRPr lang="en-US" sz="7200" dirty="0" smtClean="0">
              <a:solidFill>
                <a:srgbClr val="990000"/>
              </a:solidFill>
              <a:latin typeface="Times New Roman" charset="0"/>
              <a:ea typeface="Times New Roman" charset="0"/>
              <a:cs typeface="Times New Roman" charset="0"/>
            </a:endParaRPr>
          </a:p>
          <a:p>
            <a:pPr marL="0" indent="0" algn="just">
              <a:lnSpc>
                <a:spcPct val="140000"/>
              </a:lnSpc>
              <a:spcBef>
                <a:spcPts val="0"/>
              </a:spcBef>
              <a:spcAft>
                <a:spcPts val="600"/>
              </a:spcAft>
              <a:buNone/>
            </a:pPr>
            <a:r>
              <a:rPr lang="en-US" sz="7200" dirty="0" smtClean="0">
                <a:solidFill>
                  <a:srgbClr val="990000"/>
                </a:solidFill>
                <a:latin typeface="Times New Roman" charset="0"/>
                <a:ea typeface="Times New Roman" charset="0"/>
                <a:cs typeface="Times New Roman" charset="0"/>
              </a:rPr>
              <a:t>Typical </a:t>
            </a:r>
            <a:r>
              <a:rPr lang="en-US" altLang="zh-CN" sz="7200" dirty="0">
                <a:solidFill>
                  <a:srgbClr val="990000"/>
                </a:solidFill>
                <a:latin typeface="Times New Roman" charset="0"/>
                <a:ea typeface="Times New Roman" charset="0"/>
                <a:cs typeface="Times New Roman" charset="0"/>
              </a:rPr>
              <a:t>p</a:t>
            </a:r>
            <a:r>
              <a:rPr lang="en-US" sz="7200" dirty="0">
                <a:solidFill>
                  <a:srgbClr val="990000"/>
                </a:solidFill>
                <a:latin typeface="Times New Roman" charset="0"/>
                <a:ea typeface="Times New Roman" charset="0"/>
                <a:cs typeface="Times New Roman" charset="0"/>
              </a:rPr>
              <a:t>ollutants:</a:t>
            </a:r>
            <a:r>
              <a:rPr lang="en-US" sz="7200" dirty="0">
                <a:solidFill>
                  <a:srgbClr val="000000"/>
                </a:solidFill>
                <a:latin typeface="Times New Roman" charset="0"/>
                <a:ea typeface="Times New Roman" charset="0"/>
                <a:cs typeface="Times New Roman" charset="0"/>
              </a:rPr>
              <a:t> </a:t>
            </a:r>
            <a:r>
              <a:rPr lang="en-US" altLang="zh-CN" sz="7200" dirty="0" smtClean="0">
                <a:solidFill>
                  <a:srgbClr val="000000"/>
                </a:solidFill>
                <a:latin typeface="Times New Roman" charset="0"/>
                <a:ea typeface="Times New Roman" charset="0"/>
                <a:cs typeface="Times New Roman" charset="0"/>
              </a:rPr>
              <a:t>s</a:t>
            </a:r>
            <a:r>
              <a:rPr lang="en-US" sz="7200" dirty="0" smtClean="0">
                <a:solidFill>
                  <a:srgbClr val="000000"/>
                </a:solidFill>
                <a:latin typeface="Times New Roman" charset="0"/>
                <a:ea typeface="Times New Roman" charset="0"/>
                <a:cs typeface="Times New Roman" charset="0"/>
              </a:rPr>
              <a:t>oluble </a:t>
            </a:r>
            <a:r>
              <a:rPr lang="en-US" sz="7200" dirty="0">
                <a:solidFill>
                  <a:srgbClr val="000000"/>
                </a:solidFill>
                <a:latin typeface="Times New Roman" charset="0"/>
                <a:ea typeface="Times New Roman" charset="0"/>
                <a:cs typeface="Times New Roman" charset="0"/>
              </a:rPr>
              <a:t>metals such as lead, nickel, or cadmium, </a:t>
            </a:r>
            <a:r>
              <a:rPr lang="en-US" altLang="zh-CN" sz="7200" dirty="0">
                <a:solidFill>
                  <a:srgbClr val="000000"/>
                </a:solidFill>
                <a:latin typeface="Times New Roman" charset="0"/>
                <a:ea typeface="Times New Roman" charset="0"/>
                <a:cs typeface="Times New Roman" charset="0"/>
              </a:rPr>
              <a:t>s</a:t>
            </a:r>
            <a:r>
              <a:rPr lang="en-US" sz="7200" dirty="0">
                <a:solidFill>
                  <a:srgbClr val="000000"/>
                </a:solidFill>
                <a:latin typeface="Times New Roman" charset="0"/>
                <a:ea typeface="Times New Roman" charset="0"/>
                <a:cs typeface="Times New Roman" charset="0"/>
              </a:rPr>
              <a:t>ulfuric acid</a:t>
            </a:r>
          </a:p>
          <a:p>
            <a:pPr marL="0" indent="0" algn="just">
              <a:lnSpc>
                <a:spcPct val="140000"/>
              </a:lnSpc>
              <a:spcBef>
                <a:spcPts val="0"/>
              </a:spcBef>
              <a:spcAft>
                <a:spcPts val="600"/>
              </a:spcAft>
              <a:buNone/>
            </a:pPr>
            <a:endParaRPr lang="en-US" sz="2000" dirty="0"/>
          </a:p>
        </p:txBody>
      </p:sp>
      <p:pic>
        <p:nvPicPr>
          <p:cNvPr id="6" name="Picture 5" descr="Screen Shot 2016-04-20 at 5.02.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939" y="3144167"/>
            <a:ext cx="3038556" cy="2246877"/>
          </a:xfrm>
          <a:prstGeom prst="rect">
            <a:avLst/>
          </a:prstGeom>
        </p:spPr>
      </p:pic>
      <p:sp>
        <p:nvSpPr>
          <p:cNvPr id="7"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7.</a:t>
            </a:r>
            <a:r>
              <a:rPr lang="zh-CN" altLang="en-US" sz="2200" u="sng" dirty="0" smtClean="0">
                <a:solidFill>
                  <a:schemeClr val="tx2">
                    <a:lumMod val="60000"/>
                    <a:lumOff val="40000"/>
                  </a:schemeClr>
                </a:solidFill>
                <a:latin typeface="Arial"/>
                <a:cs typeface="Arial"/>
              </a:rPr>
              <a:t> </a:t>
            </a:r>
            <a:r>
              <a:rPr lang="en-US" altLang="zh-CN" sz="2200" u="sng" dirty="0">
                <a:solidFill>
                  <a:schemeClr val="tx2">
                    <a:lumMod val="60000"/>
                    <a:lumOff val="40000"/>
                  </a:schemeClr>
                </a:solidFill>
                <a:latin typeface="Arial"/>
                <a:cs typeface="Arial"/>
              </a:rPr>
              <a:t>Battery </a:t>
            </a:r>
            <a:r>
              <a:rPr lang="en-US" altLang="zh-CN" sz="2200" u="sng" dirty="0" smtClean="0">
                <a:solidFill>
                  <a:schemeClr val="tx2">
                    <a:lumMod val="60000"/>
                    <a:lumOff val="40000"/>
                  </a:schemeClr>
                </a:solidFill>
                <a:latin typeface="Arial"/>
                <a:cs typeface="Arial"/>
              </a:rPr>
              <a:t>storage</a:t>
            </a:r>
            <a:endParaRPr lang="en-US" altLang="zh-CN" sz="2200" dirty="0">
              <a:solidFill>
                <a:schemeClr val="tx2">
                  <a:lumMod val="60000"/>
                  <a:lumOff val="40000"/>
                </a:schemeClr>
              </a:solidFill>
              <a:latin typeface="Arial"/>
              <a:cs typeface="Arial"/>
            </a:endParaRPr>
          </a:p>
        </p:txBody>
      </p:sp>
      <p:sp>
        <p:nvSpPr>
          <p:cNvPr id="8" name="Rectangle 7"/>
          <p:cNvSpPr/>
          <p:nvPr/>
        </p:nvSpPr>
        <p:spPr>
          <a:xfrm>
            <a:off x="656390" y="3359719"/>
            <a:ext cx="3737810" cy="2031325"/>
          </a:xfrm>
          <a:prstGeom prst="rect">
            <a:avLst/>
          </a:prstGeom>
        </p:spPr>
        <p:txBody>
          <a:bodyPr wrap="square">
            <a:spAutoFit/>
          </a:bodyPr>
          <a:lstStyle/>
          <a:p>
            <a:pPr algn="just"/>
            <a:r>
              <a:rPr lang="en-US" dirty="0" smtClean="0">
                <a:latin typeface="Times New Roman" charset="0"/>
                <a:ea typeface="Times New Roman" charset="0"/>
                <a:cs typeface="Times New Roman" charset="0"/>
              </a:rPr>
              <a:t>BMP</a:t>
            </a:r>
            <a:r>
              <a:rPr lang="en-US" altLang="zh-CN" dirty="0" smtClean="0">
                <a:latin typeface="Times New Roman" charset="0"/>
                <a:ea typeface="Times New Roman" charset="0"/>
                <a:cs typeface="Times New Roman" charset="0"/>
              </a:rPr>
              <a:t>s</a:t>
            </a:r>
            <a:r>
              <a:rPr lang="en-US" dirty="0" smtClean="0">
                <a:latin typeface="Times New Roman" charset="0"/>
                <a:ea typeface="Times New Roman" charset="0"/>
                <a:cs typeface="Times New Roman" charset="0"/>
              </a:rPr>
              <a:t>:</a:t>
            </a:r>
            <a:endParaRPr lang="en-US" dirty="0">
              <a:latin typeface="Times New Roman" charset="0"/>
              <a:ea typeface="Times New Roman" charset="0"/>
              <a:cs typeface="Times New Roman" charset="0"/>
            </a:endParaRPr>
          </a:p>
          <a:p>
            <a:pPr marL="457200" indent="-457200" algn="just">
              <a:buAutoNum type="alphaLcPeriod"/>
            </a:pPr>
            <a:r>
              <a:rPr lang="en-US" dirty="0">
                <a:solidFill>
                  <a:srgbClr val="000000"/>
                </a:solidFill>
                <a:latin typeface="Times New Roman" charset="0"/>
                <a:ea typeface="Times New Roman" charset="0"/>
                <a:cs typeface="Times New Roman" charset="0"/>
              </a:rPr>
              <a:t>Batteries should be stored in contained </a:t>
            </a:r>
            <a:r>
              <a:rPr lang="en-US" dirty="0" smtClean="0">
                <a:solidFill>
                  <a:srgbClr val="000000"/>
                </a:solidFill>
                <a:latin typeface="Times New Roman" charset="0"/>
                <a:ea typeface="Times New Roman" charset="0"/>
                <a:cs typeface="Times New Roman" charset="0"/>
              </a:rPr>
              <a:t>area</a:t>
            </a:r>
            <a:r>
              <a:rPr lang="en-US" altLang="zh-CN" dirty="0" smtClean="0">
                <a:solidFill>
                  <a:srgbClr val="000000"/>
                </a:solidFill>
                <a:latin typeface="Times New Roman" charset="0"/>
                <a:ea typeface="Times New Roman" charset="0"/>
                <a:cs typeface="Times New Roman" charset="0"/>
              </a:rPr>
              <a:t>.</a:t>
            </a:r>
            <a:endParaRPr lang="en-US" dirty="0" smtClean="0">
              <a:solidFill>
                <a:srgbClr val="000000"/>
              </a:solidFill>
              <a:latin typeface="Times New Roman" charset="0"/>
              <a:ea typeface="Times New Roman" charset="0"/>
              <a:cs typeface="Times New Roman" charset="0"/>
            </a:endParaRPr>
          </a:p>
          <a:p>
            <a:pPr marL="457200" indent="-457200" algn="just">
              <a:buAutoNum type="alphaLcPeriod"/>
            </a:pPr>
            <a:r>
              <a:rPr lang="en-US" altLang="zh-CN" dirty="0" smtClean="0">
                <a:solidFill>
                  <a:srgbClr val="000000"/>
                </a:solidFill>
                <a:latin typeface="Times New Roman" charset="0"/>
                <a:ea typeface="Times New Roman" charset="0"/>
                <a:cs typeface="Times New Roman" charset="0"/>
              </a:rPr>
              <a:t>Use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a:t>
            </a:r>
            <a:r>
              <a:rPr lang="en-US" dirty="0" smtClean="0">
                <a:solidFill>
                  <a:srgbClr val="000000"/>
                </a:solidFill>
                <a:latin typeface="Times New Roman" charset="0"/>
                <a:ea typeface="Times New Roman" charset="0"/>
                <a:cs typeface="Times New Roman" charset="0"/>
              </a:rPr>
              <a:t>ontainment </a:t>
            </a:r>
            <a:r>
              <a:rPr lang="en-US" dirty="0">
                <a:solidFill>
                  <a:srgbClr val="000000"/>
                </a:solidFill>
                <a:latin typeface="Times New Roman" charset="0"/>
                <a:ea typeface="Times New Roman" charset="0"/>
                <a:cs typeface="Times New Roman" charset="0"/>
              </a:rPr>
              <a:t>pallet </a:t>
            </a:r>
            <a:r>
              <a:rPr lang="en-US" dirty="0" smtClean="0">
                <a:solidFill>
                  <a:srgbClr val="000000"/>
                </a:solidFill>
                <a:latin typeface="Times New Roman" charset="0"/>
                <a:ea typeface="Times New Roman" charset="0"/>
                <a:cs typeface="Times New Roman" charset="0"/>
              </a:rPr>
              <a:t>to </a:t>
            </a:r>
            <a:r>
              <a:rPr lang="en-US" dirty="0">
                <a:solidFill>
                  <a:srgbClr val="000000"/>
                </a:solidFill>
                <a:latin typeface="Times New Roman" charset="0"/>
                <a:ea typeface="Times New Roman" charset="0"/>
                <a:cs typeface="Times New Roman" charset="0"/>
              </a:rPr>
              <a:t>prevent any acid </a:t>
            </a:r>
            <a:r>
              <a:rPr lang="en-US" dirty="0" smtClean="0">
                <a:solidFill>
                  <a:srgbClr val="000000"/>
                </a:solidFill>
                <a:latin typeface="Times New Roman" charset="0"/>
                <a:ea typeface="Times New Roman" charset="0"/>
                <a:cs typeface="Times New Roman" charset="0"/>
              </a:rPr>
              <a:t>spillage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and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put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inside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to</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keep</a:t>
            </a:r>
            <a:r>
              <a:rPr lang="zh-CN" altLang="en-US" dirty="0" smtClean="0">
                <a:solidFill>
                  <a:srgbClr val="000000"/>
                </a:solidFill>
                <a:latin typeface="Times New Roman" charset="0"/>
                <a:ea typeface="Times New Roman" charset="0"/>
                <a:cs typeface="Times New Roman" charset="0"/>
              </a:rPr>
              <a:t> </a:t>
            </a:r>
            <a:r>
              <a:rPr lang="en-US" altLang="zh-CN" dirty="0" err="1" smtClean="0">
                <a:solidFill>
                  <a:srgbClr val="000000"/>
                </a:solidFill>
                <a:latin typeface="Times New Roman" charset="0"/>
                <a:ea typeface="Times New Roman" charset="0"/>
                <a:cs typeface="Times New Roman" charset="0"/>
              </a:rPr>
              <a:t>stormwater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away</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from</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contacting</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it.</a:t>
            </a:r>
            <a:endParaRPr lang="en-US" dirty="0">
              <a:solidFill>
                <a:srgbClr val="000000"/>
              </a:solidFill>
              <a:latin typeface="Times New Roman" charset="0"/>
              <a:ea typeface="Times New Roman" charset="0"/>
              <a:cs typeface="Times New Roman" charset="0"/>
            </a:endParaRPr>
          </a:p>
        </p:txBody>
      </p:sp>
      <p:sp>
        <p:nvSpPr>
          <p:cNvPr id="9" name="Rectangle 8"/>
          <p:cNvSpPr/>
          <p:nvPr/>
        </p:nvSpPr>
        <p:spPr>
          <a:xfrm>
            <a:off x="4958434" y="5494648"/>
            <a:ext cx="3677566" cy="398152"/>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5479938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490" y="1225470"/>
            <a:ext cx="8487610" cy="1815095"/>
          </a:xfrm>
        </p:spPr>
        <p:txBody>
          <a:bodyPr>
            <a:normAutofit fontScale="25000" lnSpcReduction="20000"/>
          </a:bodyPr>
          <a:lstStyle/>
          <a:p>
            <a:pPr marL="0" indent="0" algn="just">
              <a:lnSpc>
                <a:spcPct val="140000"/>
              </a:lnSpc>
              <a:spcBef>
                <a:spcPts val="0"/>
              </a:spcBef>
              <a:spcAft>
                <a:spcPts val="600"/>
              </a:spcAft>
              <a:buNone/>
            </a:pPr>
            <a:r>
              <a:rPr lang="en-US" sz="7200" dirty="0" smtClean="0">
                <a:latin typeface="Times New Roman" charset="0"/>
                <a:ea typeface="Times New Roman" charset="0"/>
                <a:cs typeface="Times New Roman" charset="0"/>
              </a:rPr>
              <a:t>Activit</a:t>
            </a:r>
            <a:r>
              <a:rPr lang="en-US" altLang="zh-CN" sz="7200" dirty="0" smtClean="0">
                <a:latin typeface="Times New Roman" charset="0"/>
                <a:ea typeface="Times New Roman" charset="0"/>
                <a:cs typeface="Times New Roman" charset="0"/>
              </a:rPr>
              <a:t>ies</a:t>
            </a:r>
            <a:r>
              <a:rPr lang="en-US" sz="7200" dirty="0" smtClean="0">
                <a:latin typeface="Times New Roman" charset="0"/>
                <a:ea typeface="Times New Roman" charset="0"/>
                <a:cs typeface="Times New Roman" charset="0"/>
              </a:rPr>
              <a:t>: </a:t>
            </a:r>
            <a:r>
              <a:rPr lang="en-US" altLang="zh-CN" sz="7200" dirty="0">
                <a:solidFill>
                  <a:srgbClr val="000000"/>
                </a:solidFill>
                <a:latin typeface="Times New Roman" charset="0"/>
                <a:ea typeface="Times New Roman" charset="0"/>
                <a:cs typeface="Times New Roman" charset="0"/>
              </a:rPr>
              <a:t>w</a:t>
            </a:r>
            <a:r>
              <a:rPr lang="en-US" sz="7200" dirty="0" smtClean="0">
                <a:solidFill>
                  <a:srgbClr val="000000"/>
                </a:solidFill>
                <a:latin typeface="Times New Roman" charset="0"/>
                <a:ea typeface="Times New Roman" charset="0"/>
                <a:cs typeface="Times New Roman" charset="0"/>
              </a:rPr>
              <a:t>recked or damaged vehicle storage or scrap metal recycling</a:t>
            </a:r>
          </a:p>
          <a:p>
            <a:pPr marL="0" indent="0" algn="just">
              <a:lnSpc>
                <a:spcPct val="140000"/>
              </a:lnSpc>
              <a:spcBef>
                <a:spcPts val="0"/>
              </a:spcBef>
              <a:spcAft>
                <a:spcPts val="600"/>
              </a:spcAft>
              <a:buNone/>
            </a:pPr>
            <a:r>
              <a:rPr lang="en-US" sz="7200" dirty="0">
                <a:solidFill>
                  <a:srgbClr val="990000"/>
                </a:solidFill>
                <a:latin typeface="Times New Roman" charset="0"/>
                <a:ea typeface="Times New Roman" charset="0"/>
                <a:cs typeface="Times New Roman" charset="0"/>
              </a:rPr>
              <a:t>Typical</a:t>
            </a:r>
            <a:r>
              <a:rPr lang="zh-CN" altLang="en-US" sz="7200" dirty="0">
                <a:solidFill>
                  <a:srgbClr val="990000"/>
                </a:solidFill>
                <a:latin typeface="Times New Roman" charset="0"/>
                <a:ea typeface="Times New Roman" charset="0"/>
                <a:cs typeface="Times New Roman" charset="0"/>
              </a:rPr>
              <a:t> </a:t>
            </a:r>
            <a:r>
              <a:rPr lang="en-US" altLang="zh-CN" sz="7200" dirty="0">
                <a:solidFill>
                  <a:srgbClr val="990000"/>
                </a:solidFill>
                <a:latin typeface="Times New Roman" charset="0"/>
                <a:ea typeface="Times New Roman" charset="0"/>
                <a:cs typeface="Times New Roman" charset="0"/>
              </a:rPr>
              <a:t>problems</a:t>
            </a:r>
            <a:r>
              <a:rPr lang="en-US" sz="7200" dirty="0">
                <a:solidFill>
                  <a:srgbClr val="990000"/>
                </a:solidFill>
                <a:latin typeface="Times New Roman" charset="0"/>
                <a:ea typeface="Times New Roman" charset="0"/>
                <a:cs typeface="Times New Roman" charset="0"/>
              </a:rPr>
              <a:t>:</a:t>
            </a:r>
            <a:r>
              <a:rPr lang="en-US" sz="7200" dirty="0">
                <a:solidFill>
                  <a:srgbClr val="000000"/>
                </a:solidFill>
                <a:latin typeface="Times New Roman" charset="0"/>
                <a:ea typeface="Times New Roman" charset="0"/>
                <a:cs typeface="Times New Roman" charset="0"/>
              </a:rPr>
              <a:t> </a:t>
            </a:r>
            <a:r>
              <a:rPr lang="en-US" altLang="zh-CN" sz="7200" dirty="0">
                <a:solidFill>
                  <a:srgbClr val="000000"/>
                </a:solidFill>
                <a:latin typeface="Times New Roman" charset="0"/>
                <a:ea typeface="Times New Roman" charset="0"/>
                <a:cs typeface="Times New Roman" charset="0"/>
              </a:rPr>
              <a:t>f</a:t>
            </a:r>
            <a:r>
              <a:rPr lang="en-US" sz="7200" dirty="0" smtClean="0">
                <a:solidFill>
                  <a:srgbClr val="000000"/>
                </a:solidFill>
                <a:latin typeface="Times New Roman" charset="0"/>
                <a:ea typeface="Times New Roman" charset="0"/>
                <a:cs typeface="Times New Roman" charset="0"/>
              </a:rPr>
              <a:t>luids </a:t>
            </a:r>
            <a:r>
              <a:rPr lang="en-US" sz="7200" dirty="0">
                <a:solidFill>
                  <a:srgbClr val="000000"/>
                </a:solidFill>
                <a:latin typeface="Times New Roman" charset="0"/>
                <a:ea typeface="Times New Roman" charset="0"/>
                <a:cs typeface="Times New Roman" charset="0"/>
              </a:rPr>
              <a:t>may leak due to the damage incurred and/or the damage may expose oily components of the vehicle</a:t>
            </a:r>
            <a:r>
              <a:rPr lang="en-US" altLang="zh-CN" sz="7200" dirty="0">
                <a:solidFill>
                  <a:srgbClr val="000000"/>
                </a:solidFill>
                <a:latin typeface="Times New Roman" charset="0"/>
                <a:ea typeface="Times New Roman" charset="0"/>
                <a:cs typeface="Times New Roman" charset="0"/>
              </a:rPr>
              <a:t>.</a:t>
            </a:r>
            <a:r>
              <a:rPr lang="zh-CN" altLang="en-US" sz="7200" dirty="0">
                <a:solidFill>
                  <a:srgbClr val="000000"/>
                </a:solidFill>
                <a:latin typeface="Times New Roman" charset="0"/>
                <a:ea typeface="Times New Roman" charset="0"/>
                <a:cs typeface="Times New Roman" charset="0"/>
              </a:rPr>
              <a:t> </a:t>
            </a:r>
            <a:r>
              <a:rPr lang="en-US" altLang="zh-CN" sz="7200" dirty="0">
                <a:solidFill>
                  <a:srgbClr val="000000"/>
                </a:solidFill>
                <a:latin typeface="Times New Roman" charset="0"/>
                <a:ea typeface="Times New Roman" charset="0"/>
                <a:cs typeface="Times New Roman" charset="0"/>
              </a:rPr>
              <a:t>This</a:t>
            </a:r>
            <a:r>
              <a:rPr lang="zh-CN" altLang="en-US" sz="7200" dirty="0">
                <a:solidFill>
                  <a:srgbClr val="000000"/>
                </a:solidFill>
                <a:latin typeface="Times New Roman" charset="0"/>
                <a:ea typeface="Times New Roman" charset="0"/>
                <a:cs typeface="Times New Roman" charset="0"/>
              </a:rPr>
              <a:t> </a:t>
            </a:r>
            <a:r>
              <a:rPr lang="en-US" altLang="zh-CN" sz="7200" dirty="0">
                <a:solidFill>
                  <a:srgbClr val="000000"/>
                </a:solidFill>
                <a:latin typeface="Times New Roman" charset="0"/>
                <a:ea typeface="Times New Roman" charset="0"/>
                <a:cs typeface="Times New Roman" charset="0"/>
              </a:rPr>
              <a:t>can</a:t>
            </a:r>
            <a:r>
              <a:rPr lang="zh-CN" altLang="en-US" sz="7200" dirty="0">
                <a:solidFill>
                  <a:srgbClr val="000000"/>
                </a:solidFill>
                <a:latin typeface="Times New Roman" charset="0"/>
                <a:ea typeface="Times New Roman" charset="0"/>
                <a:cs typeface="Times New Roman" charset="0"/>
              </a:rPr>
              <a:t> </a:t>
            </a:r>
            <a:r>
              <a:rPr lang="en-US" altLang="zh-CN" sz="7200" dirty="0">
                <a:solidFill>
                  <a:srgbClr val="000000"/>
                </a:solidFill>
                <a:latin typeface="Times New Roman" charset="0"/>
                <a:ea typeface="Times New Roman" charset="0"/>
                <a:cs typeface="Times New Roman" charset="0"/>
              </a:rPr>
              <a:t>pollute</a:t>
            </a:r>
            <a:r>
              <a:rPr lang="zh-CN" altLang="en-US" sz="7200" dirty="0">
                <a:solidFill>
                  <a:srgbClr val="000000"/>
                </a:solidFill>
                <a:latin typeface="Times New Roman" charset="0"/>
                <a:ea typeface="Times New Roman" charset="0"/>
                <a:cs typeface="Times New Roman" charset="0"/>
              </a:rPr>
              <a:t> </a:t>
            </a:r>
            <a:r>
              <a:rPr lang="en-US" altLang="zh-CN" sz="7200" dirty="0" err="1">
                <a:solidFill>
                  <a:srgbClr val="000000"/>
                </a:solidFill>
                <a:latin typeface="Times New Roman" charset="0"/>
                <a:ea typeface="Times New Roman" charset="0"/>
                <a:cs typeface="Times New Roman" charset="0"/>
              </a:rPr>
              <a:t>stormwater</a:t>
            </a:r>
            <a:r>
              <a:rPr lang="en-US" altLang="zh-CN" sz="7200" dirty="0">
                <a:solidFill>
                  <a:srgbClr val="000000"/>
                </a:solidFill>
                <a:latin typeface="Times New Roman" charset="0"/>
                <a:ea typeface="Times New Roman" charset="0"/>
                <a:cs typeface="Times New Roman" charset="0"/>
              </a:rPr>
              <a:t>,</a:t>
            </a:r>
            <a:r>
              <a:rPr lang="zh-CN" altLang="en-US" sz="7200" dirty="0">
                <a:solidFill>
                  <a:srgbClr val="000000"/>
                </a:solidFill>
                <a:latin typeface="Times New Roman" charset="0"/>
                <a:ea typeface="Times New Roman" charset="0"/>
                <a:cs typeface="Times New Roman" charset="0"/>
              </a:rPr>
              <a:t> </a:t>
            </a:r>
            <a:r>
              <a:rPr lang="en-US" altLang="zh-CN" sz="7200" dirty="0">
                <a:solidFill>
                  <a:srgbClr val="000000"/>
                </a:solidFill>
                <a:latin typeface="Times New Roman" charset="0"/>
                <a:ea typeface="Times New Roman" charset="0"/>
                <a:cs typeface="Times New Roman" charset="0"/>
              </a:rPr>
              <a:t>soil,</a:t>
            </a:r>
            <a:r>
              <a:rPr lang="zh-CN" altLang="en-US" sz="7200" dirty="0">
                <a:solidFill>
                  <a:srgbClr val="000000"/>
                </a:solidFill>
                <a:latin typeface="Times New Roman" charset="0"/>
                <a:ea typeface="Times New Roman" charset="0"/>
                <a:cs typeface="Times New Roman" charset="0"/>
              </a:rPr>
              <a:t> </a:t>
            </a:r>
            <a:r>
              <a:rPr lang="en-US" altLang="zh-CN" sz="7200" dirty="0">
                <a:solidFill>
                  <a:srgbClr val="000000"/>
                </a:solidFill>
                <a:latin typeface="Times New Roman" charset="0"/>
                <a:ea typeface="Times New Roman" charset="0"/>
                <a:cs typeface="Times New Roman" charset="0"/>
              </a:rPr>
              <a:t>and</a:t>
            </a:r>
            <a:r>
              <a:rPr lang="zh-CN" altLang="en-US" sz="7200" dirty="0">
                <a:solidFill>
                  <a:srgbClr val="000000"/>
                </a:solidFill>
                <a:latin typeface="Times New Roman" charset="0"/>
                <a:ea typeface="Times New Roman" charset="0"/>
                <a:cs typeface="Times New Roman" charset="0"/>
              </a:rPr>
              <a:t> </a:t>
            </a:r>
            <a:r>
              <a:rPr lang="en-US" altLang="zh-CN" sz="7200" dirty="0">
                <a:solidFill>
                  <a:srgbClr val="000000"/>
                </a:solidFill>
                <a:latin typeface="Times New Roman" charset="0"/>
                <a:ea typeface="Times New Roman" charset="0"/>
                <a:cs typeface="Times New Roman" charset="0"/>
              </a:rPr>
              <a:t>groundwater.</a:t>
            </a:r>
            <a:endParaRPr lang="en-US" sz="2000" dirty="0"/>
          </a:p>
          <a:p>
            <a:pPr marL="0" indent="0" algn="just">
              <a:lnSpc>
                <a:spcPct val="140000"/>
              </a:lnSpc>
              <a:spcBef>
                <a:spcPts val="0"/>
              </a:spcBef>
              <a:spcAft>
                <a:spcPts val="600"/>
              </a:spcAft>
              <a:buNone/>
            </a:pPr>
            <a:r>
              <a:rPr lang="en-US" sz="7200" dirty="0" smtClean="0">
                <a:solidFill>
                  <a:srgbClr val="990000"/>
                </a:solidFill>
                <a:latin typeface="Times New Roman" charset="0"/>
                <a:ea typeface="Times New Roman" charset="0"/>
                <a:cs typeface="Times New Roman" charset="0"/>
              </a:rPr>
              <a:t>Typical </a:t>
            </a:r>
            <a:r>
              <a:rPr lang="en-US" altLang="zh-CN" sz="7200" dirty="0" smtClean="0">
                <a:solidFill>
                  <a:srgbClr val="990000"/>
                </a:solidFill>
                <a:latin typeface="Times New Roman" charset="0"/>
                <a:ea typeface="Times New Roman" charset="0"/>
                <a:cs typeface="Times New Roman" charset="0"/>
              </a:rPr>
              <a:t>p</a:t>
            </a:r>
            <a:r>
              <a:rPr lang="en-US" sz="7200" dirty="0" smtClean="0">
                <a:solidFill>
                  <a:srgbClr val="990000"/>
                </a:solidFill>
                <a:latin typeface="Times New Roman" charset="0"/>
                <a:ea typeface="Times New Roman" charset="0"/>
                <a:cs typeface="Times New Roman" charset="0"/>
              </a:rPr>
              <a:t>ollutants</a:t>
            </a:r>
            <a:r>
              <a:rPr lang="en-US" sz="7200" dirty="0">
                <a:solidFill>
                  <a:srgbClr val="990000"/>
                </a:solidFill>
                <a:latin typeface="Times New Roman" charset="0"/>
                <a:ea typeface="Times New Roman" charset="0"/>
                <a:cs typeface="Times New Roman" charset="0"/>
              </a:rPr>
              <a:t>:</a:t>
            </a:r>
            <a:r>
              <a:rPr lang="en-US" sz="7200" dirty="0">
                <a:solidFill>
                  <a:srgbClr val="000000"/>
                </a:solidFill>
                <a:latin typeface="Times New Roman" charset="0"/>
                <a:ea typeface="Times New Roman" charset="0"/>
                <a:cs typeface="Times New Roman" charset="0"/>
              </a:rPr>
              <a:t> </a:t>
            </a:r>
            <a:r>
              <a:rPr lang="en-US" altLang="zh-CN" sz="7200" dirty="0" smtClean="0">
                <a:solidFill>
                  <a:srgbClr val="000000"/>
                </a:solidFill>
                <a:latin typeface="Times New Roman" charset="0"/>
                <a:ea typeface="Times New Roman" charset="0"/>
                <a:cs typeface="Times New Roman" charset="0"/>
              </a:rPr>
              <a:t>a</a:t>
            </a:r>
            <a:r>
              <a:rPr lang="en-US" sz="7200" dirty="0" smtClean="0">
                <a:solidFill>
                  <a:srgbClr val="000000"/>
                </a:solidFill>
                <a:latin typeface="Times New Roman" charset="0"/>
                <a:ea typeface="Times New Roman" charset="0"/>
                <a:cs typeface="Times New Roman" charset="0"/>
              </a:rPr>
              <a:t>ntifreeze </a:t>
            </a:r>
            <a:r>
              <a:rPr lang="en-US" sz="7200" dirty="0">
                <a:solidFill>
                  <a:srgbClr val="000000"/>
                </a:solidFill>
                <a:latin typeface="Times New Roman" charset="0"/>
                <a:ea typeface="Times New Roman" charset="0"/>
                <a:cs typeface="Times New Roman" charset="0"/>
              </a:rPr>
              <a:t>(ethylene glycol), gasoline, oil, grease, brake fluid, </a:t>
            </a:r>
            <a:r>
              <a:rPr lang="en-US" sz="7200" dirty="0" smtClean="0">
                <a:solidFill>
                  <a:srgbClr val="000000"/>
                </a:solidFill>
                <a:latin typeface="Times New Roman" charset="0"/>
                <a:ea typeface="Times New Roman" charset="0"/>
                <a:cs typeface="Times New Roman" charset="0"/>
              </a:rPr>
              <a:t>diesel</a:t>
            </a:r>
          </a:p>
        </p:txBody>
      </p:sp>
      <p:sp>
        <p:nvSpPr>
          <p:cNvPr id="7"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8.</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Wrecked </a:t>
            </a:r>
            <a:r>
              <a:rPr lang="en-US" altLang="zh-CN" sz="2200" u="sng" dirty="0">
                <a:solidFill>
                  <a:schemeClr val="tx2">
                    <a:lumMod val="60000"/>
                    <a:lumOff val="40000"/>
                  </a:schemeClr>
                </a:solidFill>
                <a:latin typeface="Arial"/>
                <a:cs typeface="Arial"/>
              </a:rPr>
              <a:t>vehicle storage and scrap metal recycling </a:t>
            </a:r>
            <a:endParaRPr lang="en-US" altLang="zh-CN" sz="2200" dirty="0">
              <a:solidFill>
                <a:schemeClr val="tx2">
                  <a:lumMod val="60000"/>
                  <a:lumOff val="40000"/>
                </a:schemeClr>
              </a:solidFill>
              <a:latin typeface="Arial"/>
              <a:cs typeface="Arial"/>
            </a:endParaRPr>
          </a:p>
        </p:txBody>
      </p:sp>
      <p:pic>
        <p:nvPicPr>
          <p:cNvPr id="10" name="Picture 9" descr="Screen Shot 2016-04-20 at 5.09.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784" y="2900864"/>
            <a:ext cx="5656931" cy="2526797"/>
          </a:xfrm>
          <a:prstGeom prst="rect">
            <a:avLst/>
          </a:prstGeom>
        </p:spPr>
      </p:pic>
      <p:sp>
        <p:nvSpPr>
          <p:cNvPr id="11" name="Rectangle 10"/>
          <p:cNvSpPr/>
          <p:nvPr/>
        </p:nvSpPr>
        <p:spPr>
          <a:xfrm>
            <a:off x="1420729" y="5516562"/>
            <a:ext cx="6870700" cy="246221"/>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3694578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8.</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Wrecked </a:t>
            </a:r>
            <a:r>
              <a:rPr lang="en-US" altLang="zh-CN" sz="2200" u="sng" dirty="0">
                <a:solidFill>
                  <a:schemeClr val="tx2">
                    <a:lumMod val="60000"/>
                    <a:lumOff val="40000"/>
                  </a:schemeClr>
                </a:solidFill>
                <a:latin typeface="Arial"/>
                <a:cs typeface="Arial"/>
              </a:rPr>
              <a:t>vehicle storage and scrap metal </a:t>
            </a:r>
            <a:r>
              <a:rPr lang="en-US" altLang="zh-CN" sz="2200" u="sng" dirty="0" smtClean="0">
                <a:solidFill>
                  <a:schemeClr val="tx2">
                    <a:lumMod val="60000"/>
                    <a:lumOff val="40000"/>
                  </a:schemeClr>
                </a:solidFill>
                <a:latin typeface="Arial"/>
                <a:cs typeface="Arial"/>
              </a:rPr>
              <a:t>recycling</a:t>
            </a:r>
            <a:r>
              <a:rPr lang="zh-CN" altLang="en-US" sz="2400" u="sng" dirty="0" smtClean="0">
                <a:solidFill>
                  <a:schemeClr val="tx2">
                    <a:lumMod val="60000"/>
                    <a:lumOff val="40000"/>
                  </a:schemeClr>
                </a:solidFill>
                <a:latin typeface="Arial"/>
                <a:cs typeface="Arial"/>
              </a:rPr>
              <a:t> </a:t>
            </a:r>
            <a:r>
              <a:rPr lang="en-US" altLang="zh-CN" dirty="0" smtClean="0">
                <a:solidFill>
                  <a:schemeClr val="tx2">
                    <a:lumMod val="60000"/>
                    <a:lumOff val="40000"/>
                  </a:schemeClr>
                </a:solidFill>
                <a:latin typeface="Arial"/>
                <a:cs typeface="Arial"/>
              </a:rPr>
              <a:t>(cont’d) </a:t>
            </a:r>
            <a:endParaRPr lang="en-US" altLang="zh-CN" sz="1400" dirty="0">
              <a:solidFill>
                <a:schemeClr val="tx2">
                  <a:lumMod val="60000"/>
                  <a:lumOff val="40000"/>
                </a:schemeClr>
              </a:solidFill>
              <a:latin typeface="Arial"/>
              <a:cs typeface="Arial"/>
            </a:endParaRPr>
          </a:p>
        </p:txBody>
      </p:sp>
      <p:sp>
        <p:nvSpPr>
          <p:cNvPr id="11" name="Rectangle 10"/>
          <p:cNvSpPr/>
          <p:nvPr/>
        </p:nvSpPr>
        <p:spPr>
          <a:xfrm>
            <a:off x="1420729" y="5567362"/>
            <a:ext cx="6870700" cy="246221"/>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
        <p:nvSpPr>
          <p:cNvPr id="4" name="Rectangle 3"/>
          <p:cNvSpPr/>
          <p:nvPr/>
        </p:nvSpPr>
        <p:spPr>
          <a:xfrm>
            <a:off x="495300" y="1308027"/>
            <a:ext cx="8089900" cy="1477328"/>
          </a:xfrm>
          <a:prstGeom prst="rect">
            <a:avLst/>
          </a:prstGeom>
        </p:spPr>
        <p:txBody>
          <a:bodyPr wrap="square">
            <a:spAutoFit/>
          </a:bodyPr>
          <a:lstStyle/>
          <a:p>
            <a:pPr algn="just"/>
            <a:r>
              <a:rPr lang="en-US" dirty="0" smtClean="0">
                <a:latin typeface="Times New Roman" charset="0"/>
                <a:ea typeface="Times New Roman" charset="0"/>
                <a:cs typeface="Times New Roman" charset="0"/>
              </a:rPr>
              <a:t>BMP</a:t>
            </a:r>
            <a:r>
              <a:rPr lang="en-US" altLang="zh-CN" dirty="0" smtClean="0">
                <a:latin typeface="Times New Roman" charset="0"/>
                <a:ea typeface="Times New Roman" charset="0"/>
                <a:cs typeface="Times New Roman" charset="0"/>
              </a:rPr>
              <a:t>s</a:t>
            </a:r>
            <a:r>
              <a:rPr lang="en-US" dirty="0" smtClean="0">
                <a:latin typeface="Times New Roman" charset="0"/>
                <a:ea typeface="Times New Roman" charset="0"/>
                <a:cs typeface="Times New Roman" charset="0"/>
              </a:rPr>
              <a:t>:</a:t>
            </a:r>
            <a:endParaRPr lang="en-US" dirty="0">
              <a:latin typeface="Times New Roman" charset="0"/>
              <a:ea typeface="Times New Roman" charset="0"/>
              <a:cs typeface="Times New Roman" charset="0"/>
            </a:endParaRPr>
          </a:p>
          <a:p>
            <a:pPr marL="457200" indent="-457200" algn="just">
              <a:buAutoNum type="alphaLcPeriod"/>
            </a:pPr>
            <a:r>
              <a:rPr lang="en-US" altLang="zh-CN" dirty="0" smtClean="0">
                <a:solidFill>
                  <a:srgbClr val="000000"/>
                </a:solidFill>
                <a:latin typeface="Times New Roman" charset="0"/>
                <a:ea typeface="Times New Roman" charset="0"/>
                <a:cs typeface="Times New Roman" charset="0"/>
              </a:rPr>
              <a:t>E</a:t>
            </a:r>
            <a:r>
              <a:rPr lang="en-US" dirty="0" smtClean="0">
                <a:solidFill>
                  <a:srgbClr val="000000"/>
                </a:solidFill>
                <a:latin typeface="Times New Roman" charset="0"/>
                <a:ea typeface="Times New Roman" charset="0"/>
                <a:cs typeface="Times New Roman" charset="0"/>
              </a:rPr>
              <a:t>nsure </a:t>
            </a:r>
            <a:r>
              <a:rPr lang="en-US" dirty="0">
                <a:solidFill>
                  <a:srgbClr val="000000"/>
                </a:solidFill>
                <a:latin typeface="Times New Roman" charset="0"/>
                <a:ea typeface="Times New Roman" charset="0"/>
                <a:cs typeface="Times New Roman" charset="0"/>
              </a:rPr>
              <a:t>that all fluids are completely drained from the wrecked </a:t>
            </a:r>
            <a:r>
              <a:rPr lang="en-US" dirty="0" smtClean="0">
                <a:solidFill>
                  <a:srgbClr val="000000"/>
                </a:solidFill>
                <a:latin typeface="Times New Roman" charset="0"/>
                <a:ea typeface="Times New Roman" charset="0"/>
                <a:cs typeface="Times New Roman" charset="0"/>
              </a:rPr>
              <a:t>vehicles</a:t>
            </a:r>
            <a:r>
              <a:rPr lang="en-US" altLang="zh-CN" dirty="0" smtClean="0">
                <a:solidFill>
                  <a:srgbClr val="000000"/>
                </a:solidFill>
                <a:latin typeface="Times New Roman" charset="0"/>
                <a:ea typeface="Times New Roman" charset="0"/>
                <a:cs typeface="Times New Roman" charset="0"/>
              </a:rPr>
              <a:t>.</a:t>
            </a:r>
            <a:endParaRPr lang="en-US" dirty="0">
              <a:solidFill>
                <a:srgbClr val="000000"/>
              </a:solidFill>
              <a:latin typeface="Times New Roman" charset="0"/>
              <a:ea typeface="Times New Roman" charset="0"/>
              <a:cs typeface="Times New Roman" charset="0"/>
            </a:endParaRPr>
          </a:p>
          <a:p>
            <a:pPr marL="457200" indent="-457200" algn="just">
              <a:buAutoNum type="alphaLcPeriod"/>
            </a:pPr>
            <a:r>
              <a:rPr lang="en-US" dirty="0">
                <a:solidFill>
                  <a:srgbClr val="000000"/>
                </a:solidFill>
                <a:latin typeface="Times New Roman" charset="0"/>
                <a:ea typeface="Times New Roman" charset="0"/>
                <a:cs typeface="Times New Roman" charset="0"/>
              </a:rPr>
              <a:t>Provide impervious surface containments, drainage should pass through oil/water separators before being </a:t>
            </a:r>
            <a:r>
              <a:rPr lang="en-US" dirty="0" smtClean="0">
                <a:solidFill>
                  <a:srgbClr val="000000"/>
                </a:solidFill>
                <a:latin typeface="Times New Roman" charset="0"/>
                <a:ea typeface="Times New Roman" charset="0"/>
                <a:cs typeface="Times New Roman" charset="0"/>
              </a:rPr>
              <a:t>discharged</a:t>
            </a:r>
            <a:r>
              <a:rPr lang="en-US" altLang="zh-CN" dirty="0" smtClean="0">
                <a:solidFill>
                  <a:srgbClr val="000000"/>
                </a:solidFill>
                <a:latin typeface="Times New Roman" charset="0"/>
                <a:ea typeface="Times New Roman" charset="0"/>
                <a:cs typeface="Times New Roman" charset="0"/>
              </a:rPr>
              <a:t>.</a:t>
            </a:r>
            <a:endParaRPr lang="en-US" dirty="0" smtClean="0">
              <a:solidFill>
                <a:srgbClr val="000000"/>
              </a:solidFill>
              <a:latin typeface="Times New Roman" charset="0"/>
              <a:ea typeface="Times New Roman" charset="0"/>
              <a:cs typeface="Times New Roman" charset="0"/>
            </a:endParaRPr>
          </a:p>
          <a:p>
            <a:pPr marL="457200" indent="-457200" algn="just">
              <a:buAutoNum type="alphaLcPeriod"/>
            </a:pPr>
            <a:r>
              <a:rPr lang="en-US" altLang="zh-CN" dirty="0" smtClean="0">
                <a:solidFill>
                  <a:srgbClr val="000000"/>
                </a:solidFill>
                <a:latin typeface="Times New Roman" charset="0"/>
                <a:ea typeface="Times New Roman" charset="0"/>
                <a:cs typeface="Times New Roman" charset="0"/>
              </a:rPr>
              <a:t>Provide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roof</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to</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prevent</a:t>
            </a:r>
            <a:r>
              <a:rPr lang="zh-CN" altLang="en-US" dirty="0" smtClean="0">
                <a:solidFill>
                  <a:srgbClr val="000000"/>
                </a:solidFill>
                <a:latin typeface="Times New Roman" charset="0"/>
                <a:ea typeface="Times New Roman" charset="0"/>
                <a:cs typeface="Times New Roman" charset="0"/>
              </a:rPr>
              <a:t> </a:t>
            </a:r>
            <a:r>
              <a:rPr lang="en-US" altLang="zh-CN" dirty="0" err="1" smtClean="0">
                <a:solidFill>
                  <a:srgbClr val="000000"/>
                </a:solidFill>
                <a:latin typeface="Times New Roman" charset="0"/>
                <a:ea typeface="Times New Roman" charset="0"/>
                <a:cs typeface="Times New Roman" charset="0"/>
              </a:rPr>
              <a:t>stormwater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contact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with</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wrecked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vehicles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if</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possible.</a:t>
            </a:r>
            <a:endParaRPr lang="en-US" dirty="0">
              <a:solidFill>
                <a:srgbClr val="000000"/>
              </a:solidFill>
              <a:latin typeface="Times New Roman" charset="0"/>
              <a:ea typeface="Times New Roman" charset="0"/>
              <a:cs typeface="Times New Roman" charset="0"/>
            </a:endParaRPr>
          </a:p>
        </p:txBody>
      </p:sp>
      <p:pic>
        <p:nvPicPr>
          <p:cNvPr id="8" name="Picture 7" descr="Screen Shot 2016-04-20 at 5.14.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959" y="2959098"/>
            <a:ext cx="2212486" cy="2532063"/>
          </a:xfrm>
          <a:prstGeom prst="rect">
            <a:avLst/>
          </a:prstGeom>
        </p:spPr>
      </p:pic>
      <p:pic>
        <p:nvPicPr>
          <p:cNvPr id="9" name="Picture 8" descr="Screen Shot 2016-04-20 at 5.1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444" y="2959099"/>
            <a:ext cx="3103343" cy="2558607"/>
          </a:xfrm>
          <a:prstGeom prst="rect">
            <a:avLst/>
          </a:prstGeom>
        </p:spPr>
      </p:pic>
    </p:spTree>
    <p:extLst>
      <p:ext uri="{BB962C8B-B14F-4D97-AF65-F5344CB8AC3E}">
        <p14:creationId xmlns:p14="http://schemas.microsoft.com/office/powerpoint/2010/main" val="1973256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014" y="1591296"/>
            <a:ext cx="8324602" cy="2308324"/>
          </a:xfrm>
          <a:prstGeom prst="rect">
            <a:avLst/>
          </a:prstGeom>
          <a:noFill/>
        </p:spPr>
        <p:txBody>
          <a:bodyPr wrap="square" rtlCol="0">
            <a:spAutoFit/>
          </a:bodyPr>
          <a:lstStyle/>
          <a:p>
            <a:pPr algn="ctr">
              <a:lnSpc>
                <a:spcPct val="150000"/>
              </a:lnSpc>
            </a:pPr>
            <a:r>
              <a:rPr lang="en-US" sz="2400" dirty="0">
                <a:solidFill>
                  <a:srgbClr val="C00000"/>
                </a:solidFill>
                <a:latin typeface="Times New Roman" charset="0"/>
                <a:ea typeface="Times New Roman" charset="0"/>
                <a:cs typeface="Times New Roman" charset="0"/>
              </a:rPr>
              <a:t>To the </a:t>
            </a:r>
            <a:r>
              <a:rPr lang="en-US" sz="2400" dirty="0" smtClean="0">
                <a:solidFill>
                  <a:srgbClr val="C00000"/>
                </a:solidFill>
                <a:latin typeface="Times New Roman" charset="0"/>
                <a:ea typeface="Times New Roman" charset="0"/>
                <a:cs typeface="Times New Roman" charset="0"/>
              </a:rPr>
              <a:t>Visitor</a:t>
            </a:r>
            <a:r>
              <a:rPr lang="en-US" altLang="zh-CN" sz="2400" dirty="0" smtClean="0">
                <a:solidFill>
                  <a:srgbClr val="C00000"/>
                </a:solidFill>
                <a:latin typeface="Times New Roman" charset="0"/>
                <a:ea typeface="Times New Roman" charset="0"/>
                <a:cs typeface="Times New Roman" charset="0"/>
              </a:rPr>
              <a:t>s: </a:t>
            </a:r>
            <a:endParaRPr lang="en-US" sz="2400" dirty="0">
              <a:solidFill>
                <a:srgbClr val="C00000"/>
              </a:solidFill>
              <a:latin typeface="Times New Roman" charset="0"/>
              <a:ea typeface="Times New Roman" charset="0"/>
              <a:cs typeface="Times New Roman" charset="0"/>
            </a:endParaRPr>
          </a:p>
          <a:p>
            <a:pPr algn="ctr">
              <a:lnSpc>
                <a:spcPct val="150000"/>
              </a:lnSpc>
            </a:pPr>
            <a:r>
              <a:rPr lang="en-US" sz="2400" dirty="0" smtClean="0">
                <a:solidFill>
                  <a:srgbClr val="C00000"/>
                </a:solidFill>
                <a:latin typeface="Times New Roman" charset="0"/>
                <a:ea typeface="Times New Roman" charset="0"/>
                <a:cs typeface="Times New Roman" charset="0"/>
              </a:rPr>
              <a:t>Your </a:t>
            </a:r>
            <a:r>
              <a:rPr lang="en-US" sz="2400" dirty="0">
                <a:solidFill>
                  <a:srgbClr val="C00000"/>
                </a:solidFill>
                <a:latin typeface="Times New Roman" charset="0"/>
                <a:ea typeface="Times New Roman" charset="0"/>
                <a:cs typeface="Times New Roman" charset="0"/>
              </a:rPr>
              <a:t>comments and suggestions are appreciated. </a:t>
            </a:r>
            <a:r>
              <a:rPr lang="en-US" sz="2400" dirty="0" smtClean="0">
                <a:solidFill>
                  <a:srgbClr val="C00000"/>
                </a:solidFill>
                <a:latin typeface="Times New Roman" charset="0"/>
                <a:ea typeface="Times New Roman" charset="0"/>
                <a:cs typeface="Times New Roman" charset="0"/>
              </a:rPr>
              <a:t>Please </a:t>
            </a:r>
            <a:r>
              <a:rPr lang="en-US" sz="2400" dirty="0">
                <a:solidFill>
                  <a:srgbClr val="C00000"/>
                </a:solidFill>
                <a:latin typeface="Times New Roman" charset="0"/>
                <a:ea typeface="Times New Roman" charset="0"/>
                <a:cs typeface="Times New Roman" charset="0"/>
              </a:rPr>
              <a:t>direct your thoughts to </a:t>
            </a:r>
            <a:r>
              <a:rPr lang="en-US" sz="2400" dirty="0" smtClean="0">
                <a:solidFill>
                  <a:srgbClr val="C00000"/>
                </a:solidFill>
                <a:latin typeface="Times New Roman" charset="0"/>
                <a:ea typeface="Times New Roman" charset="0"/>
                <a:cs typeface="Times New Roman" charset="0"/>
              </a:rPr>
              <a:t>Wanxin Cai at </a:t>
            </a:r>
            <a:r>
              <a:rPr lang="en-US" sz="2400" i="1" u="sng" dirty="0" err="1" smtClean="0">
                <a:solidFill>
                  <a:srgbClr val="C00000"/>
                </a:solidFill>
                <a:latin typeface="Times New Roman" charset="0"/>
                <a:ea typeface="Times New Roman" charset="0"/>
                <a:cs typeface="Times New Roman" charset="0"/>
              </a:rPr>
              <a:t>wxcai@alumni.usc.edu</a:t>
            </a:r>
            <a:r>
              <a:rPr lang="en-US" sz="2400" dirty="0" smtClean="0">
                <a:solidFill>
                  <a:srgbClr val="C00000"/>
                </a:solidFill>
                <a:latin typeface="Times New Roman" charset="0"/>
                <a:ea typeface="Times New Roman" charset="0"/>
                <a:cs typeface="Times New Roman" charset="0"/>
              </a:rPr>
              <a:t>.</a:t>
            </a:r>
          </a:p>
          <a:p>
            <a:pPr algn="ctr">
              <a:lnSpc>
                <a:spcPct val="150000"/>
              </a:lnSpc>
            </a:pPr>
            <a:r>
              <a:rPr lang="en-US" sz="2400" dirty="0" smtClean="0">
                <a:solidFill>
                  <a:srgbClr val="C00000"/>
                </a:solidFill>
                <a:latin typeface="Times New Roman" charset="0"/>
                <a:ea typeface="Times New Roman" charset="0"/>
                <a:cs typeface="Times New Roman" charset="0"/>
              </a:rPr>
              <a:t>Thank </a:t>
            </a:r>
            <a:r>
              <a:rPr lang="en-US" sz="2400" dirty="0">
                <a:solidFill>
                  <a:srgbClr val="C00000"/>
                </a:solidFill>
                <a:latin typeface="Times New Roman" charset="0"/>
                <a:ea typeface="Times New Roman" charset="0"/>
                <a:cs typeface="Times New Roman" charset="0"/>
              </a:rPr>
              <a:t>you</a:t>
            </a:r>
            <a:r>
              <a:rPr lang="en-US" sz="2400" dirty="0" smtClean="0">
                <a:solidFill>
                  <a:srgbClr val="C00000"/>
                </a:solidFill>
                <a:latin typeface="Times New Roman" charset="0"/>
                <a:ea typeface="Times New Roman" charset="0"/>
                <a:cs typeface="Times New Roman" charset="0"/>
              </a:rPr>
              <a:t>.</a:t>
            </a:r>
            <a:endParaRPr lang="en-US" sz="2400" dirty="0">
              <a:solidFill>
                <a:srgbClr val="C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545102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600" y="1225469"/>
            <a:ext cx="8293101" cy="1581231"/>
          </a:xfrm>
        </p:spPr>
        <p:txBody>
          <a:bodyPr>
            <a:noAutofit/>
          </a:bodyPr>
          <a:lstStyle/>
          <a:p>
            <a:pPr marL="0" indent="0" algn="just">
              <a:lnSpc>
                <a:spcPct val="140000"/>
              </a:lnSpc>
              <a:spcBef>
                <a:spcPts val="0"/>
              </a:spcBef>
              <a:spcAft>
                <a:spcPts val="600"/>
              </a:spcAft>
              <a:buNone/>
            </a:pPr>
            <a:r>
              <a:rPr lang="en-US" sz="1600" dirty="0" smtClean="0">
                <a:latin typeface="Times New Roman" charset="0"/>
                <a:ea typeface="Times New Roman" charset="0"/>
                <a:cs typeface="Times New Roman" charset="0"/>
              </a:rPr>
              <a:t>Activit</a:t>
            </a:r>
            <a:r>
              <a:rPr lang="en-US" altLang="zh-CN" sz="1600" dirty="0" smtClean="0">
                <a:latin typeface="Times New Roman" charset="0"/>
                <a:ea typeface="Times New Roman" charset="0"/>
                <a:cs typeface="Times New Roman" charset="0"/>
              </a:rPr>
              <a:t>ies</a:t>
            </a:r>
            <a:r>
              <a:rPr lang="en-US" sz="1600" dirty="0" smtClean="0">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a:t>
            </a:r>
            <a:r>
              <a:rPr lang="en-US" sz="1600" dirty="0" smtClean="0">
                <a:solidFill>
                  <a:srgbClr val="000000"/>
                </a:solidFill>
                <a:latin typeface="Times New Roman" charset="0"/>
                <a:ea typeface="Times New Roman" charset="0"/>
                <a:cs typeface="Times New Roman" charset="0"/>
              </a:rPr>
              <a:t>tripping </a:t>
            </a:r>
            <a:r>
              <a:rPr lang="en-US" sz="1600" dirty="0">
                <a:solidFill>
                  <a:srgbClr val="000000"/>
                </a:solidFill>
                <a:latin typeface="Times New Roman" charset="0"/>
                <a:ea typeface="Times New Roman" charset="0"/>
                <a:cs typeface="Times New Roman" charset="0"/>
              </a:rPr>
              <a:t>coatings </a:t>
            </a:r>
            <a:r>
              <a:rPr lang="en-US" sz="1600" dirty="0" smtClean="0">
                <a:solidFill>
                  <a:srgbClr val="000000"/>
                </a:solidFill>
                <a:latin typeface="Times New Roman" charset="0"/>
                <a:ea typeface="Times New Roman" charset="0"/>
                <a:cs typeface="Times New Roman" charset="0"/>
              </a:rPr>
              <a:t>from </a:t>
            </a:r>
            <a:r>
              <a:rPr lang="en-US" sz="1600" dirty="0">
                <a:solidFill>
                  <a:srgbClr val="000000"/>
                </a:solidFill>
                <a:latin typeface="Times New Roman" charset="0"/>
                <a:ea typeface="Times New Roman" charset="0"/>
                <a:cs typeface="Times New Roman" charset="0"/>
              </a:rPr>
              <a:t>metal and wood surfaces </a:t>
            </a:r>
            <a:r>
              <a:rPr lang="en-US" sz="1600" dirty="0" smtClean="0">
                <a:solidFill>
                  <a:srgbClr val="000000"/>
                </a:solidFill>
                <a:latin typeface="Times New Roman" charset="0"/>
                <a:ea typeface="Times New Roman" charset="0"/>
                <a:cs typeface="Times New Roman" charset="0"/>
              </a:rPr>
              <a:t>outdoors</a:t>
            </a:r>
          </a:p>
          <a:p>
            <a:pPr marL="0" indent="0" algn="just">
              <a:lnSpc>
                <a:spcPct val="140000"/>
              </a:lnSpc>
              <a:spcBef>
                <a:spcPts val="0"/>
              </a:spcBef>
              <a:spcAft>
                <a:spcPts val="600"/>
              </a:spcAft>
              <a:buNone/>
            </a:pPr>
            <a:r>
              <a:rPr lang="en-US" sz="1600" dirty="0">
                <a:solidFill>
                  <a:srgbClr val="990000"/>
                </a:solidFill>
                <a:latin typeface="Times New Roman" charset="0"/>
                <a:ea typeface="Times New Roman" charset="0"/>
                <a:cs typeface="Times New Roman" charset="0"/>
              </a:rPr>
              <a:t>Typical </a:t>
            </a:r>
            <a:r>
              <a:rPr lang="en-US" altLang="zh-CN" sz="1600" dirty="0">
                <a:solidFill>
                  <a:srgbClr val="990000"/>
                </a:solidFill>
                <a:latin typeface="Times New Roman" charset="0"/>
                <a:ea typeface="Times New Roman" charset="0"/>
                <a:cs typeface="Times New Roman" charset="0"/>
              </a:rPr>
              <a:t>problems</a:t>
            </a:r>
            <a:r>
              <a:rPr lang="en-US" sz="1600" dirty="0">
                <a:solidFill>
                  <a:srgbClr val="990000"/>
                </a:solidFill>
                <a:latin typeface="Times New Roman" charset="0"/>
                <a:ea typeface="Times New Roman" charset="0"/>
                <a:cs typeface="Times New Roman" charset="0"/>
              </a:rPr>
              <a:t>:</a:t>
            </a:r>
            <a:r>
              <a:rPr lang="zh-CN" altLang="en-US" sz="1600" dirty="0">
                <a:solidFill>
                  <a:srgbClr val="99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a:t>
            </a:r>
            <a:r>
              <a:rPr lang="en-US" altLang="zh-CN" sz="1600" dirty="0" smtClean="0">
                <a:solidFill>
                  <a:srgbClr val="000000"/>
                </a:solidFill>
                <a:latin typeface="Times New Roman" charset="0"/>
                <a:ea typeface="Times New Roman" charset="0"/>
                <a:cs typeface="Times New Roman" charset="0"/>
              </a:rPr>
              <a:t>tripping </a:t>
            </a:r>
            <a:r>
              <a:rPr lang="en-US" altLang="zh-CN" sz="1600" dirty="0">
                <a:solidFill>
                  <a:srgbClr val="000000"/>
                </a:solidFill>
                <a:latin typeface="Times New Roman" charset="0"/>
                <a:ea typeface="Times New Roman" charset="0"/>
                <a:cs typeface="Times New Roman" charset="0"/>
              </a:rPr>
              <a:t>of wood and metal parts usually uses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hazardous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chemicals. High pressure water blasting produces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increased runoff. Sand blasting creates lots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of solids to dispose.</a:t>
            </a:r>
            <a:endParaRPr lang="en-US" sz="1600" dirty="0">
              <a:solidFill>
                <a:srgbClr val="000000"/>
              </a:solidFill>
              <a:latin typeface="Times New Roman" charset="0"/>
              <a:ea typeface="Times New Roman" charset="0"/>
              <a:cs typeface="Times New Roman" charset="0"/>
            </a:endParaRPr>
          </a:p>
          <a:p>
            <a:pPr marL="0" indent="0" algn="just">
              <a:lnSpc>
                <a:spcPct val="140000"/>
              </a:lnSpc>
              <a:spcBef>
                <a:spcPts val="0"/>
              </a:spcBef>
              <a:spcAft>
                <a:spcPts val="600"/>
              </a:spcAft>
              <a:buNone/>
            </a:pPr>
            <a:r>
              <a:rPr lang="en-US" sz="1600" dirty="0" smtClean="0">
                <a:solidFill>
                  <a:srgbClr val="990000"/>
                </a:solidFill>
                <a:latin typeface="Times New Roman" charset="0"/>
                <a:ea typeface="Times New Roman" charset="0"/>
                <a:cs typeface="Times New Roman" charset="0"/>
              </a:rPr>
              <a:t>Typical </a:t>
            </a:r>
            <a:r>
              <a:rPr lang="en-US" altLang="zh-CN" sz="1600" dirty="0" smtClean="0">
                <a:solidFill>
                  <a:srgbClr val="990000"/>
                </a:solidFill>
                <a:latin typeface="Times New Roman" charset="0"/>
                <a:ea typeface="Times New Roman" charset="0"/>
                <a:cs typeface="Times New Roman" charset="0"/>
              </a:rPr>
              <a:t>p</a:t>
            </a:r>
            <a:r>
              <a:rPr lang="en-US" sz="1600" dirty="0" smtClean="0">
                <a:solidFill>
                  <a:srgbClr val="990000"/>
                </a:solidFill>
                <a:latin typeface="Times New Roman" charset="0"/>
                <a:ea typeface="Times New Roman" charset="0"/>
                <a:cs typeface="Times New Roman" charset="0"/>
              </a:rPr>
              <a:t>ollutants:</a:t>
            </a:r>
            <a:r>
              <a:rPr 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h</a:t>
            </a:r>
            <a:r>
              <a:rPr lang="en-US" sz="1600" dirty="0" smtClean="0">
                <a:solidFill>
                  <a:srgbClr val="000000"/>
                </a:solidFill>
                <a:latin typeface="Times New Roman" charset="0"/>
                <a:ea typeface="Times New Roman" charset="0"/>
                <a:cs typeface="Times New Roman" charset="0"/>
              </a:rPr>
              <a:t>azardous </a:t>
            </a:r>
            <a:r>
              <a:rPr lang="en-US" sz="1600" dirty="0">
                <a:solidFill>
                  <a:srgbClr val="000000"/>
                </a:solidFill>
                <a:latin typeface="Times New Roman" charset="0"/>
                <a:ea typeface="Times New Roman" charset="0"/>
                <a:cs typeface="Times New Roman" charset="0"/>
              </a:rPr>
              <a:t>stripping chemicals, lead from old lead based paints, zinc </a:t>
            </a:r>
            <a:r>
              <a:rPr lang="en-US" sz="1600" dirty="0" smtClean="0">
                <a:solidFill>
                  <a:srgbClr val="000000"/>
                </a:solidFill>
                <a:latin typeface="Times New Roman" charset="0"/>
                <a:ea typeface="Times New Roman" charset="0"/>
                <a:cs typeface="Times New Roman" charset="0"/>
              </a:rPr>
              <a:t>chromate</a:t>
            </a:r>
          </a:p>
        </p:txBody>
      </p:sp>
      <p:sp>
        <p:nvSpPr>
          <p:cNvPr id="7"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9.</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Paint</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stripping </a:t>
            </a:r>
            <a:endParaRPr lang="en-US" altLang="zh-CN" sz="2200" dirty="0">
              <a:solidFill>
                <a:schemeClr val="tx2">
                  <a:lumMod val="60000"/>
                  <a:lumOff val="40000"/>
                </a:schemeClr>
              </a:solidFill>
              <a:latin typeface="Arial"/>
              <a:cs typeface="Arial"/>
            </a:endParaRPr>
          </a:p>
        </p:txBody>
      </p:sp>
      <p:sp>
        <p:nvSpPr>
          <p:cNvPr id="6" name="Rectangle 5"/>
          <p:cNvSpPr/>
          <p:nvPr/>
        </p:nvSpPr>
        <p:spPr>
          <a:xfrm>
            <a:off x="482600" y="3237996"/>
            <a:ext cx="4222065" cy="1815882"/>
          </a:xfrm>
          <a:prstGeom prst="rect">
            <a:avLst/>
          </a:prstGeom>
        </p:spPr>
        <p:txBody>
          <a:bodyPr wrap="square">
            <a:spAutoFit/>
          </a:bodyPr>
          <a:lstStyle/>
          <a:p>
            <a:pPr algn="just"/>
            <a:r>
              <a:rPr lang="en-US" sz="1600" dirty="0">
                <a:latin typeface="Times New Roman" charset="0"/>
                <a:ea typeface="Times New Roman" charset="0"/>
                <a:cs typeface="Times New Roman" charset="0"/>
              </a:rPr>
              <a:t>BMP:</a:t>
            </a:r>
          </a:p>
          <a:p>
            <a:pPr marL="457200" indent="-457200" algn="just">
              <a:buAutoNum type="alphaLcPeriod"/>
            </a:pPr>
            <a:r>
              <a:rPr lang="en-US" altLang="zh-CN" sz="1600" dirty="0" smtClean="0">
                <a:solidFill>
                  <a:srgbClr val="000000"/>
                </a:solidFill>
                <a:latin typeface="Times New Roman" charset="0"/>
                <a:ea typeface="Times New Roman" charset="0"/>
                <a:cs typeface="Times New Roman" charset="0"/>
              </a:rPr>
              <a:t>Use </a:t>
            </a:r>
            <a:r>
              <a:rPr lang="en-US" altLang="zh-CN" sz="1600" dirty="0">
                <a:solidFill>
                  <a:srgbClr val="000000"/>
                </a:solidFill>
                <a:latin typeface="Times New Roman" charset="0"/>
                <a:ea typeface="Times New Roman" charset="0"/>
                <a:cs typeface="Times New Roman" charset="0"/>
              </a:rPr>
              <a:t>dry ice or baking soda abrasion type </a:t>
            </a:r>
            <a:r>
              <a:rPr lang="en-US" altLang="zh-CN" sz="1600" dirty="0" smtClean="0">
                <a:solidFill>
                  <a:srgbClr val="000000"/>
                </a:solidFill>
                <a:latin typeface="Times New Roman" charset="0"/>
                <a:ea typeface="Times New Roman" charset="0"/>
                <a:cs typeface="Times New Roman" charset="0"/>
              </a:rPr>
              <a:t>removal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of old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surface </a:t>
            </a:r>
            <a:r>
              <a:rPr lang="en-US" altLang="zh-CN" sz="1600" dirty="0">
                <a:solidFill>
                  <a:srgbClr val="000000"/>
                </a:solidFill>
                <a:latin typeface="Times New Roman" charset="0"/>
                <a:ea typeface="Times New Roman" charset="0"/>
                <a:cs typeface="Times New Roman" charset="0"/>
              </a:rPr>
              <a:t>coatings</a:t>
            </a:r>
          </a:p>
          <a:p>
            <a:pPr marL="457200" indent="-457200" algn="just">
              <a:buAutoNum type="alphaLcPeriod"/>
            </a:pPr>
            <a:r>
              <a:rPr lang="en-US" altLang="zh-CN" sz="1600" dirty="0" smtClean="0">
                <a:solidFill>
                  <a:srgbClr val="000000"/>
                </a:solidFill>
                <a:latin typeface="Times New Roman" charset="0"/>
                <a:ea typeface="Times New Roman" charset="0"/>
                <a:cs typeface="Times New Roman" charset="0"/>
              </a:rPr>
              <a:t>Use </a:t>
            </a:r>
            <a:r>
              <a:rPr lang="en-US" altLang="zh-CN" sz="1600" dirty="0">
                <a:solidFill>
                  <a:srgbClr val="000000"/>
                </a:solidFill>
                <a:latin typeface="Times New Roman" charset="0"/>
                <a:ea typeface="Times New Roman" charset="0"/>
                <a:cs typeface="Times New Roman" charset="0"/>
              </a:rPr>
              <a:t>a removable ground cover before blasting to ease the cleaning efforts</a:t>
            </a:r>
          </a:p>
          <a:p>
            <a:pPr marL="457200" indent="-457200" algn="just">
              <a:buAutoNum type="alphaLcPeriod"/>
            </a:pPr>
            <a:r>
              <a:rPr lang="en-US" altLang="zh-CN" sz="1600" dirty="0" smtClean="0">
                <a:solidFill>
                  <a:srgbClr val="000000"/>
                </a:solidFill>
                <a:latin typeface="Times New Roman" charset="0"/>
                <a:ea typeface="Times New Roman" charset="0"/>
                <a:cs typeface="Times New Roman" charset="0"/>
              </a:rPr>
              <a:t>Consider </a:t>
            </a:r>
            <a:r>
              <a:rPr lang="en-US" altLang="zh-CN" sz="1600" dirty="0">
                <a:solidFill>
                  <a:srgbClr val="000000"/>
                </a:solidFill>
                <a:latin typeface="Times New Roman" charset="0"/>
                <a:ea typeface="Times New Roman" charset="0"/>
                <a:cs typeface="Times New Roman" charset="0"/>
              </a:rPr>
              <a:t>temporary or portable structure to contain and isolate the </a:t>
            </a:r>
            <a:r>
              <a:rPr lang="en-US" altLang="zh-CN" sz="1600" dirty="0" smtClean="0">
                <a:solidFill>
                  <a:srgbClr val="000000"/>
                </a:solidFill>
                <a:latin typeface="Times New Roman" charset="0"/>
                <a:ea typeface="Times New Roman" charset="0"/>
                <a:cs typeface="Times New Roman" charset="0"/>
              </a:rPr>
              <a:t>work</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debris</a:t>
            </a:r>
            <a:endParaRPr lang="en-US" altLang="zh-CN" sz="1600" dirty="0">
              <a:solidFill>
                <a:srgbClr val="000000"/>
              </a:solidFill>
              <a:latin typeface="Times New Roman" charset="0"/>
              <a:ea typeface="Times New Roman" charset="0"/>
              <a:cs typeface="Times New Roman" charset="0"/>
            </a:endParaRPr>
          </a:p>
        </p:txBody>
      </p:sp>
      <p:pic>
        <p:nvPicPr>
          <p:cNvPr id="8" name="Picture 7" descr="Screen Shot 2016-04-20 at 6.04.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438" y="2952750"/>
            <a:ext cx="3112662" cy="2386374"/>
          </a:xfrm>
          <a:prstGeom prst="rect">
            <a:avLst/>
          </a:prstGeom>
        </p:spPr>
      </p:pic>
      <p:sp>
        <p:nvSpPr>
          <p:cNvPr id="9" name="Rectangle 8"/>
          <p:cNvSpPr/>
          <p:nvPr/>
        </p:nvSpPr>
        <p:spPr>
          <a:xfrm>
            <a:off x="5162804" y="5382348"/>
            <a:ext cx="3655929" cy="400110"/>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780907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10.</a:t>
            </a:r>
            <a:r>
              <a:rPr lang="zh-CN" altLang="en-US" sz="2200" u="sng" dirty="0" smtClean="0">
                <a:solidFill>
                  <a:schemeClr val="tx2">
                    <a:lumMod val="60000"/>
                    <a:lumOff val="40000"/>
                  </a:schemeClr>
                </a:solidFill>
                <a:latin typeface="Arial"/>
                <a:cs typeface="Arial"/>
              </a:rPr>
              <a:t> </a:t>
            </a:r>
            <a:r>
              <a:rPr lang="en-US" altLang="zh-CN" sz="2200" u="sng" dirty="0">
                <a:solidFill>
                  <a:schemeClr val="tx2">
                    <a:lumMod val="60000"/>
                    <a:lumOff val="40000"/>
                  </a:schemeClr>
                </a:solidFill>
                <a:latin typeface="Arial"/>
                <a:cs typeface="Arial"/>
              </a:rPr>
              <a:t>Brake Shoe Replacement</a:t>
            </a:r>
            <a:endParaRPr lang="en-US" altLang="zh-CN" sz="2200" dirty="0">
              <a:solidFill>
                <a:schemeClr val="tx2">
                  <a:lumMod val="60000"/>
                  <a:lumOff val="40000"/>
                </a:schemeClr>
              </a:solidFill>
              <a:latin typeface="Arial"/>
              <a:cs typeface="Arial"/>
            </a:endParaRPr>
          </a:p>
        </p:txBody>
      </p:sp>
      <p:sp>
        <p:nvSpPr>
          <p:cNvPr id="5" name="Content Placeholder 2"/>
          <p:cNvSpPr>
            <a:spLocks noGrp="1"/>
          </p:cNvSpPr>
          <p:nvPr>
            <p:ph idx="1"/>
          </p:nvPr>
        </p:nvSpPr>
        <p:spPr>
          <a:xfrm>
            <a:off x="482600" y="1225469"/>
            <a:ext cx="8293101" cy="1243495"/>
          </a:xfrm>
        </p:spPr>
        <p:txBody>
          <a:bodyPr>
            <a:noAutofit/>
          </a:bodyPr>
          <a:lstStyle/>
          <a:p>
            <a:pPr marL="0" indent="0" algn="just">
              <a:lnSpc>
                <a:spcPct val="120000"/>
              </a:lnSpc>
              <a:spcBef>
                <a:spcPts val="0"/>
              </a:spcBef>
              <a:buNone/>
            </a:pPr>
            <a:r>
              <a:rPr lang="en-US" sz="1600" dirty="0" smtClean="0">
                <a:latin typeface="Times New Roman" charset="0"/>
                <a:ea typeface="Times New Roman" charset="0"/>
                <a:cs typeface="Times New Roman" charset="0"/>
              </a:rPr>
              <a:t>Activit</a:t>
            </a:r>
            <a:r>
              <a:rPr lang="en-US" altLang="zh-CN" sz="1600" dirty="0" smtClean="0">
                <a:latin typeface="Times New Roman" charset="0"/>
                <a:ea typeface="Times New Roman" charset="0"/>
                <a:cs typeface="Times New Roman" charset="0"/>
              </a:rPr>
              <a:t>ies</a:t>
            </a:r>
            <a:r>
              <a:rPr lang="en-US" sz="1600" dirty="0" smtClean="0">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v</a:t>
            </a:r>
            <a:r>
              <a:rPr lang="en-US" sz="1600" dirty="0" smtClean="0">
                <a:solidFill>
                  <a:srgbClr val="000000"/>
                </a:solidFill>
                <a:latin typeface="Times New Roman" charset="0"/>
                <a:ea typeface="Times New Roman" charset="0"/>
                <a:cs typeface="Times New Roman" charset="0"/>
              </a:rPr>
              <a:t>ehicle </a:t>
            </a:r>
            <a:r>
              <a:rPr lang="en-US" sz="1600" dirty="0">
                <a:solidFill>
                  <a:srgbClr val="000000"/>
                </a:solidFill>
                <a:latin typeface="Times New Roman" charset="0"/>
                <a:ea typeface="Times New Roman" charset="0"/>
                <a:cs typeface="Times New Roman" charset="0"/>
              </a:rPr>
              <a:t>repair/brake shoe replacement </a:t>
            </a:r>
            <a:endParaRPr lang="en-US" sz="1600" dirty="0" smtClean="0">
              <a:solidFill>
                <a:srgbClr val="000000"/>
              </a:solidFill>
              <a:latin typeface="Times New Roman" charset="0"/>
              <a:ea typeface="Times New Roman" charset="0"/>
              <a:cs typeface="Times New Roman" charset="0"/>
            </a:endParaRPr>
          </a:p>
          <a:p>
            <a:pPr marL="0" indent="0" algn="just">
              <a:lnSpc>
                <a:spcPct val="120000"/>
              </a:lnSpc>
              <a:spcBef>
                <a:spcPts val="0"/>
              </a:spcBef>
              <a:buNone/>
            </a:pPr>
            <a:r>
              <a:rPr lang="en-US" sz="1600" dirty="0">
                <a:solidFill>
                  <a:srgbClr val="990000"/>
                </a:solidFill>
                <a:latin typeface="Times New Roman" charset="0"/>
                <a:ea typeface="Times New Roman" charset="0"/>
                <a:cs typeface="Times New Roman" charset="0"/>
              </a:rPr>
              <a:t>Typical </a:t>
            </a:r>
            <a:r>
              <a:rPr lang="en-US" altLang="zh-CN" sz="1600" dirty="0">
                <a:solidFill>
                  <a:srgbClr val="990000"/>
                </a:solidFill>
                <a:latin typeface="Times New Roman" charset="0"/>
                <a:ea typeface="Times New Roman" charset="0"/>
                <a:cs typeface="Times New Roman" charset="0"/>
              </a:rPr>
              <a:t>problems</a:t>
            </a:r>
            <a:r>
              <a:rPr lang="en-US" sz="1600" dirty="0">
                <a:solidFill>
                  <a:srgbClr val="990000"/>
                </a:solidFill>
                <a:latin typeface="Times New Roman" charset="0"/>
                <a:ea typeface="Times New Roman" charset="0"/>
                <a:cs typeface="Times New Roman" charset="0"/>
              </a:rPr>
              <a:t>:</a:t>
            </a:r>
            <a:r>
              <a:rPr lang="zh-CN" altLang="en-US" sz="1600" dirty="0">
                <a:solidFill>
                  <a:srgbClr val="99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d</a:t>
            </a:r>
            <a:r>
              <a:rPr lang="en-US" altLang="zh-CN" sz="1600" dirty="0" smtClean="0">
                <a:solidFill>
                  <a:srgbClr val="000000"/>
                </a:solidFill>
                <a:latin typeface="Times New Roman" charset="0"/>
                <a:ea typeface="Times New Roman" charset="0"/>
                <a:cs typeface="Times New Roman" charset="0"/>
              </a:rPr>
              <a:t>ust </a:t>
            </a:r>
            <a:r>
              <a:rPr lang="en-US" altLang="zh-CN" sz="1600" dirty="0">
                <a:solidFill>
                  <a:srgbClr val="000000"/>
                </a:solidFill>
                <a:latin typeface="Times New Roman" charset="0"/>
                <a:ea typeface="Times New Roman" charset="0"/>
                <a:cs typeface="Times New Roman" charset="0"/>
              </a:rPr>
              <a:t>in the brake shoe/wheel housing is typically disturbed and can be released to</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outdoors when brake shoes are replaced.</a:t>
            </a:r>
            <a:endParaRPr lang="en-US" sz="1600" dirty="0">
              <a:solidFill>
                <a:srgbClr val="000000"/>
              </a:solidFill>
              <a:latin typeface="Times New Roman" charset="0"/>
              <a:ea typeface="Times New Roman" charset="0"/>
              <a:cs typeface="Times New Roman" charset="0"/>
            </a:endParaRPr>
          </a:p>
          <a:p>
            <a:pPr marL="0" indent="0" algn="just">
              <a:lnSpc>
                <a:spcPct val="120000"/>
              </a:lnSpc>
              <a:spcBef>
                <a:spcPts val="0"/>
              </a:spcBef>
              <a:buNone/>
            </a:pPr>
            <a:r>
              <a:rPr lang="en-US" sz="1600" dirty="0" smtClean="0">
                <a:solidFill>
                  <a:srgbClr val="990000"/>
                </a:solidFill>
                <a:latin typeface="Times New Roman" charset="0"/>
                <a:ea typeface="Times New Roman" charset="0"/>
                <a:cs typeface="Times New Roman" charset="0"/>
              </a:rPr>
              <a:t>Typical </a:t>
            </a:r>
            <a:r>
              <a:rPr lang="en-US" altLang="zh-CN" sz="1600" dirty="0" smtClean="0">
                <a:solidFill>
                  <a:srgbClr val="990000"/>
                </a:solidFill>
                <a:latin typeface="Times New Roman" charset="0"/>
                <a:ea typeface="Times New Roman" charset="0"/>
                <a:cs typeface="Times New Roman" charset="0"/>
              </a:rPr>
              <a:t>p</a:t>
            </a:r>
            <a:r>
              <a:rPr lang="en-US" sz="1600" dirty="0" smtClean="0">
                <a:solidFill>
                  <a:srgbClr val="990000"/>
                </a:solidFill>
                <a:latin typeface="Times New Roman" charset="0"/>
                <a:ea typeface="Times New Roman" charset="0"/>
                <a:cs typeface="Times New Roman" charset="0"/>
              </a:rPr>
              <a:t>ollutants:</a:t>
            </a:r>
            <a:r>
              <a:rPr 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a:t>
            </a:r>
            <a:r>
              <a:rPr lang="en-US" sz="1600" dirty="0" smtClean="0">
                <a:solidFill>
                  <a:srgbClr val="000000"/>
                </a:solidFill>
                <a:latin typeface="Times New Roman" charset="0"/>
                <a:ea typeface="Times New Roman" charset="0"/>
                <a:cs typeface="Times New Roman" charset="0"/>
              </a:rPr>
              <a:t>sbestos</a:t>
            </a:r>
            <a:r>
              <a:rPr lang="en-US" sz="1600" dirty="0">
                <a:solidFill>
                  <a:srgbClr val="000000"/>
                </a:solidFill>
                <a:latin typeface="Times New Roman" charset="0"/>
                <a:ea typeface="Times New Roman" charset="0"/>
                <a:cs typeface="Times New Roman" charset="0"/>
              </a:rPr>
              <a:t>, copper, total suspended </a:t>
            </a:r>
            <a:r>
              <a:rPr lang="en-US" sz="1600" dirty="0" smtClean="0">
                <a:solidFill>
                  <a:srgbClr val="000000"/>
                </a:solidFill>
                <a:latin typeface="Times New Roman" charset="0"/>
                <a:ea typeface="Times New Roman" charset="0"/>
                <a:cs typeface="Times New Roman" charset="0"/>
              </a:rPr>
              <a:t>solids</a:t>
            </a:r>
          </a:p>
        </p:txBody>
      </p:sp>
      <p:sp>
        <p:nvSpPr>
          <p:cNvPr id="6" name="Rectangle 5"/>
          <p:cNvSpPr/>
          <p:nvPr/>
        </p:nvSpPr>
        <p:spPr>
          <a:xfrm>
            <a:off x="482600" y="2468964"/>
            <a:ext cx="6159500" cy="3293209"/>
          </a:xfrm>
          <a:prstGeom prst="rect">
            <a:avLst/>
          </a:prstGeom>
        </p:spPr>
        <p:txBody>
          <a:bodyPr wrap="square">
            <a:spAutoFit/>
          </a:bodyPr>
          <a:lstStyle/>
          <a:p>
            <a:pPr algn="just"/>
            <a:r>
              <a:rPr lang="en-US" sz="1600" dirty="0" smtClean="0">
                <a:latin typeface="Times New Roman" charset="0"/>
                <a:ea typeface="Times New Roman" charset="0"/>
                <a:cs typeface="Times New Roman" charset="0"/>
              </a:rPr>
              <a:t>BMP</a:t>
            </a:r>
            <a:r>
              <a:rPr lang="en-US" altLang="zh-CN" sz="1600" dirty="0" smtClean="0">
                <a:latin typeface="Times New Roman" charset="0"/>
                <a:ea typeface="Times New Roman" charset="0"/>
                <a:cs typeface="Times New Roman" charset="0"/>
              </a:rPr>
              <a:t>s</a:t>
            </a:r>
            <a:r>
              <a:rPr lang="en-US" sz="1600" dirty="0" smtClean="0">
                <a:latin typeface="Times New Roman" charset="0"/>
                <a:ea typeface="Times New Roman" charset="0"/>
                <a:cs typeface="Times New Roman" charset="0"/>
              </a:rPr>
              <a:t>:</a:t>
            </a:r>
            <a:endParaRPr lang="en-US" sz="1600" dirty="0">
              <a:latin typeface="Times New Roman" charset="0"/>
              <a:ea typeface="Times New Roman" charset="0"/>
              <a:cs typeface="Times New Roman" charset="0"/>
            </a:endParaRPr>
          </a:p>
          <a:p>
            <a:pPr marL="457200" indent="-457200" algn="just">
              <a:buAutoNum type="alphaLcPeriod"/>
            </a:pPr>
            <a:r>
              <a:rPr lang="en-US" altLang="zh-CN" sz="1600" dirty="0">
                <a:solidFill>
                  <a:srgbClr val="000000"/>
                </a:solidFill>
                <a:latin typeface="Times New Roman" charset="0"/>
                <a:ea typeface="Times New Roman" charset="0"/>
                <a:cs typeface="Times New Roman" charset="0"/>
              </a:rPr>
              <a:t>Use the Low Pressure/Wet Cleaning Method </a:t>
            </a:r>
            <a:r>
              <a:rPr lang="en-US" altLang="zh-CN" sz="1600" dirty="0" smtClean="0">
                <a:solidFill>
                  <a:srgbClr val="000000"/>
                </a:solidFill>
                <a:latin typeface="Times New Roman" charset="0"/>
                <a:ea typeface="Times New Roman" charset="0"/>
                <a:cs typeface="Times New Roman" charset="0"/>
              </a:rPr>
              <a:t>for </a:t>
            </a:r>
            <a:r>
              <a:rPr lang="en-US" altLang="zh-CN" sz="1600" dirty="0">
                <a:solidFill>
                  <a:srgbClr val="000000"/>
                </a:solidFill>
                <a:latin typeface="Times New Roman" charset="0"/>
                <a:ea typeface="Times New Roman" charset="0"/>
                <a:cs typeface="Times New Roman" charset="0"/>
              </a:rPr>
              <a:t>dust </a:t>
            </a:r>
            <a:r>
              <a:rPr lang="en-US" altLang="zh-CN" sz="1600" dirty="0" smtClean="0">
                <a:solidFill>
                  <a:srgbClr val="000000"/>
                </a:solidFill>
                <a:latin typeface="Times New Roman" charset="0"/>
                <a:ea typeface="Times New Roman" charset="0"/>
                <a:cs typeface="Times New Roman" charset="0"/>
              </a:rPr>
              <a:t>removal</a:t>
            </a:r>
          </a:p>
          <a:p>
            <a:pPr lvl="1" algn="just"/>
            <a:r>
              <a:rPr lang="en-US" altLang="zh-CN" sz="1600" dirty="0">
                <a:solidFill>
                  <a:schemeClr val="tx1">
                    <a:lumMod val="75000"/>
                  </a:schemeClr>
                </a:solidFill>
                <a:latin typeface="Times New Roman" charset="0"/>
                <a:ea typeface="Times New Roman" charset="0"/>
                <a:cs typeface="Times New Roman" charset="0"/>
              </a:rPr>
              <a:t>Low Pressure/Wet Cleaning Method:</a:t>
            </a:r>
            <a:r>
              <a:rPr lang="en-US" altLang="zh-CN" sz="1600" dirty="0">
                <a:solidFill>
                  <a:srgbClr val="000000"/>
                </a:solidFill>
                <a:latin typeface="Times New Roman" charset="0"/>
                <a:ea typeface="Times New Roman" charset="0"/>
                <a:cs typeface="Times New Roman" charset="0"/>
              </a:rPr>
              <a:t> This specially designed low-pressure spray equipment wets down the brake assembly and catches the runoff in a special basin to prevent airborne brake dust from spreading in the work area</a:t>
            </a:r>
            <a:r>
              <a:rPr lang="en-US" altLang="zh-CN" sz="1600" dirty="0" smtClean="0">
                <a:solidFill>
                  <a:srgbClr val="000000"/>
                </a:solidFill>
                <a:latin typeface="Times New Roman" charset="0"/>
                <a:ea typeface="Times New Roman" charset="0"/>
                <a:cs typeface="Times New Roman" charset="0"/>
              </a:rPr>
              <a:t>.</a:t>
            </a:r>
          </a:p>
          <a:p>
            <a:pPr lvl="1" algn="just"/>
            <a:endParaRPr lang="en-US" altLang="zh-CN" sz="1600" dirty="0" smtClean="0">
              <a:solidFill>
                <a:srgbClr val="000000"/>
              </a:solidFill>
              <a:latin typeface="Times New Roman" charset="0"/>
              <a:ea typeface="Times New Roman" charset="0"/>
              <a:cs typeface="Times New Roman" charset="0"/>
            </a:endParaRPr>
          </a:p>
          <a:p>
            <a:pPr marL="457200" indent="-457200" algn="just">
              <a:buAutoNum type="alphaLcPeriod"/>
            </a:pPr>
            <a:r>
              <a:rPr lang="en-US" altLang="zh-CN" sz="1600" dirty="0" smtClean="0">
                <a:solidFill>
                  <a:srgbClr val="000000"/>
                </a:solidFill>
                <a:latin typeface="Times New Roman" charset="0"/>
                <a:ea typeface="Times New Roman" charset="0"/>
                <a:cs typeface="Times New Roman" charset="0"/>
              </a:rPr>
              <a:t>Use</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HEPA Vacuum System Method that can retain the micron sized </a:t>
            </a:r>
            <a:r>
              <a:rPr lang="en-US" altLang="zh-CN" sz="1600" dirty="0" smtClean="0">
                <a:solidFill>
                  <a:srgbClr val="000000"/>
                </a:solidFill>
                <a:latin typeface="Times New Roman" charset="0"/>
                <a:ea typeface="Times New Roman" charset="0"/>
                <a:cs typeface="Times New Roman" charset="0"/>
              </a:rPr>
              <a:t>particles</a:t>
            </a:r>
          </a:p>
          <a:p>
            <a:pPr lvl="1" algn="just"/>
            <a:r>
              <a:rPr lang="en-US" altLang="zh-CN" sz="1600" dirty="0">
                <a:solidFill>
                  <a:schemeClr val="tx1">
                    <a:lumMod val="75000"/>
                  </a:schemeClr>
                </a:solidFill>
                <a:latin typeface="Times New Roman" charset="0"/>
                <a:ea typeface="Times New Roman" charset="0"/>
                <a:cs typeface="Times New Roman" charset="0"/>
              </a:rPr>
              <a:t>HEPA Vacuum System Method:</a:t>
            </a:r>
            <a:r>
              <a:rPr lang="en-US" altLang="zh-CN" sz="1600" dirty="0">
                <a:solidFill>
                  <a:srgbClr val="000000"/>
                </a:solidFill>
                <a:latin typeface="Times New Roman" charset="0"/>
                <a:ea typeface="Times New Roman" charset="0"/>
                <a:cs typeface="Times New Roman" charset="0"/>
              </a:rPr>
              <a:t> This type of enclosure and vacuum system has a special box with clear plastic walls or windows, which fits tightly around a brake or clutch assembly to prevent asbestos exposure</a:t>
            </a:r>
            <a:r>
              <a:rPr lang="en-US" altLang="zh-CN" sz="1600" dirty="0" smtClean="0">
                <a:solidFill>
                  <a:srgbClr val="000000"/>
                </a:solidFill>
                <a:latin typeface="Times New Roman" charset="0"/>
                <a:ea typeface="Times New Roman" charset="0"/>
                <a:cs typeface="Times New Roman" charset="0"/>
              </a:rPr>
              <a:t>.</a:t>
            </a:r>
            <a:endParaRPr lang="en-US" altLang="zh-CN" sz="1600" dirty="0">
              <a:solidFill>
                <a:srgbClr val="000000"/>
              </a:solidFill>
              <a:latin typeface="Times New Roman" charset="0"/>
              <a:ea typeface="Times New Roman" charset="0"/>
              <a:cs typeface="Times New Roman" charset="0"/>
            </a:endParaRPr>
          </a:p>
        </p:txBody>
      </p:sp>
      <p:sp>
        <p:nvSpPr>
          <p:cNvPr id="8" name="Rectangle 7"/>
          <p:cNvSpPr/>
          <p:nvPr/>
        </p:nvSpPr>
        <p:spPr>
          <a:xfrm>
            <a:off x="6642100" y="5342324"/>
            <a:ext cx="2438400" cy="553998"/>
          </a:xfrm>
          <a:prstGeom prst="rect">
            <a:avLst/>
          </a:prstGeom>
        </p:spPr>
        <p:txBody>
          <a:bodyPr wrap="square">
            <a:spAutoFit/>
          </a:bodyPr>
          <a:lstStyle/>
          <a:p>
            <a:pPr algn="just"/>
            <a:r>
              <a:rPr lang="en-US" altLang="zh-CN" sz="1000" dirty="0">
                <a:solidFill>
                  <a:srgbClr val="000000"/>
                </a:solidFill>
                <a:latin typeface="Times New Roman" charset="0"/>
                <a:ea typeface="Times New Roman" charset="0"/>
                <a:cs typeface="Times New Roman" charset="0"/>
              </a:rPr>
              <a:t>https://</a:t>
            </a:r>
            <a:r>
              <a:rPr lang="en-US" altLang="zh-CN" sz="1000" dirty="0" err="1">
                <a:solidFill>
                  <a:srgbClr val="000000"/>
                </a:solidFill>
                <a:latin typeface="Times New Roman" charset="0"/>
                <a:ea typeface="Times New Roman" charset="0"/>
                <a:cs typeface="Times New Roman" charset="0"/>
              </a:rPr>
              <a:t>instrumentnation.com</a:t>
            </a:r>
            <a:r>
              <a:rPr lang="en-US" altLang="zh-CN" sz="1000" dirty="0">
                <a:solidFill>
                  <a:srgbClr val="000000"/>
                </a:solidFill>
                <a:latin typeface="Times New Roman" charset="0"/>
                <a:ea typeface="Times New Roman" charset="0"/>
                <a:cs typeface="Times New Roman" charset="0"/>
              </a:rPr>
              <a:t>/air-systems-av-55-electric-55-gallon-drum-lid-hepa-vacuum-system/</a:t>
            </a:r>
            <a:endParaRPr lang="en-US" sz="1000" dirty="0">
              <a:solidFill>
                <a:srgbClr val="000000"/>
              </a:solidFill>
              <a:effectLst/>
              <a:latin typeface="Times New Roman" charset="0"/>
              <a:ea typeface="Times New Roman" charset="0"/>
              <a:cs typeface="Times New Roman" charset="0"/>
            </a:endParaRPr>
          </a:p>
        </p:txBody>
      </p:sp>
      <p:pic>
        <p:nvPicPr>
          <p:cNvPr id="1026" name="Picture 2" descr="mage result for HEPA Vacuum System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075" y="3187700"/>
            <a:ext cx="1823539" cy="21700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029867" y="2926090"/>
            <a:ext cx="1561265" cy="261610"/>
          </a:xfrm>
          <a:prstGeom prst="rect">
            <a:avLst/>
          </a:prstGeom>
        </p:spPr>
        <p:txBody>
          <a:bodyPr wrap="square">
            <a:spAutoFit/>
          </a:bodyPr>
          <a:lstStyle/>
          <a:p>
            <a:r>
              <a:rPr lang="en-US" sz="1100" dirty="0">
                <a:solidFill>
                  <a:srgbClr val="990000"/>
                </a:solidFill>
                <a:latin typeface="Source Sans Pro" charset="0"/>
              </a:rPr>
              <a:t>HEPA Vacuum </a:t>
            </a:r>
            <a:r>
              <a:rPr lang="en-US" sz="1100" dirty="0" smtClean="0">
                <a:solidFill>
                  <a:srgbClr val="990000"/>
                </a:solidFill>
                <a:latin typeface="Source Sans Pro" charset="0"/>
              </a:rPr>
              <a:t>System</a:t>
            </a:r>
            <a:endParaRPr lang="en-US" sz="1100" dirty="0"/>
          </a:p>
        </p:txBody>
      </p:sp>
    </p:spTree>
    <p:extLst>
      <p:ext uri="{BB962C8B-B14F-4D97-AF65-F5344CB8AC3E}">
        <p14:creationId xmlns:p14="http://schemas.microsoft.com/office/powerpoint/2010/main" val="13746800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control</a:t>
            </a:r>
          </a:p>
          <a:p>
            <a:pPr algn="ctr">
              <a:spcBef>
                <a:spcPct val="0"/>
              </a:spcBef>
              <a:defRPr/>
            </a:pPr>
            <a:r>
              <a:rPr lang="en-US" altLang="zh-CN" sz="2200" u="sng" dirty="0" smtClean="0">
                <a:solidFill>
                  <a:schemeClr val="tx2">
                    <a:lumMod val="60000"/>
                    <a:lumOff val="40000"/>
                  </a:schemeClr>
                </a:solidFill>
                <a:latin typeface="Arial"/>
                <a:cs typeface="Arial"/>
              </a:rPr>
              <a:t>11.</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Ozone generators for cooling towers</a:t>
            </a:r>
            <a:endParaRPr lang="en-US" altLang="zh-CN" sz="2200" u="sng" dirty="0">
              <a:solidFill>
                <a:schemeClr val="tx2">
                  <a:lumMod val="60000"/>
                  <a:lumOff val="40000"/>
                </a:schemeClr>
              </a:solidFill>
              <a:latin typeface="Arial"/>
              <a:cs typeface="Arial"/>
            </a:endParaRPr>
          </a:p>
        </p:txBody>
      </p:sp>
      <p:sp>
        <p:nvSpPr>
          <p:cNvPr id="5" name="Rectangle 4"/>
          <p:cNvSpPr/>
          <p:nvPr/>
        </p:nvSpPr>
        <p:spPr>
          <a:xfrm>
            <a:off x="596900" y="1111170"/>
            <a:ext cx="8248248" cy="2960811"/>
          </a:xfrm>
          <a:prstGeom prst="rect">
            <a:avLst/>
          </a:prstGeom>
        </p:spPr>
        <p:txBody>
          <a:bodyPr wrap="square">
            <a:spAutoFit/>
          </a:bodyPr>
          <a:lstStyle/>
          <a:p>
            <a:pPr algn="just">
              <a:lnSpc>
                <a:spcPct val="140000"/>
              </a:lnSpc>
              <a:spcAft>
                <a:spcPts val="600"/>
              </a:spcAft>
            </a:pPr>
            <a:r>
              <a:rPr lang="en-US" dirty="0">
                <a:latin typeface="Times New Roman" charset="0"/>
                <a:ea typeface="Times New Roman" charset="0"/>
                <a:cs typeface="Times New Roman" charset="0"/>
              </a:rPr>
              <a:t>Activit</a:t>
            </a:r>
            <a:r>
              <a:rPr lang="en-US" altLang="zh-CN" dirty="0">
                <a:latin typeface="Times New Roman" charset="0"/>
                <a:ea typeface="Times New Roman" charset="0"/>
                <a:cs typeface="Times New Roman" charset="0"/>
              </a:rPr>
              <a:t>ies</a:t>
            </a:r>
            <a:r>
              <a:rPr lang="en-US" dirty="0">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t</a:t>
            </a:r>
            <a:r>
              <a:rPr lang="en-US" dirty="0" smtClean="0">
                <a:solidFill>
                  <a:srgbClr val="000000"/>
                </a:solidFill>
                <a:latin typeface="Times New Roman" charset="0"/>
                <a:ea typeface="Times New Roman" charset="0"/>
                <a:cs typeface="Times New Roman" charset="0"/>
              </a:rPr>
              <a:t>he </a:t>
            </a:r>
            <a:r>
              <a:rPr lang="en-US" dirty="0">
                <a:solidFill>
                  <a:srgbClr val="000000"/>
                </a:solidFill>
                <a:latin typeface="Times New Roman" charset="0"/>
                <a:ea typeface="Times New Roman" charset="0"/>
                <a:cs typeface="Times New Roman" charset="0"/>
              </a:rPr>
              <a:t>use of cooling towers with the associated water treatment chemicals and blowdown discharges.</a:t>
            </a:r>
          </a:p>
          <a:p>
            <a:pPr algn="just">
              <a:spcAft>
                <a:spcPts val="600"/>
              </a:spcAft>
            </a:pPr>
            <a:r>
              <a:rPr lang="en-US" altLang="zh-CN" dirty="0">
                <a:solidFill>
                  <a:srgbClr val="990000"/>
                </a:solidFill>
                <a:latin typeface="Times New Roman" panose="02020603050405020304" pitchFamily="18" charset="0"/>
                <a:cs typeface="Times New Roman" panose="02020603050405020304" pitchFamily="18" charset="0"/>
              </a:rPr>
              <a:t>Typical problems: </a:t>
            </a:r>
            <a:r>
              <a:rPr lang="en-US" altLang="zh-CN" dirty="0">
                <a:solidFill>
                  <a:srgbClr val="000000"/>
                </a:solidFill>
                <a:latin typeface="Times New Roman" panose="02020603050405020304" pitchFamily="18" charset="0"/>
                <a:cs typeface="Times New Roman" panose="02020603050405020304" pitchFamily="18" charset="0"/>
              </a:rPr>
              <a:t>c</a:t>
            </a:r>
            <a:r>
              <a:rPr lang="en-US" altLang="zh-CN" dirty="0" smtClean="0">
                <a:solidFill>
                  <a:srgbClr val="000000"/>
                </a:solidFill>
                <a:latin typeface="Times New Roman" panose="02020603050405020304" pitchFamily="18" charset="0"/>
                <a:cs typeface="Times New Roman" panose="02020603050405020304" pitchFamily="18" charset="0"/>
              </a:rPr>
              <a:t>hemicals </a:t>
            </a:r>
            <a:r>
              <a:rPr lang="en-US" altLang="zh-CN" dirty="0">
                <a:solidFill>
                  <a:srgbClr val="000000"/>
                </a:solidFill>
                <a:latin typeface="Times New Roman" panose="02020603050405020304" pitchFamily="18" charset="0"/>
                <a:cs typeface="Times New Roman" panose="02020603050405020304" pitchFamily="18" charset="0"/>
              </a:rPr>
              <a:t>such as biocides, algaecides, and corrosion inhibitors are added to cooling towers to prevent biological growth and to reduce scaling and corrosion. Periodically cooling tower water must be blown down in order to remove sediment and particulate buildup in the cooling tower sump.</a:t>
            </a:r>
            <a:r>
              <a:rPr lang="zh-CN" altLang="en-US" dirty="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This water can contain elevated levels of copper, zinc, and chemicals with high BOD</a:t>
            </a:r>
            <a:r>
              <a:rPr lang="en-US" altLang="zh-CN" baseline="-25000" dirty="0">
                <a:solidFill>
                  <a:srgbClr val="000000"/>
                </a:solidFill>
                <a:latin typeface="Times New Roman" panose="02020603050405020304" pitchFamily="18" charset="0"/>
                <a:cs typeface="Times New Roman" panose="02020603050405020304" pitchFamily="18" charset="0"/>
              </a:rPr>
              <a:t>5</a:t>
            </a:r>
            <a:r>
              <a:rPr lang="en-US" altLang="zh-CN" dirty="0">
                <a:solidFill>
                  <a:srgbClr val="000000"/>
                </a:solidFill>
                <a:latin typeface="Times New Roman" panose="02020603050405020304" pitchFamily="18" charset="0"/>
                <a:cs typeface="Times New Roman" panose="02020603050405020304" pitchFamily="18" charset="0"/>
              </a:rPr>
              <a:t> and COD.</a:t>
            </a:r>
          </a:p>
          <a:p>
            <a:pPr algn="just">
              <a:spcAft>
                <a:spcPts val="600"/>
              </a:spcAft>
            </a:pPr>
            <a:r>
              <a:rPr lang="en-US" altLang="zh-CN" dirty="0" smtClean="0">
                <a:solidFill>
                  <a:srgbClr val="990000"/>
                </a:solidFill>
                <a:latin typeface="Times New Roman" panose="02020603050405020304" pitchFamily="18" charset="0"/>
                <a:cs typeface="Times New Roman" panose="02020603050405020304" pitchFamily="18" charset="0"/>
              </a:rPr>
              <a:t>Typical pollutants: </a:t>
            </a:r>
            <a:r>
              <a:rPr lang="en-US" altLang="zh-CN" dirty="0">
                <a:solidFill>
                  <a:srgbClr val="000000"/>
                </a:solidFill>
                <a:latin typeface="Times New Roman" panose="02020603050405020304" pitchFamily="18" charset="0"/>
                <a:cs typeface="Times New Roman" panose="02020603050405020304" pitchFamily="18" charset="0"/>
              </a:rPr>
              <a:t>b</a:t>
            </a:r>
            <a:r>
              <a:rPr lang="en-US" altLang="zh-CN" dirty="0" smtClean="0">
                <a:solidFill>
                  <a:srgbClr val="000000"/>
                </a:solidFill>
                <a:latin typeface="Times New Roman" panose="02020603050405020304" pitchFamily="18" charset="0"/>
                <a:cs typeface="Times New Roman" panose="02020603050405020304" pitchFamily="18" charset="0"/>
              </a:rPr>
              <a:t>iocides,</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algaecides,</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fungicides,</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BOD,</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COD,</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suspended solids,</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metals</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(zinc</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and copper). </a:t>
            </a:r>
          </a:p>
        </p:txBody>
      </p:sp>
      <p:sp>
        <p:nvSpPr>
          <p:cNvPr id="3" name="Rectangle 2"/>
          <p:cNvSpPr/>
          <p:nvPr/>
        </p:nvSpPr>
        <p:spPr>
          <a:xfrm>
            <a:off x="596900" y="4033881"/>
            <a:ext cx="8248248" cy="1785104"/>
          </a:xfrm>
          <a:prstGeom prst="rect">
            <a:avLst/>
          </a:prstGeom>
        </p:spPr>
        <p:txBody>
          <a:bodyPr wrap="square">
            <a:spAutoFit/>
          </a:bodyPr>
          <a:lstStyle/>
          <a:p>
            <a:pPr algn="just"/>
            <a:r>
              <a:rPr lang="en-US" altLang="zh-CN" dirty="0" smtClean="0">
                <a:solidFill>
                  <a:srgbClr val="990000"/>
                </a:solidFill>
                <a:latin typeface="Times New Roman" charset="0"/>
                <a:ea typeface="Times New Roman" charset="0"/>
                <a:cs typeface="Times New Roman" charset="0"/>
              </a:rPr>
              <a:t>BMP:</a:t>
            </a:r>
            <a:r>
              <a:rPr lang="zh-CN" altLang="en-US" dirty="0" smtClean="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u</a:t>
            </a:r>
            <a:r>
              <a:rPr lang="en-US" dirty="0" smtClean="0">
                <a:solidFill>
                  <a:srgbClr val="000000"/>
                </a:solidFill>
                <a:latin typeface="Times New Roman" charset="0"/>
                <a:ea typeface="Times New Roman" charset="0"/>
                <a:cs typeface="Times New Roman" charset="0"/>
              </a:rPr>
              <a:t>se ozone </a:t>
            </a:r>
            <a:r>
              <a:rPr lang="en-US" altLang="zh-CN" dirty="0" smtClean="0">
                <a:solidFill>
                  <a:srgbClr val="000000"/>
                </a:solidFill>
                <a:latin typeface="Times New Roman" charset="0"/>
                <a:ea typeface="Times New Roman" charset="0"/>
                <a:cs typeface="Times New Roman" charset="0"/>
              </a:rPr>
              <a:t>or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UV</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light</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instead of chemicals to control biological growth and scaling</a:t>
            </a:r>
            <a:r>
              <a:rPr lang="en-US" sz="2000" dirty="0" smtClean="0">
                <a:solidFill>
                  <a:srgbClr val="000000"/>
                </a:solidFill>
                <a:latin typeface="Times New Roman" charset="0"/>
                <a:ea typeface="Times New Roman" charset="0"/>
                <a:cs typeface="Times New Roman" charset="0"/>
              </a:rPr>
              <a:t>.</a:t>
            </a:r>
            <a:r>
              <a:rPr lang="zh-CN" altLang="en-US" sz="2000" dirty="0" smtClean="0">
                <a:solidFill>
                  <a:srgbClr val="000000"/>
                </a:solidFill>
                <a:latin typeface="Times New Roman" charset="0"/>
                <a:ea typeface="Times New Roman" charset="0"/>
                <a:cs typeface="Times New Roman" charset="0"/>
              </a:rPr>
              <a:t> </a:t>
            </a:r>
            <a:r>
              <a:rPr lang="en-US" altLang="zh-CN" i="1" dirty="0" smtClean="0">
                <a:solidFill>
                  <a:srgbClr val="000000"/>
                </a:solidFill>
                <a:latin typeface="Times New Roman" charset="0"/>
                <a:ea typeface="Times New Roman" charset="0"/>
                <a:cs typeface="Times New Roman" charset="0"/>
              </a:rPr>
              <a:t>It</a:t>
            </a:r>
            <a:r>
              <a:rPr lang="zh-CN" altLang="en-US" i="1" dirty="0" smtClean="0">
                <a:solidFill>
                  <a:srgbClr val="000000"/>
                </a:solidFill>
                <a:latin typeface="Times New Roman" charset="0"/>
                <a:ea typeface="Times New Roman" charset="0"/>
                <a:cs typeface="Times New Roman" charset="0"/>
              </a:rPr>
              <a:t> </a:t>
            </a:r>
            <a:r>
              <a:rPr lang="en-US" altLang="zh-CN" i="1" dirty="0" smtClean="0">
                <a:solidFill>
                  <a:srgbClr val="000000"/>
                </a:solidFill>
                <a:latin typeface="Times New Roman" charset="0"/>
                <a:ea typeface="Times New Roman" charset="0"/>
                <a:cs typeface="Times New Roman" charset="0"/>
              </a:rPr>
              <a:t>is</a:t>
            </a:r>
            <a:r>
              <a:rPr lang="zh-CN" altLang="en-US" i="1" dirty="0" smtClean="0">
                <a:solidFill>
                  <a:srgbClr val="000000"/>
                </a:solidFill>
                <a:latin typeface="Times New Roman" charset="0"/>
                <a:ea typeface="Times New Roman" charset="0"/>
                <a:cs typeface="Times New Roman" charset="0"/>
              </a:rPr>
              <a:t> </a:t>
            </a:r>
            <a:r>
              <a:rPr lang="en-US" altLang="zh-CN" i="1" dirty="0" smtClean="0">
                <a:solidFill>
                  <a:srgbClr val="000000"/>
                </a:solidFill>
                <a:latin typeface="Times New Roman" charset="0"/>
                <a:ea typeface="Times New Roman" charset="0"/>
                <a:cs typeface="Times New Roman" charset="0"/>
              </a:rPr>
              <a:t>to</a:t>
            </a:r>
            <a:r>
              <a:rPr lang="zh-CN" altLang="en-US" i="1" dirty="0" smtClean="0">
                <a:solidFill>
                  <a:srgbClr val="000000"/>
                </a:solidFill>
                <a:latin typeface="Times New Roman" charset="0"/>
                <a:ea typeface="Times New Roman" charset="0"/>
                <a:cs typeface="Times New Roman" charset="0"/>
              </a:rPr>
              <a:t> </a:t>
            </a:r>
            <a:r>
              <a:rPr lang="en-US" altLang="zh-CN" i="1" dirty="0" smtClean="0">
                <a:solidFill>
                  <a:srgbClr val="000000"/>
                </a:solidFill>
                <a:latin typeface="Times New Roman" charset="0"/>
                <a:ea typeface="Times New Roman" charset="0"/>
                <a:cs typeface="Times New Roman" charset="0"/>
              </a:rPr>
              <a:t>be</a:t>
            </a:r>
            <a:r>
              <a:rPr lang="zh-CN" altLang="en-US" i="1" dirty="0" smtClean="0">
                <a:solidFill>
                  <a:srgbClr val="000000"/>
                </a:solidFill>
                <a:latin typeface="Times New Roman" charset="0"/>
                <a:ea typeface="Times New Roman" charset="0"/>
                <a:cs typeface="Times New Roman" charset="0"/>
              </a:rPr>
              <a:t> </a:t>
            </a:r>
            <a:r>
              <a:rPr lang="en-US" altLang="zh-CN" i="1" dirty="0" smtClean="0">
                <a:solidFill>
                  <a:srgbClr val="000000"/>
                </a:solidFill>
                <a:latin typeface="Times New Roman" charset="0"/>
                <a:ea typeface="Times New Roman" charset="0"/>
                <a:cs typeface="Times New Roman" charset="0"/>
              </a:rPr>
              <a:t>noted</a:t>
            </a:r>
            <a:r>
              <a:rPr lang="zh-CN" altLang="en-US" i="1" dirty="0" smtClean="0">
                <a:solidFill>
                  <a:srgbClr val="000000"/>
                </a:solidFill>
                <a:latin typeface="Times New Roman" charset="0"/>
                <a:ea typeface="Times New Roman" charset="0"/>
                <a:cs typeface="Times New Roman" charset="0"/>
              </a:rPr>
              <a:t> </a:t>
            </a:r>
            <a:r>
              <a:rPr lang="en-US" altLang="zh-CN" i="1" dirty="0" smtClean="0">
                <a:solidFill>
                  <a:srgbClr val="000000"/>
                </a:solidFill>
                <a:latin typeface="Times New Roman" charset="0"/>
                <a:ea typeface="Times New Roman" charset="0"/>
                <a:cs typeface="Times New Roman" charset="0"/>
              </a:rPr>
              <a:t>that</a:t>
            </a:r>
            <a:r>
              <a:rPr lang="en-US" i="1" dirty="0" smtClean="0">
                <a:solidFill>
                  <a:srgbClr val="000000"/>
                </a:solidFill>
                <a:latin typeface="Times New Roman" charset="0"/>
                <a:ea typeface="Times New Roman" charset="0"/>
                <a:cs typeface="Times New Roman" charset="0"/>
              </a:rPr>
              <a:t> </a:t>
            </a:r>
            <a:r>
              <a:rPr lang="en-US" altLang="zh-CN" i="1" dirty="0" smtClean="0">
                <a:solidFill>
                  <a:srgbClr val="000000"/>
                </a:solidFill>
                <a:latin typeface="Times New Roman" charset="0"/>
                <a:ea typeface="Times New Roman" charset="0"/>
                <a:cs typeface="Times New Roman" charset="0"/>
              </a:rPr>
              <a:t>a</a:t>
            </a:r>
            <a:r>
              <a:rPr lang="zh-CN" altLang="en-US" i="1" dirty="0" smtClean="0">
                <a:solidFill>
                  <a:srgbClr val="000000"/>
                </a:solidFill>
                <a:latin typeface="Times New Roman" charset="0"/>
                <a:ea typeface="Times New Roman" charset="0"/>
                <a:cs typeface="Times New Roman" charset="0"/>
              </a:rPr>
              <a:t> </a:t>
            </a:r>
            <a:r>
              <a:rPr lang="en-US" i="1" dirty="0" smtClean="0">
                <a:solidFill>
                  <a:srgbClr val="000000"/>
                </a:solidFill>
                <a:latin typeface="Times New Roman" charset="0"/>
                <a:ea typeface="Times New Roman" charset="0"/>
                <a:cs typeface="Times New Roman" charset="0"/>
              </a:rPr>
              <a:t>properly operated and controlled ozone treatment system will not allow microorganisms </a:t>
            </a:r>
            <a:r>
              <a:rPr lang="en-US" altLang="zh-CN" i="1" dirty="0" smtClean="0">
                <a:solidFill>
                  <a:srgbClr val="000000"/>
                </a:solidFill>
                <a:latin typeface="Times New Roman" charset="0"/>
                <a:ea typeface="Times New Roman" charset="0"/>
                <a:cs typeface="Times New Roman" charset="0"/>
              </a:rPr>
              <a:t>that</a:t>
            </a:r>
            <a:r>
              <a:rPr lang="zh-CN" altLang="en-US" i="1" dirty="0" smtClean="0">
                <a:solidFill>
                  <a:srgbClr val="000000"/>
                </a:solidFill>
                <a:latin typeface="Times New Roman" charset="0"/>
                <a:ea typeface="Times New Roman" charset="0"/>
                <a:cs typeface="Times New Roman" charset="0"/>
              </a:rPr>
              <a:t> </a:t>
            </a:r>
            <a:r>
              <a:rPr lang="en-US" i="1" dirty="0" smtClean="0">
                <a:solidFill>
                  <a:srgbClr val="000000"/>
                </a:solidFill>
                <a:latin typeface="Times New Roman" charset="0"/>
                <a:ea typeface="Times New Roman" charset="0"/>
                <a:cs typeface="Times New Roman" charset="0"/>
              </a:rPr>
              <a:t>secrete the glue-like substance to survive. Ozone will dissipate quickly and not be found in the</a:t>
            </a:r>
            <a:r>
              <a:rPr lang="zh-CN" altLang="en-US" i="1" dirty="0" smtClean="0">
                <a:solidFill>
                  <a:srgbClr val="000000"/>
                </a:solidFill>
                <a:latin typeface="Times New Roman" charset="0"/>
                <a:ea typeface="Times New Roman" charset="0"/>
                <a:cs typeface="Times New Roman" charset="0"/>
              </a:rPr>
              <a:t> </a:t>
            </a:r>
            <a:r>
              <a:rPr lang="en-US" i="1" dirty="0" smtClean="0">
                <a:solidFill>
                  <a:srgbClr val="000000"/>
                </a:solidFill>
                <a:latin typeface="Times New Roman" charset="0"/>
                <a:ea typeface="Times New Roman" charset="0"/>
                <a:cs typeface="Times New Roman" charset="0"/>
              </a:rPr>
              <a:t>blow down water. This reduces the overall chemical load found in the discharged water,</a:t>
            </a:r>
            <a:r>
              <a:rPr lang="zh-CN" altLang="en-US" i="1" dirty="0" smtClean="0">
                <a:solidFill>
                  <a:srgbClr val="000000"/>
                </a:solidFill>
                <a:latin typeface="Times New Roman" charset="0"/>
                <a:ea typeface="Times New Roman" charset="0"/>
                <a:cs typeface="Times New Roman" charset="0"/>
              </a:rPr>
              <a:t> </a:t>
            </a:r>
            <a:r>
              <a:rPr lang="en-US" i="1" dirty="0" smtClean="0">
                <a:solidFill>
                  <a:srgbClr val="000000"/>
                </a:solidFill>
                <a:latin typeface="Times New Roman" charset="0"/>
                <a:ea typeface="Times New Roman" charset="0"/>
                <a:cs typeface="Times New Roman" charset="0"/>
              </a:rPr>
              <a:t>making it easier to comply with regulations</a:t>
            </a:r>
            <a:r>
              <a:rPr lang="en-US" altLang="zh-CN" i="1" dirty="0" smtClean="0">
                <a:solidFill>
                  <a:srgbClr val="000000"/>
                </a:solidFill>
                <a:latin typeface="Times New Roman" charset="0"/>
                <a:ea typeface="Times New Roman" charset="0"/>
                <a:cs typeface="Times New Roman" charset="0"/>
              </a:rPr>
              <a:t>.</a:t>
            </a:r>
            <a:endParaRPr lang="en-US" i="1"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9699578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control</a:t>
            </a:r>
          </a:p>
          <a:p>
            <a:pPr algn="ctr">
              <a:spcBef>
                <a:spcPct val="0"/>
              </a:spcBef>
              <a:defRPr/>
            </a:pPr>
            <a:r>
              <a:rPr lang="en-US" altLang="zh-CN" sz="2200" u="sng" dirty="0" smtClean="0">
                <a:solidFill>
                  <a:schemeClr val="tx2">
                    <a:lumMod val="60000"/>
                    <a:lumOff val="40000"/>
                  </a:schemeClr>
                </a:solidFill>
                <a:latin typeface="Arial"/>
                <a:cs typeface="Arial"/>
              </a:rPr>
              <a:t>11.</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Ozone generators for cooling towers</a:t>
            </a:r>
            <a:r>
              <a:rPr lang="zh-CN" altLang="en-US" dirty="0" smtClean="0">
                <a:solidFill>
                  <a:schemeClr val="tx2">
                    <a:lumMod val="60000"/>
                    <a:lumOff val="40000"/>
                  </a:schemeClr>
                </a:solidFill>
                <a:latin typeface="Arial"/>
                <a:cs typeface="Arial"/>
              </a:rPr>
              <a:t> </a:t>
            </a:r>
            <a:r>
              <a:rPr lang="en-US" altLang="zh-CN" dirty="0" smtClean="0">
                <a:solidFill>
                  <a:schemeClr val="tx2">
                    <a:lumMod val="60000"/>
                    <a:lumOff val="40000"/>
                  </a:schemeClr>
                </a:solidFill>
                <a:latin typeface="Arial"/>
                <a:cs typeface="Arial"/>
              </a:rPr>
              <a:t>(cont’d)</a:t>
            </a:r>
            <a:endParaRPr lang="en-US" altLang="zh-CN" sz="2000" dirty="0">
              <a:solidFill>
                <a:schemeClr val="tx2">
                  <a:lumMod val="60000"/>
                  <a:lumOff val="40000"/>
                </a:schemeClr>
              </a:solidFill>
              <a:latin typeface="Arial"/>
              <a:cs typeface="Arial"/>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51381" y="3255781"/>
            <a:ext cx="3676719" cy="191189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 xmlns:a16="http://schemas.microsoft.com/office/drawing/2014/main" id="{BC9EACCB-8EE2-41C4-81C7-25A6435EABD2}"/>
              </a:ext>
            </a:extLst>
          </p:cNvPr>
          <p:cNvSpPr txBox="1"/>
          <p:nvPr/>
        </p:nvSpPr>
        <p:spPr>
          <a:xfrm>
            <a:off x="596901" y="1141049"/>
            <a:ext cx="1268264" cy="369332"/>
          </a:xfrm>
          <a:prstGeom prst="rect">
            <a:avLst/>
          </a:prstGeom>
          <a:solidFill>
            <a:srgbClr val="FFCC00"/>
          </a:solidFill>
        </p:spPr>
        <p:txBody>
          <a:bodyPr wrap="square" rtlCol="0">
            <a:spAutoFit/>
          </a:bodyPr>
          <a:lstStyle/>
          <a:p>
            <a:pPr algn="just"/>
            <a:r>
              <a:rPr lang="en-US" altLang="zh-CN" dirty="0" smtClean="0">
                <a:solidFill>
                  <a:srgbClr val="990000"/>
                </a:solidFill>
                <a:latin typeface="Times New Roman" panose="02020603050405020304" pitchFamily="18" charset="0"/>
                <a:cs typeface="Times New Roman" panose="02020603050405020304" pitchFamily="18" charset="0"/>
              </a:rPr>
              <a:t>Advantages</a:t>
            </a:r>
          </a:p>
        </p:txBody>
      </p:sp>
      <p:sp>
        <p:nvSpPr>
          <p:cNvPr id="10" name="Rectangle 9"/>
          <p:cNvSpPr/>
          <p:nvPr/>
        </p:nvSpPr>
        <p:spPr>
          <a:xfrm>
            <a:off x="596900" y="1529193"/>
            <a:ext cx="7785100" cy="1354217"/>
          </a:xfrm>
          <a:prstGeom prst="rect">
            <a:avLst/>
          </a:prstGeom>
        </p:spPr>
        <p:txBody>
          <a:bodyPr wrap="square">
            <a:spAutoFit/>
          </a:bodyPr>
          <a:lstStyle/>
          <a:p>
            <a:pPr marL="285750" indent="-285750" algn="just">
              <a:buFont typeface="Arial" charset="0"/>
              <a:buChar char="•"/>
            </a:pPr>
            <a:r>
              <a:rPr lang="en-US" altLang="zh-CN" sz="1600" dirty="0">
                <a:solidFill>
                  <a:srgbClr val="000000"/>
                </a:solidFill>
                <a:latin typeface="Times New Roman" panose="02020603050405020304" pitchFamily="18" charset="0"/>
                <a:cs typeface="Times New Roman" panose="02020603050405020304" pitchFamily="18" charset="0"/>
              </a:rPr>
              <a:t>Safe and easy in use</a:t>
            </a:r>
          </a:p>
          <a:p>
            <a:pPr marL="285750" indent="-285750" algn="just">
              <a:buFont typeface="Arial" charset="0"/>
              <a:buChar char="•"/>
            </a:pPr>
            <a:r>
              <a:rPr lang="en-US" altLang="zh-CN" sz="1600" dirty="0" smtClean="0">
                <a:solidFill>
                  <a:srgbClr val="000000"/>
                </a:solidFill>
                <a:latin typeface="Times New Roman" panose="02020603050405020304" pitchFamily="18" charset="0"/>
                <a:cs typeface="Times New Roman" panose="02020603050405020304" pitchFamily="18" charset="0"/>
              </a:rPr>
              <a:t>Very </a:t>
            </a:r>
            <a:r>
              <a:rPr lang="en-US" altLang="zh-CN" sz="1600" dirty="0">
                <a:solidFill>
                  <a:srgbClr val="000000"/>
                </a:solidFill>
                <a:latin typeface="Times New Roman" panose="02020603050405020304" pitchFamily="18" charset="0"/>
                <a:cs typeface="Times New Roman" panose="02020603050405020304" pitchFamily="18" charset="0"/>
              </a:rPr>
              <a:t>effective in removing biofilms</a:t>
            </a:r>
          </a:p>
          <a:p>
            <a:pPr marL="285750" indent="-285750" algn="just">
              <a:buFont typeface="Arial" charset="0"/>
              <a:buChar char="•"/>
            </a:pPr>
            <a:r>
              <a:rPr lang="en-US" altLang="zh-CN" sz="1600" dirty="0" smtClean="0">
                <a:solidFill>
                  <a:srgbClr val="000000"/>
                </a:solidFill>
                <a:latin typeface="Times New Roman" panose="02020603050405020304" pitchFamily="18" charset="0"/>
                <a:cs typeface="Times New Roman" panose="02020603050405020304" pitchFamily="18" charset="0"/>
              </a:rPr>
              <a:t>Low maintenance costs</a:t>
            </a:r>
          </a:p>
          <a:p>
            <a:pPr marL="285750" indent="-285750" algn="just">
              <a:buFont typeface="Arial" charset="0"/>
              <a:buChar char="•"/>
            </a:pPr>
            <a:r>
              <a:rPr lang="en-US" altLang="zh-CN" sz="1600" dirty="0" smtClean="0">
                <a:solidFill>
                  <a:srgbClr val="000000"/>
                </a:solidFill>
                <a:latin typeface="Times New Roman" panose="02020603050405020304" pitchFamily="18" charset="0"/>
                <a:cs typeface="Times New Roman" panose="02020603050405020304" pitchFamily="18" charset="0"/>
              </a:rPr>
              <a:t>Ozone</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altLang="zh-CN" sz="1600" dirty="0" smtClean="0">
                <a:solidFill>
                  <a:srgbClr val="000000"/>
                </a:solidFill>
                <a:latin typeface="Times New Roman" panose="02020603050405020304" pitchFamily="18" charset="0"/>
                <a:cs typeface="Times New Roman" panose="02020603050405020304" pitchFamily="18" charset="0"/>
              </a:rPr>
              <a:t>is</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altLang="zh-CN" sz="1600" dirty="0" smtClean="0">
                <a:solidFill>
                  <a:srgbClr val="000000"/>
                </a:solidFill>
                <a:latin typeface="Times New Roman" panose="02020603050405020304" pitchFamily="18" charset="0"/>
                <a:cs typeface="Times New Roman" panose="02020603050405020304" pitchFamily="18" charset="0"/>
              </a:rPr>
              <a:t>produced</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altLang="zh-CN" sz="1600" dirty="0" smtClean="0">
                <a:solidFill>
                  <a:srgbClr val="000000"/>
                </a:solidFill>
                <a:latin typeface="Times New Roman" panose="02020603050405020304" pitchFamily="18" charset="0"/>
                <a:cs typeface="Times New Roman" panose="02020603050405020304" pitchFamily="18" charset="0"/>
              </a:rPr>
              <a:t>on</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altLang="zh-CN" sz="1600" dirty="0" smtClean="0">
                <a:solidFill>
                  <a:srgbClr val="000000"/>
                </a:solidFill>
                <a:latin typeface="Times New Roman" panose="02020603050405020304" pitchFamily="18" charset="0"/>
                <a:cs typeface="Times New Roman" panose="02020603050405020304" pitchFamily="18" charset="0"/>
              </a:rPr>
              <a:t>site</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altLang="zh-CN" sz="1600" dirty="0" smtClean="0">
                <a:solidFill>
                  <a:srgbClr val="000000"/>
                </a:solidFill>
                <a:latin typeface="Times New Roman" panose="02020603050405020304" pitchFamily="18" charset="0"/>
                <a:cs typeface="Times New Roman" panose="02020603050405020304" pitchFamily="18" charset="0"/>
              </a:rPr>
              <a:t>and</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altLang="zh-CN" sz="1600" dirty="0">
                <a:solidFill>
                  <a:srgbClr val="000000"/>
                </a:solidFill>
                <a:latin typeface="Times New Roman" panose="02020603050405020304" pitchFamily="18" charset="0"/>
                <a:cs typeface="Times New Roman" panose="02020603050405020304" pitchFamily="18" charset="0"/>
              </a:rPr>
              <a:t>r</a:t>
            </a:r>
            <a:r>
              <a:rPr lang="en-US" altLang="zh-CN" sz="1600" dirty="0" smtClean="0">
                <a:solidFill>
                  <a:srgbClr val="000000"/>
                </a:solidFill>
                <a:latin typeface="Times New Roman" panose="02020603050405020304" pitchFamily="18" charset="0"/>
                <a:cs typeface="Times New Roman" panose="02020603050405020304" pitchFamily="18" charset="0"/>
              </a:rPr>
              <a:t>equires </a:t>
            </a:r>
            <a:r>
              <a:rPr lang="en-US" altLang="zh-CN" sz="1600" dirty="0">
                <a:solidFill>
                  <a:srgbClr val="000000"/>
                </a:solidFill>
                <a:latin typeface="Times New Roman" panose="02020603050405020304" pitchFamily="18" charset="0"/>
                <a:cs typeface="Times New Roman" panose="02020603050405020304" pitchFamily="18" charset="0"/>
              </a:rPr>
              <a:t>no additional </a:t>
            </a:r>
            <a:r>
              <a:rPr lang="en-US" altLang="zh-CN" sz="1600" dirty="0" smtClean="0">
                <a:solidFill>
                  <a:srgbClr val="000000"/>
                </a:solidFill>
                <a:latin typeface="Times New Roman" panose="02020603050405020304" pitchFamily="18" charset="0"/>
                <a:cs typeface="Times New Roman" panose="02020603050405020304" pitchFamily="18" charset="0"/>
              </a:rPr>
              <a:t>disinfectants</a:t>
            </a:r>
          </a:p>
          <a:p>
            <a:pPr marL="285750" indent="-285750" algn="just">
              <a:buFont typeface="Arial" charset="0"/>
              <a:buChar char="•"/>
            </a:pPr>
            <a:r>
              <a:rPr lang="en-US" altLang="zh-CN" sz="1600" dirty="0" smtClean="0">
                <a:solidFill>
                  <a:srgbClr val="000000"/>
                </a:solidFill>
                <a:latin typeface="Times New Roman" panose="02020603050405020304" pitchFamily="18" charset="0"/>
                <a:cs typeface="Times New Roman" panose="02020603050405020304" pitchFamily="18" charset="0"/>
              </a:rPr>
              <a:t>Use ozone can</a:t>
            </a:r>
            <a:r>
              <a:rPr lang="zh-CN" altLang="en-US" sz="1600" dirty="0" smtClean="0">
                <a:solidFill>
                  <a:srgbClr val="000000"/>
                </a:solidFill>
                <a:latin typeface="Times New Roman" panose="02020603050405020304" pitchFamily="18" charset="0"/>
                <a:cs typeface="Times New Roman" panose="02020603050405020304" pitchFamily="18" charset="0"/>
              </a:rPr>
              <a:t> </a:t>
            </a:r>
            <a:r>
              <a:rPr lang="en-US" altLang="zh-CN" sz="1600" dirty="0" smtClean="0">
                <a:solidFill>
                  <a:srgbClr val="000000"/>
                </a:solidFill>
                <a:latin typeface="Times New Roman" panose="02020603050405020304" pitchFamily="18" charset="0"/>
                <a:cs typeface="Times New Roman" panose="02020603050405020304" pitchFamily="18" charset="0"/>
              </a:rPr>
              <a:t>reduce </a:t>
            </a:r>
            <a:r>
              <a:rPr lang="en-US" altLang="zh-CN" sz="1600" dirty="0">
                <a:solidFill>
                  <a:srgbClr val="000000"/>
                </a:solidFill>
                <a:latin typeface="Times New Roman" panose="02020603050405020304" pitchFamily="18" charset="0"/>
                <a:cs typeface="Times New Roman" panose="02020603050405020304" pitchFamily="18" charset="0"/>
              </a:rPr>
              <a:t>the need for blow down</a:t>
            </a:r>
          </a:p>
        </p:txBody>
      </p:sp>
      <p:sp>
        <p:nvSpPr>
          <p:cNvPr id="7" name="Rectangle 6"/>
          <p:cNvSpPr/>
          <p:nvPr/>
        </p:nvSpPr>
        <p:spPr>
          <a:xfrm>
            <a:off x="5448300" y="2903979"/>
            <a:ext cx="3314700" cy="275208"/>
          </a:xfrm>
          <a:prstGeom prst="rect">
            <a:avLst/>
          </a:prstGeom>
        </p:spPr>
        <p:txBody>
          <a:bodyPr wrap="square">
            <a:spAutoFit/>
          </a:bodyPr>
          <a:lstStyle/>
          <a:p>
            <a:r>
              <a:rPr lang="en-US" sz="1200" dirty="0" smtClean="0">
                <a:latin typeface="Times New Roman" charset="0"/>
                <a:ea typeface="Times New Roman" charset="0"/>
                <a:cs typeface="Times New Roman" charset="0"/>
              </a:rPr>
              <a:t>Process for ozone treatment of cooling tower water</a:t>
            </a:r>
            <a:endParaRPr lang="en-US" sz="1200" dirty="0">
              <a:latin typeface="Times New Roman" charset="0"/>
              <a:ea typeface="Times New Roman" charset="0"/>
              <a:cs typeface="Times New Roman" charset="0"/>
            </a:endParaRPr>
          </a:p>
        </p:txBody>
      </p:sp>
      <p:sp>
        <p:nvSpPr>
          <p:cNvPr id="2" name="Rectangle 1"/>
          <p:cNvSpPr/>
          <p:nvPr/>
        </p:nvSpPr>
        <p:spPr>
          <a:xfrm>
            <a:off x="596899" y="2989080"/>
            <a:ext cx="4447883" cy="2554545"/>
          </a:xfrm>
          <a:prstGeom prst="rect">
            <a:avLst/>
          </a:prstGeom>
        </p:spPr>
        <p:txBody>
          <a:bodyPr wrap="square">
            <a:spAutoFit/>
          </a:bodyPr>
          <a:lstStyle/>
          <a:p>
            <a:pPr algn="just"/>
            <a:r>
              <a:rPr lang="en-US" sz="1600" dirty="0">
                <a:solidFill>
                  <a:srgbClr val="000000"/>
                </a:solidFill>
                <a:latin typeface="Times New Roman" charset="0"/>
                <a:ea typeface="Times New Roman" charset="0"/>
                <a:cs typeface="Times New Roman" charset="0"/>
              </a:rPr>
              <a:t>Most cooling tower ozone treatment systems </a:t>
            </a:r>
            <a:r>
              <a:rPr lang="en-US" sz="1600" dirty="0" smtClean="0">
                <a:solidFill>
                  <a:srgbClr val="000000"/>
                </a:solidFill>
                <a:latin typeface="Times New Roman" charset="0"/>
                <a:ea typeface="Times New Roman" charset="0"/>
                <a:cs typeface="Times New Roman" charset="0"/>
              </a:rPr>
              <a:t>include </a:t>
            </a:r>
            <a:r>
              <a:rPr lang="en-US" sz="1600" dirty="0">
                <a:solidFill>
                  <a:srgbClr val="000000"/>
                </a:solidFill>
                <a:latin typeface="Times New Roman" charset="0"/>
                <a:ea typeface="Times New Roman" charset="0"/>
                <a:cs typeface="Times New Roman" charset="0"/>
              </a:rPr>
              <a:t>an </a:t>
            </a:r>
            <a:r>
              <a:rPr lang="en-US" sz="1600" dirty="0" smtClean="0">
                <a:solidFill>
                  <a:srgbClr val="000000"/>
                </a:solidFill>
                <a:latin typeface="Times New Roman" charset="0"/>
                <a:ea typeface="Times New Roman" charset="0"/>
                <a:cs typeface="Times New Roman" charset="0"/>
              </a:rPr>
              <a:t>air</a:t>
            </a:r>
            <a:r>
              <a:rPr lang="zh-CN" altLang="en-US" sz="1600" dirty="0" smtClean="0">
                <a:solidFill>
                  <a:srgbClr val="000000"/>
                </a:solidFill>
                <a:latin typeface="Times New Roman" charset="0"/>
                <a:ea typeface="Times New Roman" charset="0"/>
                <a:cs typeface="Times New Roman" charset="0"/>
              </a:rPr>
              <a:t> </a:t>
            </a:r>
            <a:r>
              <a:rPr lang="en-US" sz="1600" dirty="0" smtClean="0">
                <a:solidFill>
                  <a:srgbClr val="000000"/>
                </a:solidFill>
                <a:latin typeface="Times New Roman" charset="0"/>
                <a:ea typeface="Times New Roman" charset="0"/>
                <a:cs typeface="Times New Roman" charset="0"/>
              </a:rPr>
              <a:t>dryer</a:t>
            </a:r>
            <a:r>
              <a:rPr lang="en-US" sz="1600" dirty="0">
                <a:solidFill>
                  <a:srgbClr val="000000"/>
                </a:solidFill>
                <a:latin typeface="Times New Roman" charset="0"/>
                <a:ea typeface="Times New Roman" charset="0"/>
                <a:cs typeface="Times New Roman" charset="0"/>
              </a:rPr>
              <a:t>, air compressor, water and oil coalescing filters, particle filter, ozone injectors, </a:t>
            </a:r>
            <a:r>
              <a:rPr lang="en-US" sz="1600" dirty="0" smtClean="0">
                <a:solidFill>
                  <a:srgbClr val="000000"/>
                </a:solidFill>
                <a:latin typeface="Times New Roman" charset="0"/>
                <a:ea typeface="Times New Roman" charset="0"/>
                <a:cs typeface="Times New Roman" charset="0"/>
              </a:rPr>
              <a:t>an</a:t>
            </a:r>
            <a:r>
              <a:rPr lang="zh-CN" altLang="en-US" sz="1600" dirty="0" smtClean="0">
                <a:solidFill>
                  <a:srgbClr val="000000"/>
                </a:solidFill>
                <a:latin typeface="Times New Roman" charset="0"/>
                <a:ea typeface="Times New Roman" charset="0"/>
                <a:cs typeface="Times New Roman" charset="0"/>
              </a:rPr>
              <a:t> </a:t>
            </a:r>
            <a:r>
              <a:rPr lang="en-US" sz="1600" dirty="0" smtClean="0">
                <a:solidFill>
                  <a:srgbClr val="000000"/>
                </a:solidFill>
                <a:latin typeface="Times New Roman" charset="0"/>
                <a:ea typeface="Times New Roman" charset="0"/>
                <a:cs typeface="Times New Roman" charset="0"/>
              </a:rPr>
              <a:t>ozone </a:t>
            </a:r>
            <a:r>
              <a:rPr lang="en-US" sz="1600" dirty="0">
                <a:solidFill>
                  <a:srgbClr val="000000"/>
                </a:solidFill>
                <a:latin typeface="Times New Roman" charset="0"/>
                <a:ea typeface="Times New Roman" charset="0"/>
                <a:cs typeface="Times New Roman" charset="0"/>
              </a:rPr>
              <a:t>generator, and a monitoring/control system. </a:t>
            </a:r>
            <a:endParaRPr lang="en-US" sz="1600" dirty="0" smtClean="0">
              <a:solidFill>
                <a:srgbClr val="000000"/>
              </a:solidFill>
              <a:latin typeface="Times New Roman" charset="0"/>
              <a:ea typeface="Times New Roman" charset="0"/>
              <a:cs typeface="Times New Roman" charset="0"/>
            </a:endParaRPr>
          </a:p>
          <a:p>
            <a:pPr algn="just"/>
            <a:endParaRPr lang="en-US" sz="1600" dirty="0" smtClean="0">
              <a:solidFill>
                <a:srgbClr val="000000"/>
              </a:solidFill>
              <a:latin typeface="Times New Roman" charset="0"/>
              <a:ea typeface="Times New Roman" charset="0"/>
              <a:cs typeface="Times New Roman" charset="0"/>
            </a:endParaRPr>
          </a:p>
          <a:p>
            <a:pPr algn="just"/>
            <a:r>
              <a:rPr lang="en-US" sz="1600" dirty="0" smtClean="0">
                <a:solidFill>
                  <a:srgbClr val="000000"/>
                </a:solidFill>
                <a:latin typeface="Times New Roman" charset="0"/>
                <a:ea typeface="Times New Roman" charset="0"/>
                <a:cs typeface="Times New Roman" charset="0"/>
              </a:rPr>
              <a:t>Ambient </a:t>
            </a:r>
            <a:r>
              <a:rPr lang="en-US" sz="1600" dirty="0">
                <a:solidFill>
                  <a:srgbClr val="000000"/>
                </a:solidFill>
                <a:latin typeface="Times New Roman" charset="0"/>
                <a:ea typeface="Times New Roman" charset="0"/>
                <a:cs typeface="Times New Roman" charset="0"/>
              </a:rPr>
              <a:t>air is compressed, dried, </a:t>
            </a:r>
            <a:r>
              <a:rPr lang="en-US"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sz="1600" dirty="0" smtClean="0">
                <a:solidFill>
                  <a:srgbClr val="000000"/>
                </a:solidFill>
                <a:latin typeface="Times New Roman" charset="0"/>
                <a:ea typeface="Times New Roman" charset="0"/>
                <a:cs typeface="Times New Roman" charset="0"/>
              </a:rPr>
              <a:t>then </a:t>
            </a:r>
            <a:r>
              <a:rPr lang="en-US" sz="1600" dirty="0">
                <a:solidFill>
                  <a:srgbClr val="000000"/>
                </a:solidFill>
                <a:latin typeface="Times New Roman" charset="0"/>
                <a:ea typeface="Times New Roman" charset="0"/>
                <a:cs typeface="Times New Roman" charset="0"/>
              </a:rPr>
              <a:t>ionized in the generator to produce ozone. Ozone is typically applied to </a:t>
            </a:r>
            <a:r>
              <a:rPr lang="en-US" sz="1600" dirty="0" smtClean="0">
                <a:solidFill>
                  <a:srgbClr val="000000"/>
                </a:solidFill>
                <a:latin typeface="Times New Roman" charset="0"/>
                <a:ea typeface="Times New Roman" charset="0"/>
                <a:cs typeface="Times New Roman" charset="0"/>
              </a:rPr>
              <a:t>cooling</a:t>
            </a:r>
            <a:r>
              <a:rPr lang="zh-CN" altLang="en-US" sz="1600" dirty="0" smtClean="0">
                <a:solidFill>
                  <a:srgbClr val="000000"/>
                </a:solidFill>
                <a:latin typeface="Times New Roman" charset="0"/>
                <a:ea typeface="Times New Roman" charset="0"/>
                <a:cs typeface="Times New Roman" charset="0"/>
              </a:rPr>
              <a:t> </a:t>
            </a:r>
            <a:r>
              <a:rPr lang="en-US" sz="1600" dirty="0" smtClean="0">
                <a:solidFill>
                  <a:srgbClr val="000000"/>
                </a:solidFill>
                <a:latin typeface="Times New Roman" charset="0"/>
                <a:ea typeface="Times New Roman" charset="0"/>
                <a:cs typeface="Times New Roman" charset="0"/>
              </a:rPr>
              <a:t>water </a:t>
            </a:r>
            <a:r>
              <a:rPr lang="en-US" sz="1600" dirty="0">
                <a:solidFill>
                  <a:srgbClr val="000000"/>
                </a:solidFill>
                <a:latin typeface="Times New Roman" charset="0"/>
                <a:ea typeface="Times New Roman" charset="0"/>
                <a:cs typeface="Times New Roman" charset="0"/>
              </a:rPr>
              <a:t>through a side stream of the circulating tower water as is illustrated in </a:t>
            </a:r>
            <a:r>
              <a:rPr lang="en-US" altLang="zh-CN" sz="1600" dirty="0" smtClean="0">
                <a:solidFill>
                  <a:srgbClr val="000000"/>
                </a:solidFill>
                <a:latin typeface="Times New Roman" charset="0"/>
                <a:ea typeface="Times New Roman" charset="0"/>
                <a:cs typeface="Times New Roman" charset="0"/>
              </a:rPr>
              <a:t>the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a:t>
            </a:r>
            <a:r>
              <a:rPr lang="en-US" sz="1600" dirty="0" smtClean="0">
                <a:solidFill>
                  <a:srgbClr val="000000"/>
                </a:solidFill>
                <a:latin typeface="Times New Roman" charset="0"/>
                <a:ea typeface="Times New Roman" charset="0"/>
                <a:cs typeface="Times New Roman" charset="0"/>
              </a:rPr>
              <a:t>igure</a:t>
            </a:r>
            <a:r>
              <a:rPr lang="en-US" altLang="zh-CN" sz="1600" dirty="0" smtClean="0">
                <a:solidFill>
                  <a:srgbClr val="000000"/>
                </a:solidFill>
                <a:latin typeface="Times New Roman" charset="0"/>
                <a:ea typeface="Times New Roman" charset="0"/>
                <a:cs typeface="Times New Roman" charset="0"/>
              </a:rPr>
              <a:t>.</a:t>
            </a:r>
            <a:endParaRPr lang="en-US" sz="1600" dirty="0">
              <a:solidFill>
                <a:srgbClr val="000000"/>
              </a:solidFill>
              <a:latin typeface="Times New Roman" charset="0"/>
              <a:ea typeface="Times New Roman" charset="0"/>
              <a:cs typeface="Times New Roman" charset="0"/>
            </a:endParaRPr>
          </a:p>
        </p:txBody>
      </p:sp>
      <p:sp>
        <p:nvSpPr>
          <p:cNvPr id="11" name="Rectangle 10"/>
          <p:cNvSpPr/>
          <p:nvPr/>
        </p:nvSpPr>
        <p:spPr>
          <a:xfrm>
            <a:off x="5257800" y="5167675"/>
            <a:ext cx="3670300" cy="400110"/>
          </a:xfrm>
          <a:prstGeom prst="rect">
            <a:avLst/>
          </a:prstGeom>
        </p:spPr>
        <p:txBody>
          <a:bodyPr wrap="square">
            <a:spAutoFit/>
          </a:bodyPr>
          <a:lstStyle/>
          <a:p>
            <a:pPr algn="just"/>
            <a:r>
              <a:rPr lang="en-US" altLang="zh-CN" sz="1000" dirty="0">
                <a:solidFill>
                  <a:srgbClr val="000000"/>
                </a:solidFill>
                <a:latin typeface="Times New Roman" charset="0"/>
                <a:ea typeface="Times New Roman" charset="0"/>
                <a:cs typeface="Times New Roman" charset="0"/>
              </a:rPr>
              <a:t>https://</a:t>
            </a:r>
            <a:r>
              <a:rPr lang="en-US" altLang="zh-CN" sz="1000" dirty="0" err="1">
                <a:solidFill>
                  <a:srgbClr val="000000"/>
                </a:solidFill>
                <a:latin typeface="Times New Roman" charset="0"/>
                <a:ea typeface="Times New Roman" charset="0"/>
                <a:cs typeface="Times New Roman" charset="0"/>
              </a:rPr>
              <a:t>www.spartanwatertreatment.com</a:t>
            </a:r>
            <a:r>
              <a:rPr lang="en-US" altLang="zh-CN" sz="1000" dirty="0">
                <a:solidFill>
                  <a:srgbClr val="000000"/>
                </a:solidFill>
                <a:latin typeface="Times New Roman" charset="0"/>
                <a:ea typeface="Times New Roman" charset="0"/>
                <a:cs typeface="Times New Roman" charset="0"/>
              </a:rPr>
              <a:t>/articles/Ozone-Treatment-for-Cooling-Towers-Federal-Technology-</a:t>
            </a:r>
            <a:r>
              <a:rPr lang="en-US" altLang="zh-CN" sz="1000" dirty="0" err="1">
                <a:solidFill>
                  <a:srgbClr val="000000"/>
                </a:solidFill>
                <a:latin typeface="Times New Roman" charset="0"/>
                <a:ea typeface="Times New Roman" charset="0"/>
                <a:cs typeface="Times New Roman" charset="0"/>
              </a:rPr>
              <a:t>Alert.pdf</a:t>
            </a:r>
            <a:endParaRPr lang="en-US" altLang="zh-CN"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1309490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491" y="1275212"/>
            <a:ext cx="8487609" cy="1171880"/>
          </a:xfrm>
        </p:spPr>
        <p:txBody>
          <a:bodyPr>
            <a:noAutofit/>
          </a:bodyPr>
          <a:lstStyle/>
          <a:p>
            <a:pPr marL="0" indent="0">
              <a:lnSpc>
                <a:spcPct val="120000"/>
              </a:lnSpc>
              <a:spcBef>
                <a:spcPts val="0"/>
              </a:spcBef>
              <a:spcAft>
                <a:spcPts val="600"/>
              </a:spcAft>
              <a:buNone/>
            </a:pPr>
            <a:r>
              <a:rPr lang="en-US" altLang="zh-CN" sz="1800" dirty="0" smtClean="0">
                <a:solidFill>
                  <a:srgbClr val="000000"/>
                </a:solidFill>
                <a:latin typeface="Times New Roman" charset="0"/>
                <a:ea typeface="Times New Roman" charset="0"/>
                <a:cs typeface="Times New Roman" charset="0"/>
              </a:rPr>
              <a:t>I</a:t>
            </a:r>
            <a:r>
              <a:rPr lang="en-US" sz="1800" dirty="0" smtClean="0">
                <a:solidFill>
                  <a:srgbClr val="000000"/>
                </a:solidFill>
                <a:latin typeface="Times New Roman" charset="0"/>
                <a:ea typeface="Times New Roman" charset="0"/>
                <a:cs typeface="Times New Roman" charset="0"/>
              </a:rPr>
              <a:t>nstall a grassy filter strip and ensure that the storm water passes through the strip in sheet flow. Vegetated filter strips are best used on sites with sheet runoff</a:t>
            </a:r>
            <a:r>
              <a:rPr lang="en-US" altLang="zh-CN" sz="1800" dirty="0" smtClean="0">
                <a:solidFill>
                  <a:srgbClr val="000000"/>
                </a:solidFill>
                <a:latin typeface="Times New Roman" charset="0"/>
                <a:ea typeface="Times New Roman" charset="0"/>
                <a:cs typeface="Times New Roman" charset="0"/>
              </a:rPr>
              <a:t>.</a:t>
            </a:r>
          </a:p>
          <a:p>
            <a:pPr marL="0" indent="0">
              <a:lnSpc>
                <a:spcPct val="120000"/>
              </a:lnSpc>
              <a:spcBef>
                <a:spcPts val="0"/>
              </a:spcBef>
              <a:spcAft>
                <a:spcPts val="600"/>
              </a:spcAft>
              <a:buNone/>
            </a:pPr>
            <a:r>
              <a:rPr lang="en-US" sz="1800" dirty="0">
                <a:solidFill>
                  <a:srgbClr val="990000"/>
                </a:solidFill>
                <a:latin typeface="Times New Roman" charset="0"/>
                <a:ea typeface="Times New Roman" charset="0"/>
                <a:cs typeface="Times New Roman" charset="0"/>
              </a:rPr>
              <a:t>T</a:t>
            </a:r>
            <a:r>
              <a:rPr lang="en-US" altLang="zh-CN" sz="1800" dirty="0">
                <a:solidFill>
                  <a:srgbClr val="990000"/>
                </a:solidFill>
                <a:latin typeface="Times New Roman" charset="0"/>
                <a:ea typeface="Times New Roman" charset="0"/>
                <a:cs typeface="Times New Roman" charset="0"/>
              </a:rPr>
              <a:t>arget</a:t>
            </a:r>
            <a:r>
              <a:rPr lang="en-US" sz="1800" dirty="0">
                <a:solidFill>
                  <a:srgbClr val="990000"/>
                </a:solidFill>
                <a:latin typeface="Times New Roman" charset="0"/>
                <a:ea typeface="Times New Roman" charset="0"/>
                <a:cs typeface="Times New Roman" charset="0"/>
              </a:rPr>
              <a:t> Pollutants:</a:t>
            </a:r>
            <a:r>
              <a:rPr lang="en-US" sz="1800" dirty="0">
                <a:solidFill>
                  <a:srgbClr val="000000"/>
                </a:solidFill>
                <a:latin typeface="Times New Roman" charset="0"/>
                <a:ea typeface="Times New Roman" charset="0"/>
                <a:cs typeface="Times New Roman" charset="0"/>
              </a:rPr>
              <a:t> </a:t>
            </a:r>
            <a:r>
              <a:rPr lang="en-US" altLang="zh-CN" sz="1800" dirty="0" smtClean="0">
                <a:solidFill>
                  <a:srgbClr val="000000"/>
                </a:solidFill>
                <a:latin typeface="Times New Roman" charset="0"/>
                <a:ea typeface="Times New Roman" charset="0"/>
                <a:cs typeface="Times New Roman" charset="0"/>
              </a:rPr>
              <a:t>s</a:t>
            </a:r>
            <a:r>
              <a:rPr lang="en-US" sz="1800" dirty="0" smtClean="0">
                <a:solidFill>
                  <a:srgbClr val="000000"/>
                </a:solidFill>
                <a:latin typeface="Times New Roman" charset="0"/>
                <a:ea typeface="Times New Roman" charset="0"/>
                <a:cs typeface="Times New Roman" charset="0"/>
              </a:rPr>
              <a:t>ediment </a:t>
            </a:r>
            <a:r>
              <a:rPr lang="en-US" sz="1800" dirty="0">
                <a:solidFill>
                  <a:srgbClr val="000000"/>
                </a:solidFill>
                <a:latin typeface="Times New Roman" charset="0"/>
                <a:ea typeface="Times New Roman" charset="0"/>
                <a:cs typeface="Times New Roman" charset="0"/>
              </a:rPr>
              <a:t>(TSS), PAH, metals, BOD, phosphorus, and </a:t>
            </a:r>
            <a:r>
              <a:rPr lang="en-US" altLang="zh-CN" sz="1800" dirty="0">
                <a:solidFill>
                  <a:srgbClr val="000000"/>
                </a:solidFill>
                <a:latin typeface="Times New Roman" charset="0"/>
                <a:ea typeface="Times New Roman" charset="0"/>
                <a:cs typeface="Times New Roman" charset="0"/>
              </a:rPr>
              <a:t>o</a:t>
            </a:r>
            <a:r>
              <a:rPr lang="en-US" sz="1800" dirty="0">
                <a:solidFill>
                  <a:srgbClr val="000000"/>
                </a:solidFill>
                <a:latin typeface="Times New Roman" charset="0"/>
                <a:ea typeface="Times New Roman" charset="0"/>
                <a:cs typeface="Times New Roman" charset="0"/>
              </a:rPr>
              <a:t>il &amp; </a:t>
            </a:r>
            <a:r>
              <a:rPr lang="en-US" altLang="zh-CN" sz="1800" dirty="0" smtClean="0">
                <a:solidFill>
                  <a:srgbClr val="000000"/>
                </a:solidFill>
                <a:latin typeface="Times New Roman" charset="0"/>
                <a:ea typeface="Times New Roman" charset="0"/>
                <a:cs typeface="Times New Roman" charset="0"/>
              </a:rPr>
              <a:t>g</a:t>
            </a:r>
            <a:r>
              <a:rPr lang="en-US" sz="1800" dirty="0" smtClean="0">
                <a:solidFill>
                  <a:srgbClr val="000000"/>
                </a:solidFill>
                <a:latin typeface="Times New Roman" charset="0"/>
                <a:ea typeface="Times New Roman" charset="0"/>
                <a:cs typeface="Times New Roman" charset="0"/>
              </a:rPr>
              <a:t>rease</a:t>
            </a:r>
            <a:endParaRPr lang="en-US" sz="1800" dirty="0">
              <a:solidFill>
                <a:srgbClr val="000000"/>
              </a:solidFill>
              <a:latin typeface="Times New Roman" charset="0"/>
              <a:ea typeface="Times New Roman" charset="0"/>
              <a:cs typeface="Times New Roman" charset="0"/>
            </a:endParaRPr>
          </a:p>
        </p:txBody>
      </p:sp>
      <p:sp>
        <p:nvSpPr>
          <p:cNvPr id="7" name="Title 1"/>
          <p:cNvSpPr txBox="1">
            <a:spLocks/>
          </p:cNvSpPr>
          <p:nvPr/>
        </p:nvSpPr>
        <p:spPr>
          <a:xfrm>
            <a:off x="152400" y="2531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a:t>
            </a:r>
            <a:r>
              <a:rPr lang="en-US" altLang="zh-CN" sz="2800" dirty="0" smtClean="0">
                <a:solidFill>
                  <a:srgbClr val="990000"/>
                </a:solidFill>
                <a:latin typeface="Arial"/>
                <a:cs typeface="Arial"/>
              </a:rPr>
              <a:t>control</a:t>
            </a:r>
          </a:p>
          <a:p>
            <a:pPr algn="ctr">
              <a:spcBef>
                <a:spcPct val="0"/>
              </a:spcBef>
              <a:defRPr/>
            </a:pPr>
            <a:r>
              <a:rPr lang="en-US" altLang="zh-CN" sz="2200" u="sng" dirty="0" smtClean="0">
                <a:solidFill>
                  <a:schemeClr val="tx2">
                    <a:lumMod val="60000"/>
                    <a:lumOff val="40000"/>
                  </a:schemeClr>
                </a:solidFill>
                <a:latin typeface="Arial"/>
                <a:cs typeface="Arial"/>
              </a:rPr>
              <a:t>12.</a:t>
            </a:r>
            <a:r>
              <a:rPr lang="zh-CN" altLang="en-US" sz="2200" u="sng" dirty="0" smtClean="0">
                <a:solidFill>
                  <a:schemeClr val="tx2">
                    <a:lumMod val="60000"/>
                    <a:lumOff val="40000"/>
                  </a:schemeClr>
                </a:solidFill>
                <a:latin typeface="Arial"/>
                <a:cs typeface="Arial"/>
              </a:rPr>
              <a:t> </a:t>
            </a:r>
            <a:r>
              <a:rPr lang="en-US" altLang="zh-CN" sz="2200" u="sng" dirty="0">
                <a:solidFill>
                  <a:schemeClr val="tx2">
                    <a:lumMod val="60000"/>
                    <a:lumOff val="40000"/>
                  </a:schemeClr>
                </a:solidFill>
                <a:latin typeface="Arial"/>
                <a:cs typeface="Arial"/>
              </a:rPr>
              <a:t>Grassy Filter Strip and Planter</a:t>
            </a:r>
            <a:endParaRPr lang="en-US" altLang="zh-CN" sz="2200" dirty="0">
              <a:solidFill>
                <a:schemeClr val="tx2">
                  <a:lumMod val="60000"/>
                  <a:lumOff val="40000"/>
                </a:schemeClr>
              </a:solidFill>
              <a:latin typeface="Arial"/>
              <a:cs typeface="Arial"/>
            </a:endParaRPr>
          </a:p>
        </p:txBody>
      </p:sp>
      <p:sp>
        <p:nvSpPr>
          <p:cNvPr id="9" name="Rectangle 8"/>
          <p:cNvSpPr/>
          <p:nvPr/>
        </p:nvSpPr>
        <p:spPr>
          <a:xfrm>
            <a:off x="5488071" y="5485174"/>
            <a:ext cx="3655929" cy="400110"/>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Oregon Department of Environmental Quality,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pic>
        <p:nvPicPr>
          <p:cNvPr id="2" name="Picture 1"/>
          <p:cNvPicPr>
            <a:picLocks noChangeAspect="1"/>
          </p:cNvPicPr>
          <p:nvPr/>
        </p:nvPicPr>
        <p:blipFill>
          <a:blip r:embed="rId2"/>
          <a:stretch>
            <a:fillRect/>
          </a:stretch>
        </p:blipFill>
        <p:spPr>
          <a:xfrm>
            <a:off x="5727700" y="2827657"/>
            <a:ext cx="2997200" cy="2657517"/>
          </a:xfrm>
          <a:prstGeom prst="rect">
            <a:avLst/>
          </a:prstGeom>
        </p:spPr>
      </p:pic>
      <p:sp>
        <p:nvSpPr>
          <p:cNvPr id="10" name="Rectangle 9"/>
          <p:cNvSpPr/>
          <p:nvPr/>
        </p:nvSpPr>
        <p:spPr>
          <a:xfrm>
            <a:off x="440491" y="2496834"/>
            <a:ext cx="5071310" cy="1754326"/>
          </a:xfrm>
          <a:prstGeom prst="rect">
            <a:avLst/>
          </a:prstGeom>
        </p:spPr>
        <p:txBody>
          <a:bodyPr wrap="square">
            <a:spAutoFit/>
          </a:bodyPr>
          <a:lstStyle/>
          <a:p>
            <a:pPr marL="285750" indent="-285750" algn="just">
              <a:buFont typeface="Arial" charset="0"/>
              <a:buChar char="•"/>
            </a:pPr>
            <a:r>
              <a:rPr lang="en-US" dirty="0">
                <a:solidFill>
                  <a:srgbClr val="000000"/>
                </a:solidFill>
                <a:latin typeface="Times New Roman" charset="0"/>
                <a:ea typeface="Times New Roman" charset="0"/>
                <a:cs typeface="Times New Roman" charset="0"/>
              </a:rPr>
              <a:t>Best for smaller drainage </a:t>
            </a:r>
            <a:r>
              <a:rPr lang="en-US" dirty="0" smtClean="0">
                <a:solidFill>
                  <a:srgbClr val="000000"/>
                </a:solidFill>
                <a:latin typeface="Times New Roman" charset="0"/>
                <a:ea typeface="Times New Roman" charset="0"/>
                <a:cs typeface="Times New Roman" charset="0"/>
              </a:rPr>
              <a:t>basins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with</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sheet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flows</a:t>
            </a:r>
            <a:endParaRPr lang="en-US" dirty="0" smtClean="0">
              <a:solidFill>
                <a:srgbClr val="000000"/>
              </a:solidFill>
              <a:latin typeface="Times New Roman" charset="0"/>
              <a:ea typeface="Times New Roman" charset="0"/>
              <a:cs typeface="Times New Roman" charset="0"/>
            </a:endParaRPr>
          </a:p>
          <a:p>
            <a:pPr marL="285750" indent="-285750" algn="just">
              <a:buFont typeface="Arial" charset="0"/>
              <a:buChar char="•"/>
            </a:pPr>
            <a:r>
              <a:rPr lang="en-US" altLang="zh-CN" dirty="0" smtClean="0">
                <a:solidFill>
                  <a:srgbClr val="000000"/>
                </a:solidFill>
                <a:latin typeface="Times New Roman" charset="0"/>
                <a:ea typeface="Times New Roman" charset="0"/>
                <a:cs typeface="Times New Roman" charset="0"/>
              </a:rPr>
              <a:t>Cannot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used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to</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convey</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large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storms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or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concentrated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flow</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discharge</a:t>
            </a:r>
            <a:endParaRPr lang="en-US" altLang="zh-CN" dirty="0">
              <a:solidFill>
                <a:srgbClr val="000000"/>
              </a:solidFill>
              <a:latin typeface="Times New Roman" charset="0"/>
              <a:ea typeface="Times New Roman" charset="0"/>
              <a:cs typeface="Times New Roman" charset="0"/>
            </a:endParaRPr>
          </a:p>
          <a:p>
            <a:pPr marL="285750" indent="-285750" algn="just">
              <a:buFont typeface="Arial" charset="0"/>
              <a:buChar char="•"/>
            </a:pPr>
            <a:r>
              <a:rPr lang="en-US" altLang="zh-CN" dirty="0">
                <a:solidFill>
                  <a:srgbClr val="000000"/>
                </a:solidFill>
                <a:latin typeface="Times New Roman" charset="0"/>
                <a:ea typeface="Times New Roman" charset="0"/>
                <a:cs typeface="Times New Roman" charset="0"/>
              </a:rPr>
              <a:t>Properly sized and </a:t>
            </a:r>
            <a:r>
              <a:rPr lang="en-US" altLang="zh-CN" dirty="0" smtClean="0">
                <a:solidFill>
                  <a:srgbClr val="000000"/>
                </a:solidFill>
                <a:latin typeface="Times New Roman" charset="0"/>
                <a:ea typeface="Times New Roman" charset="0"/>
                <a:cs typeface="Times New Roman" charset="0"/>
              </a:rPr>
              <a:t>maintained </a:t>
            </a:r>
            <a:r>
              <a:rPr lang="en-US" altLang="zh-CN" dirty="0">
                <a:solidFill>
                  <a:srgbClr val="000000"/>
                </a:solidFill>
                <a:latin typeface="Times New Roman" charset="0"/>
                <a:ea typeface="Times New Roman" charset="0"/>
                <a:cs typeface="Times New Roman" charset="0"/>
              </a:rPr>
              <a:t>vegetated filter strips can have a removal </a:t>
            </a:r>
            <a:r>
              <a:rPr lang="en-US" altLang="zh-CN" dirty="0" smtClean="0">
                <a:solidFill>
                  <a:srgbClr val="000000"/>
                </a:solidFill>
                <a:latin typeface="Times New Roman" charset="0"/>
                <a:ea typeface="Times New Roman" charset="0"/>
                <a:cs typeface="Times New Roman" charset="0"/>
              </a:rPr>
              <a:t>efficiency </a:t>
            </a:r>
            <a:r>
              <a:rPr lang="en-US" altLang="zh-CN" dirty="0">
                <a:solidFill>
                  <a:srgbClr val="000000"/>
                </a:solidFill>
                <a:latin typeface="Times New Roman" charset="0"/>
                <a:ea typeface="Times New Roman" charset="0"/>
                <a:cs typeface="Times New Roman" charset="0"/>
              </a:rPr>
              <a:t>of up to 80 </a:t>
            </a:r>
            <a:r>
              <a:rPr lang="en-US" altLang="zh-CN" dirty="0" smtClean="0">
                <a:solidFill>
                  <a:srgbClr val="000000"/>
                </a:solidFill>
                <a:latin typeface="Times New Roman" charset="0"/>
                <a:ea typeface="Times New Roman" charset="0"/>
                <a:cs typeface="Times New Roman" charset="0"/>
              </a:rPr>
              <a:t>percent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for </a:t>
            </a:r>
            <a:r>
              <a:rPr lang="en-US" altLang="zh-CN" dirty="0">
                <a:solidFill>
                  <a:srgbClr val="000000"/>
                </a:solidFill>
                <a:latin typeface="Times New Roman" charset="0"/>
                <a:ea typeface="Times New Roman" charset="0"/>
                <a:cs typeface="Times New Roman" charset="0"/>
              </a:rPr>
              <a:t>suspended </a:t>
            </a:r>
            <a:r>
              <a:rPr lang="en-US" altLang="zh-CN" dirty="0" smtClean="0">
                <a:solidFill>
                  <a:srgbClr val="000000"/>
                </a:solidFill>
                <a:latin typeface="Times New Roman" charset="0"/>
                <a:ea typeface="Times New Roman" charset="0"/>
                <a:cs typeface="Times New Roman" charset="0"/>
              </a:rPr>
              <a:t>solids</a:t>
            </a:r>
            <a:endParaRPr lang="en-US" altLang="zh-CN" dirty="0">
              <a:solidFill>
                <a:srgbClr val="000000"/>
              </a:solidFill>
              <a:latin typeface="Times New Roman" charset="0"/>
              <a:ea typeface="Times New Roman" charset="0"/>
              <a:cs typeface="Times New Roman" charset="0"/>
            </a:endParaRPr>
          </a:p>
        </p:txBody>
      </p:sp>
      <p:sp>
        <p:nvSpPr>
          <p:cNvPr id="5" name="Rectangle 4"/>
          <p:cNvSpPr/>
          <p:nvPr/>
        </p:nvSpPr>
        <p:spPr>
          <a:xfrm>
            <a:off x="690146" y="4329558"/>
            <a:ext cx="4572000" cy="1077218"/>
          </a:xfrm>
          <a:prstGeom prst="rect">
            <a:avLst/>
          </a:prstGeom>
        </p:spPr>
        <p:txBody>
          <a:bodyPr>
            <a:spAutoFit/>
          </a:bodyPr>
          <a:lstStyle/>
          <a:p>
            <a:pPr algn="just"/>
            <a:r>
              <a:rPr lang="en-US" sz="1600" dirty="0">
                <a:latin typeface="TimesNewRomanPSMT" charset="0"/>
              </a:rPr>
              <a:t>The graph on the </a:t>
            </a:r>
            <a:r>
              <a:rPr lang="en-US" sz="1600" dirty="0" smtClean="0">
                <a:latin typeface="TimesNewRomanPSMT" charset="0"/>
              </a:rPr>
              <a:t>right</a:t>
            </a:r>
            <a:r>
              <a:rPr lang="zh-CN" altLang="en-US" sz="1600" dirty="0">
                <a:latin typeface="TimesNewRomanPSMT" charset="0"/>
              </a:rPr>
              <a:t> </a:t>
            </a:r>
            <a:r>
              <a:rPr lang="en-US" altLang="zh-CN" sz="1600" dirty="0" smtClean="0">
                <a:latin typeface="TimesNewRomanPSMT" charset="0"/>
              </a:rPr>
              <a:t>depicts</a:t>
            </a:r>
            <a:r>
              <a:rPr lang="zh-CN" altLang="en-US" sz="1600" dirty="0" smtClean="0">
                <a:latin typeface="TimesNewRomanPSMT" charset="0"/>
              </a:rPr>
              <a:t> </a:t>
            </a:r>
            <a:r>
              <a:rPr lang="en-US" altLang="zh-CN" sz="1600" dirty="0" smtClean="0">
                <a:latin typeface="TimesNewRomanPSMT" charset="0"/>
              </a:rPr>
              <a:t>the</a:t>
            </a:r>
            <a:r>
              <a:rPr lang="en-US" sz="1600" dirty="0" smtClean="0">
                <a:latin typeface="TimesNewRomanPSMT" charset="0"/>
              </a:rPr>
              <a:t> </a:t>
            </a:r>
            <a:r>
              <a:rPr lang="en-US" sz="1600" dirty="0">
                <a:latin typeface="TimesNewRomanPSMT" charset="0"/>
              </a:rPr>
              <a:t>different </a:t>
            </a:r>
            <a:r>
              <a:rPr lang="en-US" sz="1600" dirty="0" smtClean="0">
                <a:latin typeface="TimesNewRomanPSMT" charset="0"/>
              </a:rPr>
              <a:t>simulated </a:t>
            </a:r>
            <a:r>
              <a:rPr lang="en-US" sz="1600" dirty="0">
                <a:latin typeface="TimesNewRomanPSMT" charset="0"/>
              </a:rPr>
              <a:t>rainfall events of a </a:t>
            </a:r>
            <a:r>
              <a:rPr lang="en-US" sz="1600" dirty="0" smtClean="0">
                <a:latin typeface="TimesNewRomanPSMT" charset="0"/>
              </a:rPr>
              <a:t>specific </a:t>
            </a:r>
            <a:r>
              <a:rPr lang="en-US" sz="1600" dirty="0">
                <a:latin typeface="TimesNewRomanPSMT" charset="0"/>
              </a:rPr>
              <a:t>intensity </a:t>
            </a:r>
            <a:r>
              <a:rPr lang="en-US" altLang="zh-CN" sz="1600" dirty="0" smtClean="0">
                <a:latin typeface="TimesNewRomanPSMT" charset="0"/>
              </a:rPr>
              <a:t>for</a:t>
            </a:r>
            <a:r>
              <a:rPr lang="zh-CN" altLang="en-US" sz="1600" dirty="0" smtClean="0">
                <a:latin typeface="TimesNewRomanPSMT" charset="0"/>
              </a:rPr>
              <a:t> </a:t>
            </a:r>
            <a:r>
              <a:rPr lang="en-US" sz="1600" dirty="0" smtClean="0">
                <a:latin typeface="TimesNewRomanPSMT" charset="0"/>
              </a:rPr>
              <a:t>durations </a:t>
            </a:r>
            <a:r>
              <a:rPr lang="en-US" altLang="zh-CN" sz="1600" dirty="0" smtClean="0">
                <a:latin typeface="TimesNewRomanPSMT" charset="0"/>
              </a:rPr>
              <a:t>from</a:t>
            </a:r>
            <a:r>
              <a:rPr lang="zh-CN" altLang="en-US" sz="1600" dirty="0" smtClean="0">
                <a:latin typeface="TimesNewRomanPSMT" charset="0"/>
              </a:rPr>
              <a:t> </a:t>
            </a:r>
            <a:r>
              <a:rPr lang="en-US" sz="1600" dirty="0" smtClean="0">
                <a:latin typeface="TimesNewRomanPSMT" charset="0"/>
              </a:rPr>
              <a:t>30 </a:t>
            </a:r>
            <a:r>
              <a:rPr lang="en-US" sz="1600" dirty="0">
                <a:latin typeface="TimesNewRomanPSMT" charset="0"/>
              </a:rPr>
              <a:t>to 180 </a:t>
            </a:r>
            <a:r>
              <a:rPr lang="en-US" sz="1600" dirty="0" smtClean="0">
                <a:latin typeface="TimesNewRomanPSMT" charset="0"/>
              </a:rPr>
              <a:t>minutes</a:t>
            </a:r>
            <a:r>
              <a:rPr lang="en-US" altLang="zh-CN" sz="1600" dirty="0" smtClean="0">
                <a:latin typeface="TimesNewRomanPSMT" charset="0"/>
              </a:rPr>
              <a:t>.</a:t>
            </a:r>
            <a:r>
              <a:rPr lang="zh-CN" altLang="en-US" sz="1600" dirty="0" smtClean="0">
                <a:latin typeface="TimesNewRomanPSMT" charset="0"/>
              </a:rPr>
              <a:t> </a:t>
            </a:r>
            <a:r>
              <a:rPr lang="en-US" altLang="zh-CN" sz="1600" dirty="0" smtClean="0">
                <a:latin typeface="TimesNewRomanPSMT" charset="0"/>
              </a:rPr>
              <a:t>(T</a:t>
            </a:r>
            <a:r>
              <a:rPr lang="en-US" sz="1600" dirty="0" smtClean="0">
                <a:latin typeface="TimesNewRomanPSMT" charset="0"/>
              </a:rPr>
              <a:t>he </a:t>
            </a:r>
            <a:r>
              <a:rPr lang="en-US" altLang="zh-CN" sz="1600" dirty="0" smtClean="0">
                <a:latin typeface="TimesNewRomanPSMT" charset="0"/>
              </a:rPr>
              <a:t>slope</a:t>
            </a:r>
            <a:r>
              <a:rPr lang="zh-CN" altLang="en-US" sz="1600" dirty="0" smtClean="0">
                <a:latin typeface="TimesNewRomanPSMT" charset="0"/>
              </a:rPr>
              <a:t> </a:t>
            </a:r>
            <a:r>
              <a:rPr lang="en-US" altLang="zh-CN" sz="1600" dirty="0" smtClean="0">
                <a:latin typeface="TimesNewRomanPSMT" charset="0"/>
              </a:rPr>
              <a:t>of</a:t>
            </a:r>
            <a:r>
              <a:rPr lang="zh-CN" altLang="en-US" sz="1600" dirty="0" smtClean="0">
                <a:latin typeface="TimesNewRomanPSMT" charset="0"/>
              </a:rPr>
              <a:t> </a:t>
            </a:r>
            <a:r>
              <a:rPr lang="en-US" altLang="zh-CN" sz="1600" dirty="0" smtClean="0">
                <a:latin typeface="TimesNewRomanPSMT" charset="0"/>
              </a:rPr>
              <a:t>the</a:t>
            </a:r>
            <a:r>
              <a:rPr lang="zh-CN" altLang="en-US" sz="1600" dirty="0" smtClean="0">
                <a:latin typeface="TimesNewRomanPSMT" charset="0"/>
              </a:rPr>
              <a:t> </a:t>
            </a:r>
            <a:r>
              <a:rPr lang="en-US" altLang="zh-CN" sz="1600" dirty="0" smtClean="0">
                <a:latin typeface="TimesNewRomanPSMT" charset="0"/>
              </a:rPr>
              <a:t>vegetation</a:t>
            </a:r>
            <a:r>
              <a:rPr lang="zh-CN" altLang="en-US" sz="1600" dirty="0" smtClean="0">
                <a:latin typeface="TimesNewRomanPSMT" charset="0"/>
              </a:rPr>
              <a:t> </a:t>
            </a:r>
            <a:r>
              <a:rPr lang="en-US" altLang="zh-CN" sz="1600" dirty="0" smtClean="0">
                <a:latin typeface="TimesNewRomanPSMT" charset="0"/>
              </a:rPr>
              <a:t>cover</a:t>
            </a:r>
            <a:r>
              <a:rPr lang="zh-CN" altLang="en-US" sz="1600" dirty="0" smtClean="0">
                <a:latin typeface="TimesNewRomanPSMT" charset="0"/>
              </a:rPr>
              <a:t> </a:t>
            </a:r>
            <a:r>
              <a:rPr lang="en-US" altLang="zh-CN" sz="1600" dirty="0" smtClean="0">
                <a:latin typeface="TimesNewRomanPSMT" charset="0"/>
              </a:rPr>
              <a:t>is</a:t>
            </a:r>
            <a:r>
              <a:rPr lang="zh-CN" altLang="en-US" sz="1600" dirty="0" smtClean="0">
                <a:latin typeface="TimesNewRomanPSMT" charset="0"/>
              </a:rPr>
              <a:t> </a:t>
            </a:r>
            <a:r>
              <a:rPr lang="en-US" sz="1600" dirty="0" smtClean="0">
                <a:latin typeface="TimesNewRomanPSMT" charset="0"/>
              </a:rPr>
              <a:t>10%</a:t>
            </a:r>
            <a:r>
              <a:rPr lang="en-US" altLang="zh-CN" sz="1600" dirty="0" smtClean="0">
                <a:latin typeface="TimesNewRomanPSMT" charset="0"/>
              </a:rPr>
              <a:t>)</a:t>
            </a:r>
            <a:endParaRPr lang="en-US" sz="1600" dirty="0">
              <a:effectLst/>
            </a:endParaRPr>
          </a:p>
        </p:txBody>
      </p:sp>
    </p:spTree>
    <p:extLst>
      <p:ext uri="{BB962C8B-B14F-4D97-AF65-F5344CB8AC3E}">
        <p14:creationId xmlns:p14="http://schemas.microsoft.com/office/powerpoint/2010/main" val="5610319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7657" y="1205840"/>
            <a:ext cx="8226042" cy="1395692"/>
          </a:xfrm>
        </p:spPr>
        <p:txBody>
          <a:bodyPr>
            <a:normAutofit/>
          </a:bodyPr>
          <a:lstStyle/>
          <a:p>
            <a:pPr marL="0" indent="0" algn="just">
              <a:buNone/>
            </a:pPr>
            <a:r>
              <a:rPr lang="en-US" altLang="zh-CN" sz="2000" dirty="0" smtClean="0">
                <a:solidFill>
                  <a:srgbClr val="00B050"/>
                </a:solidFill>
                <a:latin typeface="Times New Roman" panose="02020603050405020304" pitchFamily="18" charset="0"/>
                <a:cs typeface="Times New Roman" panose="02020603050405020304" pitchFamily="18" charset="0"/>
              </a:rPr>
              <a:t>Constructed</a:t>
            </a:r>
            <a:r>
              <a:rPr lang="zh-CN" altLang="en-US" sz="2000" dirty="0" smtClean="0">
                <a:solidFill>
                  <a:srgbClr val="00B050"/>
                </a:solidFill>
                <a:latin typeface="Times New Roman" panose="02020603050405020304" pitchFamily="18" charset="0"/>
                <a:cs typeface="Times New Roman" panose="02020603050405020304" pitchFamily="18" charset="0"/>
              </a:rPr>
              <a:t> </a:t>
            </a:r>
            <a:r>
              <a:rPr lang="en-US" altLang="zh-CN" sz="2000" dirty="0" smtClean="0">
                <a:solidFill>
                  <a:srgbClr val="00B050"/>
                </a:solidFill>
                <a:latin typeface="Times New Roman" panose="02020603050405020304" pitchFamily="18" charset="0"/>
                <a:cs typeface="Times New Roman" panose="02020603050405020304" pitchFamily="18" charset="0"/>
              </a:rPr>
              <a:t>wetland</a:t>
            </a:r>
            <a:r>
              <a:rPr lang="en-US" sz="2000" dirty="0" smtClean="0">
                <a:solidFill>
                  <a:srgbClr val="00B050"/>
                </a:solidFill>
                <a:latin typeface="Times New Roman" panose="02020603050405020304" pitchFamily="18" charset="0"/>
                <a:cs typeface="Times New Roman" panose="02020603050405020304" pitchFamily="18" charset="0"/>
              </a:rPr>
              <a:t> </a:t>
            </a:r>
            <a:r>
              <a:rPr lang="en-US" sz="2000" dirty="0" smtClean="0">
                <a:solidFill>
                  <a:srgbClr val="000000"/>
                </a:solidFill>
                <a:latin typeface="Times New Roman" panose="02020603050405020304" pitchFamily="18" charset="0"/>
                <a:cs typeface="Times New Roman" panose="02020603050405020304" pitchFamily="18" charset="0"/>
              </a:rPr>
              <a:t>use</a:t>
            </a:r>
            <a:r>
              <a:rPr lang="en-US" altLang="zh-CN" sz="2000" dirty="0" smtClean="0">
                <a:solidFill>
                  <a:srgbClr val="000000"/>
                </a:solidFill>
                <a:latin typeface="Times New Roman" panose="02020603050405020304" pitchFamily="18" charset="0"/>
                <a:cs typeface="Times New Roman" panose="02020603050405020304" pitchFamily="18" charset="0"/>
              </a:rPr>
              <a:t>s</a:t>
            </a:r>
            <a:r>
              <a:rPr lang="en-US" sz="2000" dirty="0" smtClean="0">
                <a:solidFill>
                  <a:srgbClr val="000000"/>
                </a:solidFill>
                <a:latin typeface="Times New Roman" panose="02020603050405020304" pitchFamily="18" charset="0"/>
                <a:cs typeface="Times New Roman" panose="02020603050405020304" pitchFamily="18" charset="0"/>
              </a:rPr>
              <a:t> </a:t>
            </a:r>
            <a:r>
              <a:rPr lang="en-US" sz="2000" dirty="0">
                <a:solidFill>
                  <a:srgbClr val="000000"/>
                </a:solidFill>
                <a:latin typeface="Times New Roman" panose="02020603050405020304" pitchFamily="18" charset="0"/>
                <a:cs typeface="Times New Roman" panose="02020603050405020304" pitchFamily="18" charset="0"/>
              </a:rPr>
              <a:t>natural processes involving </a:t>
            </a:r>
            <a:r>
              <a:rPr lang="en-US" sz="2000" dirty="0" smtClean="0">
                <a:solidFill>
                  <a:srgbClr val="000000"/>
                </a:solidFill>
                <a:latin typeface="Times New Roman" panose="02020603050405020304" pitchFamily="18" charset="0"/>
                <a:cs typeface="Times New Roman" panose="02020603050405020304" pitchFamily="18" charset="0"/>
              </a:rPr>
              <a:t>wetland vegetation </a:t>
            </a:r>
            <a:r>
              <a:rPr lang="en-US" sz="2000" dirty="0">
                <a:solidFill>
                  <a:srgbClr val="000000"/>
                </a:solidFill>
                <a:latin typeface="Times New Roman" panose="02020603050405020304" pitchFamily="18" charset="0"/>
                <a:cs typeface="Times New Roman" panose="02020603050405020304" pitchFamily="18" charset="0"/>
              </a:rPr>
              <a:t>uptake, microbiological </a:t>
            </a:r>
            <a:r>
              <a:rPr lang="en-US" sz="2000" dirty="0" smtClean="0">
                <a:solidFill>
                  <a:srgbClr val="000000"/>
                </a:solidFill>
                <a:latin typeface="Times New Roman" panose="02020603050405020304" pitchFamily="18" charset="0"/>
                <a:cs typeface="Times New Roman" panose="02020603050405020304" pitchFamily="18" charset="0"/>
              </a:rPr>
              <a:t>degradation</a:t>
            </a:r>
            <a:r>
              <a:rPr lang="en-US" altLang="zh-CN" sz="2000" dirty="0">
                <a:solidFill>
                  <a:srgbClr val="000000"/>
                </a:solidFill>
                <a:latin typeface="Times New Roman" panose="02020603050405020304" pitchFamily="18" charset="0"/>
                <a:cs typeface="Times New Roman" panose="02020603050405020304" pitchFamily="18" charset="0"/>
              </a:rPr>
              <a:t>,</a:t>
            </a:r>
            <a:r>
              <a:rPr lang="zh-CN" altLang="en-US" sz="2000" dirty="0" smtClean="0">
                <a:solidFill>
                  <a:srgbClr val="000000"/>
                </a:solidFill>
                <a:latin typeface="Times New Roman" panose="02020603050405020304" pitchFamily="18" charset="0"/>
                <a:cs typeface="Times New Roman" panose="02020603050405020304" pitchFamily="18" charset="0"/>
              </a:rPr>
              <a:t> </a:t>
            </a:r>
            <a:r>
              <a:rPr lang="en-US" sz="2000" dirty="0" smtClean="0">
                <a:solidFill>
                  <a:srgbClr val="000000"/>
                </a:solidFill>
                <a:latin typeface="Times New Roman" panose="02020603050405020304" pitchFamily="18" charset="0"/>
                <a:cs typeface="Times New Roman" panose="02020603050405020304" pitchFamily="18" charset="0"/>
              </a:rPr>
              <a:t>retention </a:t>
            </a:r>
            <a:r>
              <a:rPr lang="en-US" sz="2000" dirty="0">
                <a:solidFill>
                  <a:srgbClr val="000000"/>
                </a:solidFill>
                <a:latin typeface="Times New Roman" panose="02020603050405020304" pitchFamily="18" charset="0"/>
                <a:cs typeface="Times New Roman" panose="02020603050405020304" pitchFamily="18" charset="0"/>
              </a:rPr>
              <a:t>and settling. </a:t>
            </a:r>
            <a:endParaRPr lang="en-US" sz="2000" dirty="0" smtClean="0">
              <a:solidFill>
                <a:srgbClr val="000000"/>
              </a:solidFill>
              <a:latin typeface="Times New Roman" panose="02020603050405020304" pitchFamily="18" charset="0"/>
              <a:cs typeface="Times New Roman" panose="02020603050405020304" pitchFamily="18" charset="0"/>
            </a:endParaRPr>
          </a:p>
          <a:p>
            <a:pPr marL="0" indent="0" algn="just">
              <a:buNone/>
            </a:pPr>
            <a:r>
              <a:rPr lang="en-US" altLang="zh-CN" sz="2000" dirty="0" smtClean="0">
                <a:solidFill>
                  <a:srgbClr val="990000"/>
                </a:solidFill>
                <a:latin typeface="Times New Roman" panose="02020603050405020304" pitchFamily="18" charset="0"/>
                <a:cs typeface="Times New Roman" panose="02020603050405020304" pitchFamily="18" charset="0"/>
              </a:rPr>
              <a:t>Target</a:t>
            </a:r>
            <a:r>
              <a:rPr lang="zh-CN" altLang="en-US" sz="2000" dirty="0" smtClean="0">
                <a:solidFill>
                  <a:srgbClr val="990000"/>
                </a:solidFill>
                <a:latin typeface="Times New Roman" panose="02020603050405020304" pitchFamily="18" charset="0"/>
                <a:cs typeface="Times New Roman" panose="02020603050405020304" pitchFamily="18" charset="0"/>
              </a:rPr>
              <a:t> </a:t>
            </a:r>
            <a:r>
              <a:rPr lang="en-US" altLang="zh-CN" sz="2000" dirty="0" smtClean="0">
                <a:solidFill>
                  <a:srgbClr val="990000"/>
                </a:solidFill>
                <a:latin typeface="Times New Roman" panose="02020603050405020304" pitchFamily="18" charset="0"/>
                <a:cs typeface="Times New Roman" panose="02020603050405020304" pitchFamily="18" charset="0"/>
              </a:rPr>
              <a:t>pollutants:</a:t>
            </a:r>
            <a:r>
              <a:rPr lang="zh-CN" altLang="en-US" sz="2000" dirty="0" smtClean="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s</a:t>
            </a:r>
            <a:r>
              <a:rPr lang="en-US" altLang="zh-CN" sz="2000" dirty="0" smtClean="0">
                <a:solidFill>
                  <a:srgbClr val="000000"/>
                </a:solidFill>
                <a:latin typeface="Times New Roman" panose="02020603050405020304" pitchFamily="18" charset="0"/>
                <a:cs typeface="Times New Roman" panose="02020603050405020304" pitchFamily="18" charset="0"/>
              </a:rPr>
              <a:t>ediment </a:t>
            </a:r>
            <a:r>
              <a:rPr lang="en-US" altLang="zh-CN" sz="2000" dirty="0">
                <a:solidFill>
                  <a:srgbClr val="000000"/>
                </a:solidFill>
                <a:latin typeface="Times New Roman" panose="02020603050405020304" pitchFamily="18" charset="0"/>
                <a:cs typeface="Times New Roman" panose="02020603050405020304" pitchFamily="18" charset="0"/>
              </a:rPr>
              <a:t>(TSS), PAH, metals, BOD, phosphorus, and oil &amp; grease</a:t>
            </a:r>
          </a:p>
        </p:txBody>
      </p:sp>
      <p:sp>
        <p:nvSpPr>
          <p:cNvPr id="9" name="Title 1">
            <a:extLst>
              <a:ext uri="{FF2B5EF4-FFF2-40B4-BE49-F238E27FC236}">
                <a16:creationId xmlns="" xmlns:a16="http://schemas.microsoft.com/office/drawing/2014/main" id="{D738C029-C751-4A5B-A2D2-501BB0A98AAA}"/>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control</a:t>
            </a:r>
          </a:p>
          <a:p>
            <a:pPr algn="ctr">
              <a:spcBef>
                <a:spcPct val="0"/>
              </a:spcBef>
              <a:defRPr/>
            </a:pPr>
            <a:r>
              <a:rPr lang="en-US" altLang="zh-CN" sz="2200" u="sng" dirty="0" smtClean="0">
                <a:solidFill>
                  <a:schemeClr val="tx2">
                    <a:lumMod val="60000"/>
                    <a:lumOff val="40000"/>
                  </a:schemeClr>
                </a:solidFill>
                <a:latin typeface="Arial"/>
                <a:cs typeface="Arial"/>
              </a:rPr>
              <a:t>13.</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Constructed wetland</a:t>
            </a:r>
            <a:endParaRPr lang="en-US" altLang="zh-CN" sz="2200" u="sng" dirty="0">
              <a:solidFill>
                <a:schemeClr val="tx2">
                  <a:lumMod val="60000"/>
                  <a:lumOff val="40000"/>
                </a:schemeClr>
              </a:solidFill>
              <a:latin typeface="Arial"/>
              <a:cs typeface="Arial"/>
            </a:endParaRPr>
          </a:p>
        </p:txBody>
      </p:sp>
      <p:sp>
        <p:nvSpPr>
          <p:cNvPr id="6" name="TextBox 5">
            <a:extLst>
              <a:ext uri="{FF2B5EF4-FFF2-40B4-BE49-F238E27FC236}">
                <a16:creationId xmlns="" xmlns:a16="http://schemas.microsoft.com/office/drawing/2014/main" id="{BC9EACCB-8EE2-41C4-81C7-25A6435EABD2}"/>
              </a:ext>
            </a:extLst>
          </p:cNvPr>
          <p:cNvSpPr txBox="1"/>
          <p:nvPr/>
        </p:nvSpPr>
        <p:spPr>
          <a:xfrm>
            <a:off x="547657" y="2822138"/>
            <a:ext cx="1268264" cy="369332"/>
          </a:xfrm>
          <a:prstGeom prst="rect">
            <a:avLst/>
          </a:prstGeom>
          <a:solidFill>
            <a:srgbClr val="FFCC00"/>
          </a:solidFill>
        </p:spPr>
        <p:txBody>
          <a:bodyPr wrap="square" rtlCol="0">
            <a:spAutoFit/>
          </a:bodyPr>
          <a:lstStyle/>
          <a:p>
            <a:pPr algn="just"/>
            <a:r>
              <a:rPr lang="en-US" altLang="zh-CN" smtClean="0">
                <a:solidFill>
                  <a:srgbClr val="990000"/>
                </a:solidFill>
                <a:latin typeface="Times New Roman" panose="02020603050405020304" pitchFamily="18" charset="0"/>
                <a:cs typeface="Times New Roman" panose="02020603050405020304" pitchFamily="18" charset="0"/>
              </a:rPr>
              <a:t>Advantages</a:t>
            </a:r>
            <a:endParaRPr lang="en-US" altLang="zh-CN" dirty="0" smtClean="0">
              <a:solidFill>
                <a:srgbClr val="99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BC9EACCB-8EE2-41C4-81C7-25A6435EABD2}"/>
              </a:ext>
            </a:extLst>
          </p:cNvPr>
          <p:cNvSpPr txBox="1"/>
          <p:nvPr/>
        </p:nvSpPr>
        <p:spPr>
          <a:xfrm>
            <a:off x="4043966" y="2822138"/>
            <a:ext cx="1598454" cy="369332"/>
          </a:xfrm>
          <a:prstGeom prst="rect">
            <a:avLst/>
          </a:prstGeom>
          <a:solidFill>
            <a:srgbClr val="FFCC00"/>
          </a:solidFill>
        </p:spPr>
        <p:txBody>
          <a:bodyPr wrap="square" rtlCol="0">
            <a:spAutoFit/>
          </a:bodyPr>
          <a:lstStyle/>
          <a:p>
            <a:pPr algn="just"/>
            <a:r>
              <a:rPr lang="en-US" altLang="zh-CN" dirty="0" smtClean="0">
                <a:solidFill>
                  <a:srgbClr val="990000"/>
                </a:solidFill>
                <a:latin typeface="Times New Roman" panose="02020603050405020304" pitchFamily="18" charset="0"/>
                <a:cs typeface="Times New Roman" panose="02020603050405020304" pitchFamily="18" charset="0"/>
              </a:rPr>
              <a:t>Disadvantages</a:t>
            </a:r>
          </a:p>
        </p:txBody>
      </p:sp>
      <p:sp>
        <p:nvSpPr>
          <p:cNvPr id="10" name="Content Placeholder 2"/>
          <p:cNvSpPr txBox="1">
            <a:spLocks/>
          </p:cNvSpPr>
          <p:nvPr/>
        </p:nvSpPr>
        <p:spPr>
          <a:xfrm>
            <a:off x="547657" y="3283646"/>
            <a:ext cx="3496309" cy="181674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sz="1800" dirty="0" smtClean="0">
                <a:solidFill>
                  <a:srgbClr val="000000"/>
                </a:solidFill>
                <a:latin typeface="Times New Roman" panose="02020603050405020304" pitchFamily="18" charset="0"/>
                <a:cs typeface="Times New Roman" panose="02020603050405020304" pitchFamily="18" charset="0"/>
              </a:rPr>
              <a:t>Removes</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err="1" smtClean="0">
                <a:solidFill>
                  <a:srgbClr val="000000"/>
                </a:solidFill>
                <a:latin typeface="Times New Roman" panose="02020603050405020304" pitchFamily="18" charset="0"/>
                <a:cs typeface="Times New Roman" panose="02020603050405020304" pitchFamily="18" charset="0"/>
              </a:rPr>
              <a:t>stormwater</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pollutants</a:t>
            </a:r>
          </a:p>
          <a:p>
            <a:r>
              <a:rPr lang="en-US" altLang="zh-CN" sz="1800" dirty="0" smtClean="0">
                <a:solidFill>
                  <a:srgbClr val="000000"/>
                </a:solidFill>
                <a:latin typeface="Times New Roman" panose="02020603050405020304" pitchFamily="18" charset="0"/>
                <a:cs typeface="Times New Roman" panose="02020603050405020304" pitchFamily="18" charset="0"/>
              </a:rPr>
              <a:t>Reduces</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peak</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flow</a:t>
            </a:r>
          </a:p>
          <a:p>
            <a:r>
              <a:rPr lang="en-US" altLang="zh-CN" sz="1800" dirty="0" smtClean="0">
                <a:solidFill>
                  <a:srgbClr val="000000"/>
                </a:solidFill>
                <a:latin typeface="Times New Roman" panose="02020603050405020304" pitchFamily="18" charset="0"/>
                <a:cs typeface="Times New Roman" panose="02020603050405020304" pitchFamily="18" charset="0"/>
              </a:rPr>
              <a:t>Provides</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wildlife</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habitat</a:t>
            </a:r>
          </a:p>
          <a:p>
            <a:r>
              <a:rPr lang="en-US" altLang="zh-CN" sz="1800" dirty="0" smtClean="0">
                <a:solidFill>
                  <a:srgbClr val="000000"/>
                </a:solidFill>
                <a:latin typeface="Times New Roman" panose="02020603050405020304" pitchFamily="18" charset="0"/>
                <a:cs typeface="Times New Roman" panose="02020603050405020304" pitchFamily="18" charset="0"/>
              </a:rPr>
              <a:t>Retains</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err="1" smtClean="0">
                <a:solidFill>
                  <a:srgbClr val="000000"/>
                </a:solidFill>
                <a:latin typeface="Times New Roman" panose="02020603050405020304" pitchFamily="18" charset="0"/>
                <a:cs typeface="Times New Roman" panose="02020603050405020304" pitchFamily="18" charset="0"/>
              </a:rPr>
              <a:t>stormwater</a:t>
            </a:r>
            <a:endParaRPr lang="en-US" altLang="zh-CN" sz="1800" dirty="0" smtClean="0">
              <a:solidFill>
                <a:srgbClr val="000000"/>
              </a:solidFill>
              <a:latin typeface="Times New Roman" panose="02020603050405020304" pitchFamily="18" charset="0"/>
              <a:cs typeface="Times New Roman" panose="02020603050405020304" pitchFamily="18" charset="0"/>
            </a:endParaRPr>
          </a:p>
          <a:p>
            <a:r>
              <a:rPr lang="en-US" altLang="zh-CN" sz="1800" dirty="0" smtClean="0">
                <a:solidFill>
                  <a:srgbClr val="000000"/>
                </a:solidFill>
                <a:latin typeface="Times New Roman" panose="02020603050405020304" pitchFamily="18" charset="0"/>
                <a:cs typeface="Times New Roman" panose="02020603050405020304" pitchFamily="18" charset="0"/>
              </a:rPr>
              <a:t>Landscaping</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purpose</a:t>
            </a:r>
            <a:endParaRPr lang="en-US" sz="1800" dirty="0">
              <a:solidFill>
                <a:srgbClr val="000000"/>
              </a:solidFill>
              <a:latin typeface="Times New Roman" panose="02020603050405020304" pitchFamily="18" charset="0"/>
              <a:cs typeface="Times New Roman" panose="02020603050405020304" pitchFamily="18" charset="0"/>
            </a:endParaRPr>
          </a:p>
        </p:txBody>
      </p:sp>
      <p:sp>
        <p:nvSpPr>
          <p:cNvPr id="11" name="Content Placeholder 2"/>
          <p:cNvSpPr txBox="1">
            <a:spLocks/>
          </p:cNvSpPr>
          <p:nvPr/>
        </p:nvSpPr>
        <p:spPr>
          <a:xfrm>
            <a:off x="4043966" y="3283646"/>
            <a:ext cx="4729733" cy="229326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altLang="zh-CN" sz="1800" dirty="0" smtClean="0">
                <a:solidFill>
                  <a:srgbClr val="000000"/>
                </a:solidFill>
                <a:latin typeface="Times New Roman" panose="02020603050405020304" pitchFamily="18" charset="0"/>
                <a:cs typeface="Times New Roman" panose="02020603050405020304" pitchFamily="18" charset="0"/>
              </a:rPr>
              <a:t>Must </a:t>
            </a:r>
            <a:r>
              <a:rPr lang="en-US" altLang="zh-CN" sz="1800" dirty="0">
                <a:solidFill>
                  <a:srgbClr val="000000"/>
                </a:solidFill>
                <a:latin typeface="Times New Roman" panose="02020603050405020304" pitchFamily="18" charset="0"/>
                <a:cs typeface="Times New Roman" panose="02020603050405020304" pitchFamily="18" charset="0"/>
              </a:rPr>
              <a:t>have a continuous base flow to maintain aquatic </a:t>
            </a:r>
            <a:r>
              <a:rPr lang="en-US" altLang="zh-CN" sz="1800" dirty="0" smtClean="0">
                <a:solidFill>
                  <a:srgbClr val="000000"/>
                </a:solidFill>
                <a:latin typeface="Times New Roman" panose="02020603050405020304" pitchFamily="18" charset="0"/>
                <a:cs typeface="Times New Roman" panose="02020603050405020304" pitchFamily="18" charset="0"/>
              </a:rPr>
              <a:t>plants</a:t>
            </a:r>
          </a:p>
          <a:p>
            <a:pPr algn="just"/>
            <a:r>
              <a:rPr lang="en-US" altLang="zh-CN" sz="1800" dirty="0" smtClean="0">
                <a:solidFill>
                  <a:srgbClr val="000000"/>
                </a:solidFill>
                <a:latin typeface="Times New Roman" panose="02020603050405020304" pitchFamily="18" charset="0"/>
                <a:cs typeface="Times New Roman" panose="02020603050405020304" pitchFamily="18" charset="0"/>
              </a:rPr>
              <a:t>Plants</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cannot</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endure</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drought</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or</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be</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submerged</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for</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a</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long</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time.</a:t>
            </a:r>
          </a:p>
          <a:p>
            <a:pPr algn="just"/>
            <a:r>
              <a:rPr lang="en-US" altLang="zh-CN" sz="1800" dirty="0" smtClean="0">
                <a:solidFill>
                  <a:srgbClr val="000000"/>
                </a:solidFill>
                <a:latin typeface="Times New Roman" panose="02020603050405020304" pitchFamily="18" charset="0"/>
                <a:cs typeface="Times New Roman" panose="02020603050405020304" pitchFamily="18" charset="0"/>
              </a:rPr>
              <a:t>Cannot </a:t>
            </a:r>
            <a:r>
              <a:rPr lang="en-US" altLang="zh-CN" sz="1800" dirty="0">
                <a:solidFill>
                  <a:srgbClr val="000000"/>
                </a:solidFill>
                <a:latin typeface="Times New Roman" panose="02020603050405020304" pitchFamily="18" charset="0"/>
                <a:cs typeface="Times New Roman" panose="02020603050405020304" pitchFamily="18" charset="0"/>
              </a:rPr>
              <a:t>be placed on steep, unstable slopes</a:t>
            </a:r>
            <a:endParaRPr lang="en-US" altLang="zh-CN" sz="1800" dirty="0" smtClean="0">
              <a:solidFill>
                <a:srgbClr val="000000"/>
              </a:solidFill>
              <a:latin typeface="Times New Roman" panose="02020603050405020304" pitchFamily="18" charset="0"/>
              <a:cs typeface="Times New Roman" panose="02020603050405020304" pitchFamily="18" charset="0"/>
            </a:endParaRPr>
          </a:p>
          <a:p>
            <a:pPr algn="just"/>
            <a:r>
              <a:rPr lang="en-US" altLang="zh-CN" sz="1800" dirty="0" smtClean="0">
                <a:solidFill>
                  <a:srgbClr val="000000"/>
                </a:solidFill>
                <a:latin typeface="Times New Roman" panose="02020603050405020304" pitchFamily="18" charset="0"/>
                <a:cs typeface="Times New Roman" panose="02020603050405020304" pitchFamily="18" charset="0"/>
              </a:rPr>
              <a:t>Public</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safety</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concerns</a:t>
            </a:r>
          </a:p>
          <a:p>
            <a:pPr algn="just"/>
            <a:r>
              <a:rPr lang="en-US" sz="1800" dirty="0" smtClean="0">
                <a:solidFill>
                  <a:srgbClr val="000000"/>
                </a:solidFill>
                <a:latin typeface="Times New Roman" panose="02020603050405020304" pitchFamily="18" charset="0"/>
                <a:cs typeface="Times New Roman" panose="02020603050405020304" pitchFamily="18" charset="0"/>
              </a:rPr>
              <a:t>M</a:t>
            </a:r>
            <a:r>
              <a:rPr lang="en-US" altLang="zh-CN" sz="1800" dirty="0" smtClean="0">
                <a:solidFill>
                  <a:srgbClr val="000000"/>
                </a:solidFill>
                <a:latin typeface="Times New Roman" panose="02020603050405020304" pitchFamily="18" charset="0"/>
                <a:cs typeface="Times New Roman" panose="02020603050405020304" pitchFamily="18" charset="0"/>
              </a:rPr>
              <a:t>ay</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have</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m</a:t>
            </a:r>
            <a:r>
              <a:rPr lang="en-US" sz="1800" dirty="0" smtClean="0">
                <a:solidFill>
                  <a:srgbClr val="000000"/>
                </a:solidFill>
                <a:latin typeface="Times New Roman" panose="02020603050405020304" pitchFamily="18" charset="0"/>
                <a:cs typeface="Times New Roman" panose="02020603050405020304" pitchFamily="18" charset="0"/>
              </a:rPr>
              <a:t>osquito </a:t>
            </a:r>
            <a:r>
              <a:rPr lang="en-US" sz="1800" dirty="0">
                <a:solidFill>
                  <a:srgbClr val="000000"/>
                </a:solidFill>
                <a:latin typeface="Times New Roman" panose="02020603050405020304" pitchFamily="18" charset="0"/>
                <a:cs typeface="Times New Roman" panose="02020603050405020304" pitchFamily="18" charset="0"/>
              </a:rPr>
              <a:t>and </a:t>
            </a:r>
            <a:r>
              <a:rPr lang="en-US" altLang="zh-CN" sz="1800" dirty="0" smtClean="0">
                <a:solidFill>
                  <a:srgbClr val="000000"/>
                </a:solidFill>
                <a:latin typeface="Times New Roman" panose="02020603050405020304" pitchFamily="18" charset="0"/>
                <a:cs typeface="Times New Roman" panose="02020603050405020304" pitchFamily="18" charset="0"/>
              </a:rPr>
              <a:t>vector</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sz="1800" dirty="0" smtClean="0">
                <a:solidFill>
                  <a:srgbClr val="000000"/>
                </a:solidFill>
                <a:latin typeface="Times New Roman" panose="02020603050405020304" pitchFamily="18" charset="0"/>
                <a:cs typeface="Times New Roman" panose="02020603050405020304" pitchFamily="18" charset="0"/>
              </a:rPr>
              <a:t>breeding</a:t>
            </a:r>
            <a:r>
              <a:rPr lang="zh-CN" altLang="en-US" sz="1800" dirty="0" smtClean="0">
                <a:solidFill>
                  <a:srgbClr val="000000"/>
                </a:solidFill>
                <a:latin typeface="Times New Roman" panose="02020603050405020304" pitchFamily="18" charset="0"/>
                <a:cs typeface="Times New Roman" panose="02020603050405020304" pitchFamily="18" charset="0"/>
              </a:rPr>
              <a:t> </a:t>
            </a:r>
            <a:r>
              <a:rPr lang="en-US" altLang="zh-CN" sz="1800" dirty="0" smtClean="0">
                <a:solidFill>
                  <a:srgbClr val="000000"/>
                </a:solidFill>
                <a:latin typeface="Times New Roman" panose="02020603050405020304" pitchFamily="18" charset="0"/>
                <a:cs typeface="Times New Roman" panose="02020603050405020304" pitchFamily="18" charset="0"/>
              </a:rPr>
              <a:t>issues</a:t>
            </a:r>
            <a:endParaRPr lang="en-US"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8324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D738C029-C751-4A5B-A2D2-501BB0A98AAA}"/>
              </a:ext>
            </a:extLst>
          </p:cNvPr>
          <p:cNvSpPr txBox="1">
            <a:spLocks/>
          </p:cNvSpPr>
          <p:nvPr/>
        </p:nvSpPr>
        <p:spPr>
          <a:xfrm>
            <a:off x="0" y="139341"/>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control</a:t>
            </a:r>
          </a:p>
          <a:p>
            <a:pPr algn="ctr">
              <a:spcBef>
                <a:spcPct val="0"/>
              </a:spcBef>
              <a:defRPr/>
            </a:pPr>
            <a:r>
              <a:rPr lang="en-US" altLang="zh-CN" sz="2200" u="sng" dirty="0" smtClean="0">
                <a:solidFill>
                  <a:schemeClr val="tx2">
                    <a:lumMod val="60000"/>
                    <a:lumOff val="40000"/>
                  </a:schemeClr>
                </a:solidFill>
                <a:latin typeface="Arial"/>
                <a:cs typeface="Arial"/>
              </a:rPr>
              <a:t>13.</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Constructed wetland</a:t>
            </a:r>
            <a:r>
              <a:rPr lang="zh-CN" altLang="en-US" dirty="0" smtClean="0">
                <a:solidFill>
                  <a:schemeClr val="tx2">
                    <a:lumMod val="60000"/>
                    <a:lumOff val="40000"/>
                  </a:schemeClr>
                </a:solidFill>
                <a:latin typeface="Arial"/>
                <a:cs typeface="Arial"/>
              </a:rPr>
              <a:t> </a:t>
            </a:r>
            <a:r>
              <a:rPr lang="en-US" altLang="zh-CN" dirty="0" smtClean="0">
                <a:solidFill>
                  <a:schemeClr val="tx2">
                    <a:lumMod val="60000"/>
                    <a:lumOff val="40000"/>
                  </a:schemeClr>
                </a:solidFill>
                <a:latin typeface="Arial"/>
                <a:cs typeface="Arial"/>
              </a:rPr>
              <a:t>(cont’d)</a:t>
            </a:r>
            <a:endParaRPr lang="en-US" altLang="zh-CN" dirty="0">
              <a:solidFill>
                <a:schemeClr val="tx2">
                  <a:lumMod val="60000"/>
                  <a:lumOff val="40000"/>
                </a:schemeClr>
              </a:solidFill>
              <a:latin typeface="Arial"/>
              <a:cs typeface="Arial"/>
            </a:endParaRPr>
          </a:p>
        </p:txBody>
      </p:sp>
      <p:pic>
        <p:nvPicPr>
          <p:cNvPr id="10"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313" y="2246780"/>
            <a:ext cx="4787493" cy="3517817"/>
          </a:xfrm>
        </p:spPr>
      </p:pic>
      <p:sp>
        <p:nvSpPr>
          <p:cNvPr id="11" name="Rectangle 10"/>
          <p:cNvSpPr/>
          <p:nvPr/>
        </p:nvSpPr>
        <p:spPr>
          <a:xfrm>
            <a:off x="6695806" y="5364487"/>
            <a:ext cx="2545716" cy="400110"/>
          </a:xfrm>
          <a:prstGeom prst="rect">
            <a:avLst/>
          </a:prstGeom>
        </p:spPr>
        <p:txBody>
          <a:bodyPr wrap="square">
            <a:spAutoFit/>
          </a:bodyPr>
          <a:lstStyle/>
          <a:p>
            <a:r>
              <a:rPr lang="en-US" sz="1000" dirty="0">
                <a:solidFill>
                  <a:srgbClr val="000000"/>
                </a:solidFill>
                <a:latin typeface="Times New Roman" charset="0"/>
                <a:ea typeface="Times New Roman" charset="0"/>
                <a:cs typeface="Times New Roman" charset="0"/>
              </a:rPr>
              <a:t>https://stormwater.pca.state.mn.us/index.php/Types_of_stormwater_wetlands</a:t>
            </a:r>
          </a:p>
        </p:txBody>
      </p:sp>
      <p:sp>
        <p:nvSpPr>
          <p:cNvPr id="12" name="Content Placeholder 2"/>
          <p:cNvSpPr txBox="1">
            <a:spLocks/>
          </p:cNvSpPr>
          <p:nvPr/>
        </p:nvSpPr>
        <p:spPr>
          <a:xfrm>
            <a:off x="547657" y="1193140"/>
            <a:ext cx="8226042" cy="105364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altLang="zh-CN" sz="2000" dirty="0">
                <a:solidFill>
                  <a:srgbClr val="990000"/>
                </a:solidFill>
                <a:latin typeface="Times New Roman" panose="02020603050405020304" pitchFamily="18" charset="0"/>
                <a:cs typeface="Times New Roman" panose="02020603050405020304" pitchFamily="18" charset="0"/>
              </a:rPr>
              <a:t>There are five </a:t>
            </a:r>
            <a:r>
              <a:rPr lang="en-US" altLang="zh-CN" sz="2000" dirty="0" smtClean="0">
                <a:solidFill>
                  <a:srgbClr val="990000"/>
                </a:solidFill>
                <a:latin typeface="Times New Roman" panose="02020603050405020304" pitchFamily="18" charset="0"/>
                <a:cs typeface="Times New Roman" panose="02020603050405020304" pitchFamily="18" charset="0"/>
              </a:rPr>
              <a:t>basic</a:t>
            </a:r>
            <a:r>
              <a:rPr lang="zh-CN" altLang="en-US" sz="2000" dirty="0" smtClean="0">
                <a:solidFill>
                  <a:srgbClr val="990000"/>
                </a:solidFill>
                <a:latin typeface="Times New Roman" panose="02020603050405020304" pitchFamily="18" charset="0"/>
                <a:cs typeface="Times New Roman" panose="02020603050405020304" pitchFamily="18" charset="0"/>
              </a:rPr>
              <a:t> </a:t>
            </a:r>
            <a:r>
              <a:rPr lang="en-US" altLang="zh-CN" sz="2000" dirty="0" smtClean="0">
                <a:solidFill>
                  <a:srgbClr val="990000"/>
                </a:solidFill>
                <a:latin typeface="Times New Roman" panose="02020603050405020304" pitchFamily="18" charset="0"/>
                <a:cs typeface="Times New Roman" panose="02020603050405020304" pitchFamily="18" charset="0"/>
              </a:rPr>
              <a:t>types</a:t>
            </a:r>
            <a:r>
              <a:rPr lang="zh-CN" altLang="en-US" sz="2000" dirty="0" smtClean="0">
                <a:solidFill>
                  <a:srgbClr val="990000"/>
                </a:solidFill>
                <a:latin typeface="Times New Roman" panose="02020603050405020304" pitchFamily="18" charset="0"/>
                <a:cs typeface="Times New Roman" panose="02020603050405020304" pitchFamily="18" charset="0"/>
              </a:rPr>
              <a:t> </a:t>
            </a:r>
            <a:r>
              <a:rPr lang="en-US" altLang="zh-CN" sz="2000" dirty="0" smtClean="0">
                <a:solidFill>
                  <a:srgbClr val="990000"/>
                </a:solidFill>
                <a:latin typeface="Times New Roman" panose="02020603050405020304" pitchFamily="18" charset="0"/>
                <a:cs typeface="Times New Roman" panose="02020603050405020304" pitchFamily="18" charset="0"/>
              </a:rPr>
              <a:t>of</a:t>
            </a:r>
            <a:r>
              <a:rPr lang="zh-CN" altLang="en-US" sz="2000" dirty="0" smtClean="0">
                <a:solidFill>
                  <a:srgbClr val="990000"/>
                </a:solidFill>
                <a:latin typeface="Times New Roman" panose="02020603050405020304" pitchFamily="18" charset="0"/>
                <a:cs typeface="Times New Roman" panose="02020603050405020304" pitchFamily="18" charset="0"/>
              </a:rPr>
              <a:t> </a:t>
            </a:r>
            <a:r>
              <a:rPr lang="en-US" altLang="zh-CN" sz="2000" dirty="0" smtClean="0">
                <a:solidFill>
                  <a:srgbClr val="990000"/>
                </a:solidFill>
                <a:latin typeface="Times New Roman" panose="02020603050405020304" pitchFamily="18" charset="0"/>
                <a:cs typeface="Times New Roman" panose="02020603050405020304" pitchFamily="18" charset="0"/>
              </a:rPr>
              <a:t>constructed wetland:</a:t>
            </a:r>
            <a:r>
              <a:rPr lang="en-US" altLang="zh-CN" sz="2000" dirty="0" smtClean="0">
                <a:solidFill>
                  <a:srgbClr val="000000"/>
                </a:solidFill>
                <a:latin typeface="Times New Roman" panose="02020603050405020304" pitchFamily="18" charset="0"/>
                <a:cs typeface="Times New Roman" panose="02020603050405020304" pitchFamily="18" charset="0"/>
              </a:rPr>
              <a:t> shallow marsh</a:t>
            </a:r>
            <a:r>
              <a:rPr lang="en-US" altLang="zh-CN" sz="2000" dirty="0">
                <a:solidFill>
                  <a:srgbClr val="000000"/>
                </a:solidFill>
                <a:latin typeface="Times New Roman" panose="02020603050405020304" pitchFamily="18" charset="0"/>
                <a:cs typeface="Times New Roman" panose="02020603050405020304" pitchFamily="18" charset="0"/>
              </a:rPr>
              <a:t>, </a:t>
            </a:r>
            <a:r>
              <a:rPr lang="en-US" altLang="zh-CN" sz="2000" dirty="0" smtClean="0">
                <a:solidFill>
                  <a:srgbClr val="000000"/>
                </a:solidFill>
                <a:latin typeface="Times New Roman" panose="02020603050405020304" pitchFamily="18" charset="0"/>
                <a:cs typeface="Times New Roman" panose="02020603050405020304" pitchFamily="18" charset="0"/>
              </a:rPr>
              <a:t>basin/wetland </a:t>
            </a:r>
            <a:r>
              <a:rPr lang="en-US" altLang="zh-CN" sz="2000" dirty="0">
                <a:solidFill>
                  <a:srgbClr val="000000"/>
                </a:solidFill>
                <a:latin typeface="Times New Roman" panose="02020603050405020304" pitchFamily="18" charset="0"/>
                <a:cs typeface="Times New Roman" panose="02020603050405020304" pitchFamily="18" charset="0"/>
              </a:rPr>
              <a:t>(formerly </a:t>
            </a:r>
            <a:r>
              <a:rPr lang="en-US" altLang="zh-CN" sz="2000" dirty="0" smtClean="0">
                <a:solidFill>
                  <a:srgbClr val="000000"/>
                </a:solidFill>
                <a:latin typeface="Times New Roman" panose="02020603050405020304" pitchFamily="18" charset="0"/>
                <a:cs typeface="Times New Roman" panose="02020603050405020304" pitchFamily="18" charset="0"/>
              </a:rPr>
              <a:t>pond/wetland), extended</a:t>
            </a:r>
            <a:r>
              <a:rPr lang="zh-CN" altLang="en-US" sz="2000" dirty="0" smtClean="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d</a:t>
            </a:r>
            <a:r>
              <a:rPr lang="en-US" altLang="zh-CN" sz="2000" dirty="0" smtClean="0">
                <a:solidFill>
                  <a:srgbClr val="000000"/>
                </a:solidFill>
                <a:latin typeface="Times New Roman" panose="02020603050405020304" pitchFamily="18" charset="0"/>
                <a:cs typeface="Times New Roman" panose="02020603050405020304" pitchFamily="18" charset="0"/>
              </a:rPr>
              <a:t>etention </a:t>
            </a:r>
            <a:r>
              <a:rPr lang="en-US" altLang="zh-CN" sz="2000" dirty="0">
                <a:solidFill>
                  <a:srgbClr val="000000"/>
                </a:solidFill>
                <a:latin typeface="Times New Roman" panose="02020603050405020304" pitchFamily="18" charset="0"/>
                <a:cs typeface="Times New Roman" panose="02020603050405020304" pitchFamily="18" charset="0"/>
              </a:rPr>
              <a:t>(ED) </a:t>
            </a:r>
            <a:r>
              <a:rPr lang="en-US" altLang="zh-CN" sz="2000" dirty="0" smtClean="0">
                <a:solidFill>
                  <a:srgbClr val="000000"/>
                </a:solidFill>
                <a:latin typeface="Times New Roman" panose="02020603050405020304" pitchFamily="18" charset="0"/>
                <a:cs typeface="Times New Roman" panose="02020603050405020304" pitchFamily="18" charset="0"/>
              </a:rPr>
              <a:t>wetland</a:t>
            </a:r>
            <a:r>
              <a:rPr lang="en-US" altLang="zh-CN" sz="2000" dirty="0">
                <a:solidFill>
                  <a:srgbClr val="000000"/>
                </a:solidFill>
                <a:latin typeface="Times New Roman" panose="02020603050405020304" pitchFamily="18" charset="0"/>
                <a:cs typeface="Times New Roman" panose="02020603050405020304" pitchFamily="18" charset="0"/>
              </a:rPr>
              <a:t>, </a:t>
            </a:r>
            <a:r>
              <a:rPr lang="en-US" altLang="zh-CN" sz="2000" dirty="0" smtClean="0">
                <a:solidFill>
                  <a:srgbClr val="000000"/>
                </a:solidFill>
                <a:latin typeface="Times New Roman" panose="02020603050405020304" pitchFamily="18" charset="0"/>
                <a:cs typeface="Times New Roman" panose="02020603050405020304" pitchFamily="18" charset="0"/>
              </a:rPr>
              <a:t>pocket wetland</a:t>
            </a:r>
            <a:r>
              <a:rPr lang="en-US" altLang="zh-CN" sz="2000" dirty="0">
                <a:solidFill>
                  <a:srgbClr val="000000"/>
                </a:solidFill>
                <a:latin typeface="Times New Roman" panose="02020603050405020304" pitchFamily="18" charset="0"/>
                <a:cs typeface="Times New Roman" panose="02020603050405020304" pitchFamily="18" charset="0"/>
              </a:rPr>
              <a:t>, and </a:t>
            </a:r>
            <a:r>
              <a:rPr lang="en-US" altLang="zh-CN" sz="2000" dirty="0" smtClean="0">
                <a:solidFill>
                  <a:srgbClr val="000000"/>
                </a:solidFill>
                <a:latin typeface="Times New Roman" panose="02020603050405020304" pitchFamily="18" charset="0"/>
                <a:cs typeface="Times New Roman" panose="02020603050405020304" pitchFamily="18" charset="0"/>
              </a:rPr>
              <a:t>gravel wetland.</a:t>
            </a:r>
            <a:endParaRPr lang="en-US" sz="2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88143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D738C029-C751-4A5B-A2D2-501BB0A98AAA}"/>
              </a:ext>
            </a:extLst>
          </p:cNvPr>
          <p:cNvSpPr txBox="1">
            <a:spLocks/>
          </p:cNvSpPr>
          <p:nvPr/>
        </p:nvSpPr>
        <p:spPr>
          <a:xfrm>
            <a:off x="0" y="139341"/>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control</a:t>
            </a:r>
          </a:p>
          <a:p>
            <a:pPr algn="ctr">
              <a:spcBef>
                <a:spcPct val="0"/>
              </a:spcBef>
              <a:defRPr/>
            </a:pPr>
            <a:r>
              <a:rPr lang="en-US" altLang="zh-CN" sz="2200" u="sng" dirty="0" smtClean="0">
                <a:solidFill>
                  <a:schemeClr val="tx2">
                    <a:lumMod val="60000"/>
                    <a:lumOff val="40000"/>
                  </a:schemeClr>
                </a:solidFill>
                <a:latin typeface="Arial"/>
                <a:cs typeface="Arial"/>
              </a:rPr>
              <a:t>13.</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Constructed wetland</a:t>
            </a:r>
            <a:r>
              <a:rPr lang="zh-CN" altLang="en-US" sz="2200" dirty="0" smtClean="0">
                <a:solidFill>
                  <a:schemeClr val="tx2">
                    <a:lumMod val="60000"/>
                    <a:lumOff val="40000"/>
                  </a:schemeClr>
                </a:solidFill>
                <a:latin typeface="Arial"/>
                <a:cs typeface="Arial"/>
              </a:rPr>
              <a:t> </a:t>
            </a:r>
            <a:r>
              <a:rPr lang="en-US" altLang="zh-CN" dirty="0" smtClean="0">
                <a:solidFill>
                  <a:schemeClr val="tx2">
                    <a:lumMod val="60000"/>
                    <a:lumOff val="40000"/>
                  </a:schemeClr>
                </a:solidFill>
                <a:latin typeface="Arial"/>
                <a:cs typeface="Arial"/>
              </a:rPr>
              <a:t>(cont’d)</a:t>
            </a:r>
            <a:endParaRPr lang="en-US" altLang="zh-CN" dirty="0">
              <a:solidFill>
                <a:schemeClr val="tx2">
                  <a:lumMod val="60000"/>
                  <a:lumOff val="40000"/>
                </a:schemeClr>
              </a:solidFill>
              <a:latin typeface="Arial"/>
              <a:cs typeface="Arial"/>
            </a:endParaRPr>
          </a:p>
        </p:txBody>
      </p:sp>
      <p:pic>
        <p:nvPicPr>
          <p:cNvPr id="1026" name="Picture 2" descr="mage result for gravel wetl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99" y="1607729"/>
            <a:ext cx="8270600" cy="4066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03099" y="5427683"/>
            <a:ext cx="5106473" cy="246221"/>
          </a:xfrm>
          <a:prstGeom prst="rect">
            <a:avLst/>
          </a:prstGeom>
        </p:spPr>
        <p:txBody>
          <a:bodyPr wrap="square">
            <a:spAutoFit/>
          </a:bodyPr>
          <a:lstStyle/>
          <a:p>
            <a:r>
              <a:rPr lang="en-US" sz="1000" dirty="0">
                <a:solidFill>
                  <a:srgbClr val="000000"/>
                </a:solidFill>
                <a:latin typeface="Times New Roman" charset="0"/>
                <a:ea typeface="Times New Roman" charset="0"/>
                <a:cs typeface="Times New Roman" charset="0"/>
              </a:rPr>
              <a:t>https://stormwater.wef.org/2012/07/subsurface-gravel-wetlands-for-stormwater-management/</a:t>
            </a:r>
          </a:p>
        </p:txBody>
      </p:sp>
      <p:sp>
        <p:nvSpPr>
          <p:cNvPr id="8" name="TextBox 7">
            <a:extLst>
              <a:ext uri="{FF2B5EF4-FFF2-40B4-BE49-F238E27FC236}">
                <a16:creationId xmlns="" xmlns:a16="http://schemas.microsoft.com/office/drawing/2014/main" id="{BC9EACCB-8EE2-41C4-81C7-25A6435EABD2}"/>
              </a:ext>
            </a:extLst>
          </p:cNvPr>
          <p:cNvSpPr txBox="1"/>
          <p:nvPr/>
        </p:nvSpPr>
        <p:spPr>
          <a:xfrm>
            <a:off x="503099" y="1249146"/>
            <a:ext cx="4712845" cy="369332"/>
          </a:xfrm>
          <a:prstGeom prst="rect">
            <a:avLst/>
          </a:prstGeom>
          <a:solidFill>
            <a:srgbClr val="FFCC00"/>
          </a:solidFill>
        </p:spPr>
        <p:txBody>
          <a:bodyPr wrap="square" rtlCol="0">
            <a:spAutoFit/>
          </a:bodyPr>
          <a:lstStyle/>
          <a:p>
            <a:pPr algn="just"/>
            <a:r>
              <a:rPr lang="en-US" altLang="zh-CN" dirty="0">
                <a:solidFill>
                  <a:srgbClr val="990000"/>
                </a:solidFill>
                <a:latin typeface="Times New Roman" panose="02020603050405020304" pitchFamily="18" charset="0"/>
                <a:cs typeface="Times New Roman" panose="02020603050405020304" pitchFamily="18" charset="0"/>
              </a:rPr>
              <a:t>Concept schematic for subsurface gravel wetland</a:t>
            </a:r>
            <a:endParaRPr lang="en-US" altLang="zh-CN" dirty="0" smtClean="0">
              <a:solidFill>
                <a:srgbClr val="99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72158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extLst>
              <p:ext uri="{D42A27DB-BD31-4B8C-83A1-F6EECF244321}">
                <p14:modId xmlns:p14="http://schemas.microsoft.com/office/powerpoint/2010/main" val="2128585221"/>
              </p:ext>
            </p:extLst>
          </p:nvPr>
        </p:nvGraphicFramePr>
        <p:xfrm>
          <a:off x="610802" y="1196772"/>
          <a:ext cx="3873498" cy="3580469"/>
        </p:xfrm>
        <a:graphic>
          <a:graphicData uri="http://schemas.openxmlformats.org/drawingml/2006/table">
            <a:tbl>
              <a:tblPr firstRow="1" bandRow="1">
                <a:tableStyleId>{21E4AEA4-8DFA-4A89-87EB-49C32662AFE0}</a:tableStyleId>
              </a:tblPr>
              <a:tblGrid>
                <a:gridCol w="1936749">
                  <a:extLst>
                    <a:ext uri="{9D8B030D-6E8A-4147-A177-3AD203B41FA5}">
                      <a16:colId xmlns:a16="http://schemas.microsoft.com/office/drawing/2014/main" xmlns="" val="20000"/>
                    </a:ext>
                  </a:extLst>
                </a:gridCol>
                <a:gridCol w="1936749">
                  <a:extLst>
                    <a:ext uri="{9D8B030D-6E8A-4147-A177-3AD203B41FA5}">
                      <a16:colId xmlns:a16="http://schemas.microsoft.com/office/drawing/2014/main" xmlns="" val="20001"/>
                    </a:ext>
                  </a:extLst>
                </a:gridCol>
              </a:tblGrid>
              <a:tr h="374479">
                <a:tc>
                  <a:txBody>
                    <a:bodyPr/>
                    <a:lstStyle/>
                    <a:p>
                      <a:pPr algn="ctr">
                        <a:buNone/>
                      </a:pPr>
                      <a:r>
                        <a:rPr lang="en-US" altLang="zh-CN" sz="1600" dirty="0" smtClean="0"/>
                        <a:t>Contaminant</a:t>
                      </a:r>
                      <a:endParaRPr lang="en-US" altLang="zh-CN" sz="1600" dirty="0">
                        <a:solidFill>
                          <a:schemeClr val="bg1"/>
                        </a:solidFill>
                      </a:endParaRPr>
                    </a:p>
                  </a:txBody>
                  <a:tcPr marL="68580" marR="68580" marT="34290" marB="34290" anchor="ctr"/>
                </a:tc>
                <a:tc>
                  <a:txBody>
                    <a:bodyPr/>
                    <a:lstStyle/>
                    <a:p>
                      <a:pPr algn="ctr">
                        <a:buNone/>
                      </a:pPr>
                      <a:r>
                        <a:rPr lang="en-US" altLang="zh-CN" sz="1600" dirty="0" smtClean="0"/>
                        <a:t>Remove efficiency</a:t>
                      </a:r>
                      <a:r>
                        <a:rPr lang="zh-CN" altLang="en-US" sz="1600" dirty="0" smtClean="0"/>
                        <a:t>*</a:t>
                      </a:r>
                      <a:endParaRPr lang="en-US" altLang="zh-CN" sz="1600" dirty="0">
                        <a:solidFill>
                          <a:schemeClr val="bg1"/>
                        </a:solidFill>
                      </a:endParaRPr>
                    </a:p>
                  </a:txBody>
                  <a:tcPr marL="68580" marR="68580" marT="34290" marB="34290" anchor="ctr"/>
                </a:tc>
                <a:extLst>
                  <a:ext uri="{0D108BD9-81ED-4DB2-BD59-A6C34878D82A}">
                    <a16:rowId xmlns:a16="http://schemas.microsoft.com/office/drawing/2014/main" xmlns="" val="10000"/>
                  </a:ext>
                </a:extLst>
              </a:tr>
              <a:tr h="374479">
                <a:tc>
                  <a:txBody>
                    <a:bodyPr/>
                    <a:lstStyle/>
                    <a:p>
                      <a:pPr algn="ctr">
                        <a:buNone/>
                      </a:pPr>
                      <a:r>
                        <a:rPr lang="en-US" altLang="zh-CN" sz="1600" dirty="0">
                          <a:solidFill>
                            <a:srgbClr val="000000"/>
                          </a:solidFill>
                          <a:sym typeface="+mn-ea"/>
                        </a:rPr>
                        <a:t>Heavy metals</a:t>
                      </a:r>
                      <a:endParaRPr lang="zh-CN" altLang="en-US" sz="1600" dirty="0">
                        <a:solidFill>
                          <a:srgbClr val="000000"/>
                        </a:solidFill>
                      </a:endParaRPr>
                    </a:p>
                  </a:txBody>
                  <a:tcPr marL="68580" marR="68580" marT="34290" marB="34290" anchor="ctr"/>
                </a:tc>
                <a:tc>
                  <a:txBody>
                    <a:bodyPr/>
                    <a:lstStyle/>
                    <a:p>
                      <a:pPr algn="ctr">
                        <a:buNone/>
                      </a:pPr>
                      <a:r>
                        <a:rPr lang="en-US" altLang="zh-CN" sz="1600" dirty="0">
                          <a:solidFill>
                            <a:srgbClr val="000000"/>
                          </a:solidFill>
                          <a:sym typeface="+mn-ea"/>
                        </a:rPr>
                        <a:t>40 - 80%</a:t>
                      </a:r>
                      <a:endParaRPr lang="zh-CN" altLang="en-US" sz="1600" dirty="0">
                        <a:solidFill>
                          <a:srgbClr val="000000"/>
                        </a:solidFill>
                      </a:endParaRPr>
                    </a:p>
                  </a:txBody>
                  <a:tcPr marL="68580" marR="68580" marT="34290" marB="34290" anchor="ctr"/>
                </a:tc>
                <a:extLst>
                  <a:ext uri="{0D108BD9-81ED-4DB2-BD59-A6C34878D82A}">
                    <a16:rowId xmlns:a16="http://schemas.microsoft.com/office/drawing/2014/main" xmlns="" val="10001"/>
                  </a:ext>
                </a:extLst>
              </a:tr>
              <a:tr h="374562">
                <a:tc>
                  <a:txBody>
                    <a:bodyPr/>
                    <a:lstStyle/>
                    <a:p>
                      <a:pPr algn="ctr">
                        <a:buNone/>
                      </a:pPr>
                      <a:r>
                        <a:rPr lang="en-US" altLang="zh-CN" sz="1600" dirty="0">
                          <a:solidFill>
                            <a:srgbClr val="000000"/>
                          </a:solidFill>
                          <a:sym typeface="+mn-ea"/>
                        </a:rPr>
                        <a:t>Total Phosphorus</a:t>
                      </a:r>
                      <a:endParaRPr lang="zh-CN" altLang="en-US" sz="1600" dirty="0">
                        <a:solidFill>
                          <a:srgbClr val="000000"/>
                        </a:solidFill>
                      </a:endParaRPr>
                    </a:p>
                  </a:txBody>
                  <a:tcPr marL="68580" marR="68580" marT="34290" marB="34290" anchor="ctr"/>
                </a:tc>
                <a:tc>
                  <a:txBody>
                    <a:bodyPr/>
                    <a:lstStyle/>
                    <a:p>
                      <a:pPr algn="ctr">
                        <a:buNone/>
                      </a:pPr>
                      <a:r>
                        <a:rPr lang="en-US" altLang="zh-CN" sz="1600" dirty="0">
                          <a:solidFill>
                            <a:srgbClr val="000000"/>
                          </a:solidFill>
                          <a:sym typeface="+mn-ea"/>
                        </a:rPr>
                        <a:t>40 - 80%</a:t>
                      </a:r>
                      <a:endParaRPr lang="zh-CN" altLang="en-US" sz="1600">
                        <a:solidFill>
                          <a:srgbClr val="000000"/>
                        </a:solidFill>
                      </a:endParaRPr>
                    </a:p>
                  </a:txBody>
                  <a:tcPr marL="68580" marR="68580" marT="34290" marB="34290" anchor="ctr"/>
                </a:tc>
                <a:extLst>
                  <a:ext uri="{0D108BD9-81ED-4DB2-BD59-A6C34878D82A}">
                    <a16:rowId xmlns:a16="http://schemas.microsoft.com/office/drawing/2014/main" xmlns="" val="10002"/>
                  </a:ext>
                </a:extLst>
              </a:tr>
              <a:tr h="374479">
                <a:tc>
                  <a:txBody>
                    <a:bodyPr/>
                    <a:lstStyle/>
                    <a:p>
                      <a:pPr algn="ctr">
                        <a:buNone/>
                      </a:pPr>
                      <a:r>
                        <a:rPr lang="en-US" altLang="zh-CN" sz="1600" dirty="0">
                          <a:solidFill>
                            <a:srgbClr val="000000"/>
                          </a:solidFill>
                          <a:sym typeface="+mn-ea"/>
                        </a:rPr>
                        <a:t>Total Nitrogen</a:t>
                      </a:r>
                      <a:endParaRPr lang="zh-CN" altLang="en-US" sz="1600" dirty="0">
                        <a:solidFill>
                          <a:srgbClr val="000000"/>
                        </a:solidFill>
                      </a:endParaRPr>
                    </a:p>
                  </a:txBody>
                  <a:tcPr marL="68580" marR="68580" marT="34290" marB="34290" anchor="ctr"/>
                </a:tc>
                <a:tc>
                  <a:txBody>
                    <a:bodyPr/>
                    <a:lstStyle/>
                    <a:p>
                      <a:pPr algn="ctr">
                        <a:buNone/>
                      </a:pPr>
                      <a:r>
                        <a:rPr lang="en-US" altLang="zh-CN" sz="1600" dirty="0">
                          <a:solidFill>
                            <a:srgbClr val="000000"/>
                          </a:solidFill>
                          <a:sym typeface="+mn-ea"/>
                        </a:rPr>
                        <a:t>40 - 60%</a:t>
                      </a:r>
                      <a:endParaRPr lang="zh-CN" altLang="en-US" sz="1600" dirty="0">
                        <a:solidFill>
                          <a:srgbClr val="000000"/>
                        </a:solidFill>
                      </a:endParaRPr>
                    </a:p>
                  </a:txBody>
                  <a:tcPr marL="68580" marR="68580" marT="34290" marB="34290" anchor="ctr"/>
                </a:tc>
                <a:extLst>
                  <a:ext uri="{0D108BD9-81ED-4DB2-BD59-A6C34878D82A}">
                    <a16:rowId xmlns:a16="http://schemas.microsoft.com/office/drawing/2014/main" xmlns="" val="10003"/>
                  </a:ext>
                </a:extLst>
              </a:tr>
              <a:tr h="666756">
                <a:tc>
                  <a:txBody>
                    <a:bodyPr/>
                    <a:lstStyle/>
                    <a:p>
                      <a:pPr algn="ctr">
                        <a:buNone/>
                      </a:pPr>
                      <a:r>
                        <a:rPr lang="en-US" altLang="zh-CN" sz="1600" dirty="0">
                          <a:solidFill>
                            <a:srgbClr val="000000"/>
                          </a:solidFill>
                          <a:sym typeface="+mn-ea"/>
                        </a:rPr>
                        <a:t>Soluble reactive phosphorus </a:t>
                      </a:r>
                      <a:endParaRPr lang="zh-CN" altLang="en-US" sz="1600" dirty="0">
                        <a:solidFill>
                          <a:srgbClr val="000000"/>
                        </a:solidFill>
                      </a:endParaRPr>
                    </a:p>
                  </a:txBody>
                  <a:tcPr marL="68580" marR="68580" marT="34290" marB="34290" anchor="ctr"/>
                </a:tc>
                <a:tc>
                  <a:txBody>
                    <a:bodyPr/>
                    <a:lstStyle/>
                    <a:p>
                      <a:pPr algn="ctr">
                        <a:buNone/>
                      </a:pPr>
                      <a:r>
                        <a:rPr lang="en-US" altLang="zh-CN" sz="1600" dirty="0">
                          <a:solidFill>
                            <a:srgbClr val="000000"/>
                          </a:solidFill>
                          <a:sym typeface="+mn-ea"/>
                        </a:rPr>
                        <a:t>75%</a:t>
                      </a:r>
                      <a:endParaRPr lang="zh-CN" altLang="en-US" sz="1600" dirty="0">
                        <a:solidFill>
                          <a:srgbClr val="000000"/>
                        </a:solidFill>
                      </a:endParaRPr>
                    </a:p>
                  </a:txBody>
                  <a:tcPr marL="68580" marR="68580" marT="34290" marB="34290" anchor="ctr"/>
                </a:tc>
                <a:extLst>
                  <a:ext uri="{0D108BD9-81ED-4DB2-BD59-A6C34878D82A}">
                    <a16:rowId xmlns:a16="http://schemas.microsoft.com/office/drawing/2014/main" xmlns="" val="10004"/>
                  </a:ext>
                </a:extLst>
              </a:tr>
              <a:tr h="374479">
                <a:tc>
                  <a:txBody>
                    <a:bodyPr/>
                    <a:lstStyle/>
                    <a:p>
                      <a:pPr algn="ctr">
                        <a:buNone/>
                      </a:pPr>
                      <a:r>
                        <a:rPr lang="en-US" altLang="zh-CN" sz="1600" dirty="0">
                          <a:solidFill>
                            <a:srgbClr val="000000"/>
                          </a:solidFill>
                          <a:sym typeface="+mn-ea"/>
                        </a:rPr>
                        <a:t>Nitrate</a:t>
                      </a:r>
                      <a:endParaRPr lang="zh-CN" altLang="en-US" sz="1600">
                        <a:solidFill>
                          <a:srgbClr val="000000"/>
                        </a:solidFill>
                      </a:endParaRPr>
                    </a:p>
                  </a:txBody>
                  <a:tcPr marL="68580" marR="68580" marT="34290" marB="34290" anchor="ctr"/>
                </a:tc>
                <a:tc>
                  <a:txBody>
                    <a:bodyPr/>
                    <a:lstStyle/>
                    <a:p>
                      <a:pPr algn="ctr">
                        <a:buNone/>
                      </a:pPr>
                      <a:r>
                        <a:rPr lang="en-US" altLang="zh-CN" sz="1600" dirty="0">
                          <a:solidFill>
                            <a:srgbClr val="000000"/>
                          </a:solidFill>
                          <a:sym typeface="+mn-ea"/>
                        </a:rPr>
                        <a:t>65%</a:t>
                      </a:r>
                      <a:endParaRPr lang="zh-CN" altLang="en-US" sz="1600" dirty="0">
                        <a:solidFill>
                          <a:srgbClr val="000000"/>
                        </a:solidFill>
                      </a:endParaRPr>
                    </a:p>
                  </a:txBody>
                  <a:tcPr marL="68580" marR="68580" marT="34290" marB="34290" anchor="ctr"/>
                </a:tc>
                <a:extLst>
                  <a:ext uri="{0D108BD9-81ED-4DB2-BD59-A6C34878D82A}">
                    <a16:rowId xmlns:a16="http://schemas.microsoft.com/office/drawing/2014/main" xmlns="" val="10005"/>
                  </a:ext>
                </a:extLst>
              </a:tr>
              <a:tr h="666756">
                <a:tc>
                  <a:txBody>
                    <a:bodyPr/>
                    <a:lstStyle/>
                    <a:p>
                      <a:pPr algn="ctr">
                        <a:buNone/>
                      </a:pPr>
                      <a:r>
                        <a:rPr lang="en-US" altLang="zh-CN" sz="1600" dirty="0">
                          <a:solidFill>
                            <a:srgbClr val="000000"/>
                          </a:solidFill>
                          <a:sym typeface="+mn-ea"/>
                        </a:rPr>
                        <a:t>Total copper, </a:t>
                      </a:r>
                      <a:r>
                        <a:rPr lang="en-US" altLang="zh-CN" sz="1600" dirty="0" smtClean="0">
                          <a:solidFill>
                            <a:srgbClr val="000000"/>
                          </a:solidFill>
                          <a:sym typeface="+mn-ea"/>
                        </a:rPr>
                        <a:t>lead, </a:t>
                      </a:r>
                      <a:r>
                        <a:rPr lang="en-US" altLang="zh-CN" sz="1600" dirty="0">
                          <a:solidFill>
                            <a:srgbClr val="000000"/>
                          </a:solidFill>
                          <a:sym typeface="+mn-ea"/>
                        </a:rPr>
                        <a:t>and zinc </a:t>
                      </a:r>
                      <a:endParaRPr lang="zh-CN" altLang="en-US" sz="1600" dirty="0">
                        <a:solidFill>
                          <a:srgbClr val="000000"/>
                        </a:solidFill>
                      </a:endParaRPr>
                    </a:p>
                  </a:txBody>
                  <a:tcPr marL="68580" marR="68580" marT="34290" marB="34290" anchor="ctr"/>
                </a:tc>
                <a:tc>
                  <a:txBody>
                    <a:bodyPr/>
                    <a:lstStyle/>
                    <a:p>
                      <a:pPr algn="ctr">
                        <a:buNone/>
                      </a:pPr>
                      <a:r>
                        <a:rPr lang="en-US" altLang="zh-CN" sz="1600" dirty="0">
                          <a:solidFill>
                            <a:srgbClr val="000000"/>
                          </a:solidFill>
                          <a:sym typeface="+mn-ea"/>
                        </a:rPr>
                        <a:t> 80 - 95%</a:t>
                      </a:r>
                      <a:endParaRPr lang="zh-CN" altLang="en-US" sz="1600" dirty="0">
                        <a:solidFill>
                          <a:srgbClr val="000000"/>
                        </a:solidFill>
                      </a:endParaRPr>
                    </a:p>
                  </a:txBody>
                  <a:tcPr marL="68580" marR="68580" marT="34290" marB="34290" anchor="ctr"/>
                </a:tc>
                <a:extLst>
                  <a:ext uri="{0D108BD9-81ED-4DB2-BD59-A6C34878D82A}">
                    <a16:rowId xmlns:a16="http://schemas.microsoft.com/office/drawing/2014/main" xmlns="" val="10006"/>
                  </a:ext>
                </a:extLst>
              </a:tr>
              <a:tr h="374479">
                <a:tc>
                  <a:txBody>
                    <a:bodyPr/>
                    <a:lstStyle/>
                    <a:p>
                      <a:pPr algn="ctr">
                        <a:buNone/>
                      </a:pPr>
                      <a:r>
                        <a:rPr lang="en-US" altLang="zh-CN" sz="1600" dirty="0">
                          <a:solidFill>
                            <a:srgbClr val="000000"/>
                          </a:solidFill>
                          <a:sym typeface="+mn-ea"/>
                        </a:rPr>
                        <a:t>TSS</a:t>
                      </a:r>
                      <a:endParaRPr lang="zh-CN" altLang="en-US" sz="1600" dirty="0">
                        <a:solidFill>
                          <a:srgbClr val="000000"/>
                        </a:solidFill>
                      </a:endParaRPr>
                    </a:p>
                  </a:txBody>
                  <a:tcPr marL="68580" marR="68580" marT="34290" marB="34290" anchor="ctr"/>
                </a:tc>
                <a:tc>
                  <a:txBody>
                    <a:bodyPr/>
                    <a:lstStyle/>
                    <a:p>
                      <a:pPr algn="ctr">
                        <a:buNone/>
                      </a:pPr>
                      <a:r>
                        <a:rPr lang="en-US" altLang="zh-CN" sz="1600" dirty="0">
                          <a:solidFill>
                            <a:srgbClr val="000000"/>
                          </a:solidFill>
                          <a:sym typeface="+mn-ea"/>
                        </a:rPr>
                        <a:t>70%</a:t>
                      </a:r>
                      <a:endParaRPr lang="en-US" altLang="zh-CN" sz="1600" dirty="0">
                        <a:solidFill>
                          <a:srgbClr val="000000"/>
                        </a:solidFill>
                      </a:endParaRPr>
                    </a:p>
                  </a:txBody>
                  <a:tcPr marL="68580" marR="68580" marT="34290" marB="34290" anchor="ctr"/>
                </a:tc>
                <a:extLst>
                  <a:ext uri="{0D108BD9-81ED-4DB2-BD59-A6C34878D82A}">
                    <a16:rowId xmlns:a16="http://schemas.microsoft.com/office/drawing/2014/main" xmlns="" val="10009"/>
                  </a:ext>
                </a:extLst>
              </a:tr>
            </a:tbl>
          </a:graphicData>
        </a:graphic>
      </p:graphicFrame>
      <p:sp>
        <p:nvSpPr>
          <p:cNvPr id="5"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control</a:t>
            </a:r>
          </a:p>
          <a:p>
            <a:pPr algn="ctr">
              <a:spcBef>
                <a:spcPct val="0"/>
              </a:spcBef>
              <a:defRPr/>
            </a:pPr>
            <a:r>
              <a:rPr lang="en-US" altLang="zh-CN" sz="2200" u="sng" dirty="0" smtClean="0">
                <a:solidFill>
                  <a:schemeClr val="tx2">
                    <a:lumMod val="60000"/>
                    <a:lumOff val="40000"/>
                  </a:schemeClr>
                </a:solidFill>
                <a:latin typeface="Arial"/>
                <a:cs typeface="Arial"/>
              </a:rPr>
              <a:t>13.</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Constructed</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wetland</a:t>
            </a:r>
            <a:r>
              <a:rPr lang="zh-CN" altLang="en-US" sz="2400" u="sng" dirty="0" smtClean="0">
                <a:solidFill>
                  <a:schemeClr val="tx2">
                    <a:lumMod val="60000"/>
                    <a:lumOff val="40000"/>
                  </a:schemeClr>
                </a:solidFill>
                <a:latin typeface="Arial"/>
                <a:cs typeface="Arial"/>
              </a:rPr>
              <a:t> </a:t>
            </a:r>
            <a:r>
              <a:rPr lang="en-US" altLang="zh-CN" sz="1400" u="sng" dirty="0" smtClean="0">
                <a:solidFill>
                  <a:schemeClr val="tx2">
                    <a:lumMod val="60000"/>
                    <a:lumOff val="40000"/>
                  </a:schemeClr>
                </a:solidFill>
                <a:latin typeface="Arial"/>
                <a:cs typeface="Arial"/>
              </a:rPr>
              <a:t>(cont’d)</a:t>
            </a:r>
            <a:r>
              <a:rPr lang="en-US" altLang="zh-CN" u="sng" dirty="0" smtClean="0">
                <a:solidFill>
                  <a:schemeClr val="tx2">
                    <a:lumMod val="60000"/>
                    <a:lumOff val="40000"/>
                  </a:schemeClr>
                </a:solidFill>
                <a:latin typeface="Arial"/>
                <a:cs typeface="Arial"/>
              </a:rPr>
              <a:t> </a:t>
            </a:r>
            <a:endParaRPr lang="en-US" altLang="zh-CN" sz="2800" u="sng" dirty="0">
              <a:solidFill>
                <a:schemeClr val="tx2">
                  <a:lumMod val="60000"/>
                  <a:lumOff val="40000"/>
                </a:schemeClr>
              </a:solidFill>
              <a:latin typeface="Arial"/>
              <a:cs typeface="Arial"/>
            </a:endParaRPr>
          </a:p>
        </p:txBody>
      </p:sp>
      <p:sp>
        <p:nvSpPr>
          <p:cNvPr id="3" name="Rectangle 2"/>
          <p:cNvSpPr/>
          <p:nvPr/>
        </p:nvSpPr>
        <p:spPr>
          <a:xfrm>
            <a:off x="610802" y="4809279"/>
            <a:ext cx="3873498" cy="523220"/>
          </a:xfrm>
          <a:prstGeom prst="rect">
            <a:avLst/>
          </a:prstGeom>
        </p:spPr>
        <p:txBody>
          <a:bodyPr wrap="square">
            <a:spAutoFit/>
          </a:bodyPr>
          <a:lstStyle/>
          <a:p>
            <a:pPr algn="just"/>
            <a:r>
              <a:rPr lang="en-US" sz="1400" dirty="0">
                <a:solidFill>
                  <a:srgbClr val="000000"/>
                </a:solidFill>
                <a:latin typeface="TimesNewRomanPSMT" charset="0"/>
              </a:rPr>
              <a:t>* Higher efficiencies are associated with use of O/G trap, larger pond/marsh area and volume</a:t>
            </a:r>
            <a:r>
              <a:rPr lang="en-US" sz="1400">
                <a:solidFill>
                  <a:srgbClr val="000000"/>
                </a:solidFill>
                <a:latin typeface="TimesNewRomanPSMT" charset="0"/>
              </a:rPr>
              <a:t>. </a:t>
            </a:r>
            <a:endParaRPr lang="en-US" sz="1400" dirty="0">
              <a:solidFill>
                <a:srgbClr val="000000"/>
              </a:solidFill>
              <a:effectLst/>
            </a:endParaRPr>
          </a:p>
        </p:txBody>
      </p:sp>
      <p:sp>
        <p:nvSpPr>
          <p:cNvPr id="8" name="Rectangle 7"/>
          <p:cNvSpPr/>
          <p:nvPr/>
        </p:nvSpPr>
        <p:spPr>
          <a:xfrm>
            <a:off x="610802" y="5364537"/>
            <a:ext cx="3655929" cy="400110"/>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by</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Dennis </a:t>
            </a:r>
            <a:r>
              <a:rPr lang="en-US" altLang="zh-CN" sz="1000" dirty="0" err="1" smtClean="0">
                <a:solidFill>
                  <a:srgbClr val="000000"/>
                </a:solidFill>
                <a:latin typeface="Times New Roman" charset="0"/>
                <a:ea typeface="Times New Roman" charset="0"/>
                <a:cs typeface="Times New Roman" charset="0"/>
              </a:rPr>
              <a:t>Jurries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and</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Krista Ratliff,</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pic>
        <p:nvPicPr>
          <p:cNvPr id="2050" name="Picture 2" descr="mage of constructed stormwater wetland z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540" y="1967080"/>
            <a:ext cx="3777288" cy="22029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748906" y="4229672"/>
            <a:ext cx="4179194" cy="246221"/>
          </a:xfrm>
          <a:prstGeom prst="rect">
            <a:avLst/>
          </a:prstGeom>
        </p:spPr>
        <p:txBody>
          <a:bodyPr wrap="square">
            <a:spAutoFit/>
          </a:bodyPr>
          <a:lstStyle/>
          <a:p>
            <a:r>
              <a:rPr lang="en-US" sz="1000" dirty="0">
                <a:solidFill>
                  <a:srgbClr val="000000"/>
                </a:solidFill>
                <a:latin typeface="Times New Roman" charset="0"/>
                <a:ea typeface="Times New Roman" charset="0"/>
                <a:cs typeface="Times New Roman" charset="0"/>
              </a:rPr>
              <a:t>http://</a:t>
            </a:r>
            <a:r>
              <a:rPr lang="en-US" sz="1000" dirty="0" err="1">
                <a:solidFill>
                  <a:srgbClr val="000000"/>
                </a:solidFill>
                <a:latin typeface="Times New Roman" charset="0"/>
                <a:ea typeface="Times New Roman" charset="0"/>
                <a:cs typeface="Times New Roman" charset="0"/>
              </a:rPr>
              <a:t>prj.geosyntec.com</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npsmanual</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constructedstormwaterwetlands.aspx</a:t>
            </a:r>
            <a:endParaRPr lang="en-US" sz="1000" dirty="0">
              <a:solidFill>
                <a:srgbClr val="000000"/>
              </a:solidFill>
              <a:latin typeface="Times New Roman" charset="0"/>
              <a:ea typeface="Times New Roman" charset="0"/>
              <a:cs typeface="Times New Roman" charset="0"/>
            </a:endParaRPr>
          </a:p>
        </p:txBody>
      </p:sp>
      <p:sp>
        <p:nvSpPr>
          <p:cNvPr id="10" name="Rectangle 9"/>
          <p:cNvSpPr/>
          <p:nvPr/>
        </p:nvSpPr>
        <p:spPr>
          <a:xfrm>
            <a:off x="5238827" y="1476592"/>
            <a:ext cx="3689273" cy="307777"/>
          </a:xfrm>
          <a:prstGeom prst="rect">
            <a:avLst/>
          </a:prstGeom>
        </p:spPr>
        <p:txBody>
          <a:bodyPr wrap="square">
            <a:spAutoFit/>
          </a:bodyPr>
          <a:lstStyle/>
          <a:p>
            <a:r>
              <a:rPr lang="en-US" altLang="zh-CN" sz="1400" dirty="0" smtClean="0">
                <a:latin typeface="Times New Roman" charset="0"/>
                <a:ea typeface="Times New Roman" charset="0"/>
                <a:cs typeface="Times New Roman" charset="0"/>
              </a:rPr>
              <a:t>Different</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zones</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for</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constructed</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wetland</a:t>
            </a:r>
            <a:endParaRPr lang="en-US" sz="1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856288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7657" y="1205840"/>
            <a:ext cx="8226042" cy="1562760"/>
          </a:xfrm>
        </p:spPr>
        <p:txBody>
          <a:bodyPr>
            <a:noAutofit/>
          </a:bodyPr>
          <a:lstStyle/>
          <a:p>
            <a:pPr marL="0" indent="0" algn="just">
              <a:lnSpc>
                <a:spcPct val="120000"/>
              </a:lnSpc>
              <a:spcBef>
                <a:spcPts val="0"/>
              </a:spcBef>
              <a:spcAft>
                <a:spcPts val="600"/>
              </a:spcAft>
              <a:buNone/>
            </a:pPr>
            <a:r>
              <a:rPr lang="en-US" altLang="zh-CN" sz="1800" dirty="0">
                <a:solidFill>
                  <a:srgbClr val="00B050"/>
                </a:solidFill>
                <a:latin typeface="Times New Roman" panose="02020603050405020304" pitchFamily="18" charset="0"/>
                <a:cs typeface="Times New Roman" panose="02020603050405020304" pitchFamily="18" charset="0"/>
              </a:rPr>
              <a:t>Pervious pavement </a:t>
            </a:r>
            <a:r>
              <a:rPr lang="en-US" altLang="zh-CN" sz="1800" dirty="0">
                <a:solidFill>
                  <a:srgbClr val="000000"/>
                </a:solidFill>
                <a:latin typeface="Times New Roman" panose="02020603050405020304" pitchFamily="18" charset="0"/>
                <a:cs typeface="Times New Roman" panose="02020603050405020304" pitchFamily="18" charset="0"/>
              </a:rPr>
              <a:t>is a specially designed system that allows water to infiltrate through pavement and prevent it from becoming runoff. </a:t>
            </a:r>
            <a:r>
              <a:rPr lang="en-US" altLang="zh-CN" sz="1800" u="sng" dirty="0" smtClean="0">
                <a:solidFill>
                  <a:srgbClr val="00B050"/>
                </a:solidFill>
                <a:latin typeface="Times New Roman" panose="02020603050405020304" pitchFamily="18" charset="0"/>
                <a:cs typeface="Times New Roman" panose="02020603050405020304" pitchFamily="18" charset="0"/>
              </a:rPr>
              <a:t>Used</a:t>
            </a:r>
            <a:r>
              <a:rPr lang="zh-CN" altLang="en-US" sz="1800" u="sng" dirty="0" smtClean="0">
                <a:solidFill>
                  <a:srgbClr val="00B050"/>
                </a:solidFill>
                <a:latin typeface="Times New Roman" panose="02020603050405020304" pitchFamily="18" charset="0"/>
                <a:cs typeface="Times New Roman" panose="02020603050405020304" pitchFamily="18" charset="0"/>
              </a:rPr>
              <a:t> </a:t>
            </a:r>
            <a:r>
              <a:rPr lang="en-US" altLang="zh-CN" sz="1800" u="sng" dirty="0" smtClean="0">
                <a:solidFill>
                  <a:srgbClr val="00B050"/>
                </a:solidFill>
                <a:latin typeface="Times New Roman" panose="02020603050405020304" pitchFamily="18" charset="0"/>
                <a:cs typeface="Times New Roman" panose="02020603050405020304" pitchFamily="18" charset="0"/>
              </a:rPr>
              <a:t>in</a:t>
            </a:r>
            <a:r>
              <a:rPr lang="zh-CN" altLang="en-US" sz="1800" u="sng" dirty="0" smtClean="0">
                <a:solidFill>
                  <a:srgbClr val="00B050"/>
                </a:solidFill>
                <a:latin typeface="Times New Roman" panose="02020603050405020304" pitchFamily="18" charset="0"/>
                <a:cs typeface="Times New Roman" panose="02020603050405020304" pitchFamily="18" charset="0"/>
              </a:rPr>
              <a:t> </a:t>
            </a:r>
            <a:r>
              <a:rPr lang="en-US" altLang="zh-CN" sz="1800" u="sng" dirty="0" smtClean="0">
                <a:solidFill>
                  <a:srgbClr val="00B050"/>
                </a:solidFill>
                <a:latin typeface="Times New Roman" panose="02020603050405020304" pitchFamily="18" charset="0"/>
                <a:cs typeface="Times New Roman" panose="02020603050405020304" pitchFamily="18" charset="0"/>
              </a:rPr>
              <a:t>uncontaminated</a:t>
            </a:r>
            <a:r>
              <a:rPr lang="zh-CN" altLang="en-US" sz="1800" u="sng" dirty="0" smtClean="0">
                <a:solidFill>
                  <a:srgbClr val="00B050"/>
                </a:solidFill>
                <a:latin typeface="Times New Roman" panose="02020603050405020304" pitchFamily="18" charset="0"/>
                <a:cs typeface="Times New Roman" panose="02020603050405020304" pitchFamily="18" charset="0"/>
              </a:rPr>
              <a:t> </a:t>
            </a:r>
            <a:r>
              <a:rPr lang="en-US" altLang="zh-CN" sz="1800" u="sng" dirty="0" smtClean="0">
                <a:solidFill>
                  <a:srgbClr val="00B050"/>
                </a:solidFill>
                <a:latin typeface="Times New Roman" panose="02020603050405020304" pitchFamily="18" charset="0"/>
                <a:cs typeface="Times New Roman" panose="02020603050405020304" pitchFamily="18" charset="0"/>
              </a:rPr>
              <a:t>areas</a:t>
            </a:r>
            <a:r>
              <a:rPr lang="zh-CN" altLang="en-US" sz="1800" u="sng" dirty="0" smtClean="0">
                <a:solidFill>
                  <a:srgbClr val="00B050"/>
                </a:solidFill>
                <a:latin typeface="Times New Roman" panose="02020603050405020304" pitchFamily="18" charset="0"/>
                <a:cs typeface="Times New Roman" panose="02020603050405020304" pitchFamily="18" charset="0"/>
              </a:rPr>
              <a:t> </a:t>
            </a:r>
            <a:r>
              <a:rPr lang="en-US" altLang="zh-CN" sz="1800" u="sng" dirty="0" smtClean="0">
                <a:solidFill>
                  <a:srgbClr val="00B050"/>
                </a:solidFill>
                <a:latin typeface="Times New Roman" panose="02020603050405020304" pitchFamily="18" charset="0"/>
                <a:cs typeface="Times New Roman" panose="02020603050405020304" pitchFamily="18" charset="0"/>
              </a:rPr>
              <a:t>where chemical </a:t>
            </a:r>
            <a:r>
              <a:rPr lang="en-US" altLang="zh-CN" sz="1800" u="sng" dirty="0">
                <a:solidFill>
                  <a:srgbClr val="00B050"/>
                </a:solidFill>
                <a:latin typeface="Times New Roman" panose="02020603050405020304" pitchFamily="18" charset="0"/>
                <a:cs typeface="Times New Roman" panose="02020603050405020304" pitchFamily="18" charset="0"/>
              </a:rPr>
              <a:t>or fine particle </a:t>
            </a:r>
            <a:r>
              <a:rPr lang="en-US" altLang="zh-CN" sz="1800" u="sng" dirty="0" smtClean="0">
                <a:solidFill>
                  <a:srgbClr val="00B050"/>
                </a:solidFill>
                <a:latin typeface="Times New Roman" panose="02020603050405020304" pitchFamily="18" charset="0"/>
                <a:cs typeface="Times New Roman" panose="02020603050405020304" pitchFamily="18" charset="0"/>
              </a:rPr>
              <a:t>spill</a:t>
            </a:r>
            <a:r>
              <a:rPr lang="zh-CN" altLang="en-US" sz="1800" u="sng" dirty="0" smtClean="0">
                <a:solidFill>
                  <a:srgbClr val="00B050"/>
                </a:solidFill>
                <a:latin typeface="Times New Roman" panose="02020603050405020304" pitchFamily="18" charset="0"/>
                <a:cs typeface="Times New Roman" panose="02020603050405020304" pitchFamily="18" charset="0"/>
              </a:rPr>
              <a:t> </a:t>
            </a:r>
            <a:r>
              <a:rPr lang="en-US" altLang="zh-CN" sz="1800" u="sng" dirty="0" smtClean="0">
                <a:solidFill>
                  <a:srgbClr val="00B050"/>
                </a:solidFill>
                <a:latin typeface="Times New Roman" panose="02020603050405020304" pitchFamily="18" charset="0"/>
                <a:cs typeface="Times New Roman" panose="02020603050405020304" pitchFamily="18" charset="0"/>
              </a:rPr>
              <a:t>not</a:t>
            </a:r>
            <a:r>
              <a:rPr lang="zh-CN" altLang="en-US" sz="1800" u="sng" dirty="0" smtClean="0">
                <a:solidFill>
                  <a:srgbClr val="00B050"/>
                </a:solidFill>
                <a:latin typeface="Times New Roman" panose="02020603050405020304" pitchFamily="18" charset="0"/>
                <a:cs typeface="Times New Roman" panose="02020603050405020304" pitchFamily="18" charset="0"/>
              </a:rPr>
              <a:t> </a:t>
            </a:r>
            <a:r>
              <a:rPr lang="en-US" altLang="zh-CN" sz="1800" u="sng" dirty="0" smtClean="0">
                <a:solidFill>
                  <a:srgbClr val="00B050"/>
                </a:solidFill>
                <a:latin typeface="Times New Roman" panose="02020603050405020304" pitchFamily="18" charset="0"/>
                <a:cs typeface="Times New Roman" panose="02020603050405020304" pitchFamily="18" charset="0"/>
              </a:rPr>
              <a:t>likely</a:t>
            </a:r>
            <a:r>
              <a:rPr lang="zh-CN" altLang="en-US" sz="1800" u="sng" dirty="0" smtClean="0">
                <a:solidFill>
                  <a:srgbClr val="00B050"/>
                </a:solidFill>
                <a:latin typeface="Times New Roman" panose="02020603050405020304" pitchFamily="18" charset="0"/>
                <a:cs typeface="Times New Roman" panose="02020603050405020304" pitchFamily="18" charset="0"/>
              </a:rPr>
              <a:t> </a:t>
            </a:r>
            <a:r>
              <a:rPr lang="en-US" altLang="zh-CN" sz="1800" u="sng" dirty="0" smtClean="0">
                <a:solidFill>
                  <a:srgbClr val="00B050"/>
                </a:solidFill>
                <a:latin typeface="Times New Roman" panose="02020603050405020304" pitchFamily="18" charset="0"/>
                <a:cs typeface="Times New Roman" panose="02020603050405020304" pitchFamily="18" charset="0"/>
              </a:rPr>
              <a:t>occur.</a:t>
            </a:r>
            <a:endParaRPr lang="en-US" altLang="zh-CN" sz="1800" dirty="0" smtClean="0">
              <a:solidFill>
                <a:srgbClr val="00B050"/>
              </a:solidFill>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600"/>
              </a:spcAft>
              <a:buNone/>
            </a:pPr>
            <a:r>
              <a:rPr lang="en-US" altLang="zh-CN" sz="1800" dirty="0" smtClean="0">
                <a:solidFill>
                  <a:srgbClr val="C00000"/>
                </a:solidFill>
                <a:latin typeface="Times New Roman" panose="02020603050405020304" pitchFamily="18" charset="0"/>
                <a:cs typeface="Times New Roman" panose="02020603050405020304" pitchFamily="18" charset="0"/>
              </a:rPr>
              <a:t>Target</a:t>
            </a:r>
            <a:r>
              <a:rPr lang="zh-CN" altLang="en-US" sz="1800" dirty="0" smtClean="0">
                <a:solidFill>
                  <a:srgbClr val="C00000"/>
                </a:solidFill>
                <a:latin typeface="Times New Roman" panose="02020603050405020304" pitchFamily="18" charset="0"/>
                <a:cs typeface="Times New Roman" panose="02020603050405020304" pitchFamily="18" charset="0"/>
              </a:rPr>
              <a:t> </a:t>
            </a:r>
            <a:r>
              <a:rPr lang="en-US" altLang="zh-CN" sz="1800" dirty="0" smtClean="0">
                <a:solidFill>
                  <a:srgbClr val="C00000"/>
                </a:solidFill>
                <a:latin typeface="Times New Roman" panose="02020603050405020304" pitchFamily="18" charset="0"/>
                <a:cs typeface="Times New Roman" panose="02020603050405020304" pitchFamily="18" charset="0"/>
              </a:rPr>
              <a:t>pollutants:</a:t>
            </a:r>
            <a:r>
              <a:rPr lang="zh-CN" altLang="en-US" sz="1800" dirty="0" smtClean="0">
                <a:solidFill>
                  <a:srgbClr val="C00000"/>
                </a:solidFill>
                <a:latin typeface="Times New Roman" panose="02020603050405020304" pitchFamily="18" charset="0"/>
                <a:cs typeface="Times New Roman" panose="02020603050405020304" pitchFamily="18" charset="0"/>
              </a:rPr>
              <a:t> </a:t>
            </a:r>
            <a:r>
              <a:rPr lang="en-US" altLang="zh-CN" sz="1800" dirty="0">
                <a:solidFill>
                  <a:srgbClr val="000000"/>
                </a:solidFill>
                <a:latin typeface="Times New Roman" panose="02020603050405020304" pitchFamily="18" charset="0"/>
                <a:cs typeface="Times New Roman" panose="02020603050405020304" pitchFamily="18" charset="0"/>
              </a:rPr>
              <a:t>s</a:t>
            </a:r>
            <a:r>
              <a:rPr lang="en-US" altLang="zh-CN" sz="1800" dirty="0" smtClean="0">
                <a:solidFill>
                  <a:srgbClr val="000000"/>
                </a:solidFill>
                <a:latin typeface="Times New Roman" panose="02020603050405020304" pitchFamily="18" charset="0"/>
                <a:cs typeface="Times New Roman" panose="02020603050405020304" pitchFamily="18" charset="0"/>
              </a:rPr>
              <a:t>ediment </a:t>
            </a:r>
            <a:r>
              <a:rPr lang="en-US" altLang="zh-CN" sz="1800" dirty="0">
                <a:solidFill>
                  <a:srgbClr val="000000"/>
                </a:solidFill>
                <a:latin typeface="Times New Roman" panose="02020603050405020304" pitchFamily="18" charset="0"/>
                <a:cs typeface="Times New Roman" panose="02020603050405020304" pitchFamily="18" charset="0"/>
              </a:rPr>
              <a:t>(TSS), PAH, metals, BOD, phosphorus, and oil &amp; grease</a:t>
            </a:r>
          </a:p>
        </p:txBody>
      </p:sp>
      <p:sp>
        <p:nvSpPr>
          <p:cNvPr id="9" name="Title 1">
            <a:extLst>
              <a:ext uri="{FF2B5EF4-FFF2-40B4-BE49-F238E27FC236}">
                <a16:creationId xmlns="" xmlns:a16="http://schemas.microsoft.com/office/drawing/2014/main" id="{D738C029-C751-4A5B-A2D2-501BB0A98AAA}"/>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control</a:t>
            </a:r>
          </a:p>
          <a:p>
            <a:pPr algn="ctr">
              <a:spcBef>
                <a:spcPct val="0"/>
              </a:spcBef>
              <a:defRPr/>
            </a:pPr>
            <a:r>
              <a:rPr lang="en-US" altLang="zh-CN" sz="2200" u="sng" dirty="0" smtClean="0">
                <a:solidFill>
                  <a:schemeClr val="tx2">
                    <a:lumMod val="60000"/>
                    <a:lumOff val="40000"/>
                  </a:schemeClr>
                </a:solidFill>
                <a:latin typeface="Arial"/>
                <a:cs typeface="Arial"/>
              </a:rPr>
              <a:t>14.</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Pervious</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pavement</a:t>
            </a:r>
            <a:endParaRPr lang="en-US" altLang="zh-CN" sz="2200" u="sng" dirty="0">
              <a:solidFill>
                <a:schemeClr val="tx2">
                  <a:lumMod val="60000"/>
                  <a:lumOff val="40000"/>
                </a:schemeClr>
              </a:solidFill>
              <a:latin typeface="Arial"/>
              <a:cs typeface="Arial"/>
            </a:endParaRPr>
          </a:p>
        </p:txBody>
      </p:sp>
      <p:sp>
        <p:nvSpPr>
          <p:cNvPr id="2" name="Rectangle 1"/>
          <p:cNvSpPr/>
          <p:nvPr/>
        </p:nvSpPr>
        <p:spPr>
          <a:xfrm>
            <a:off x="547657" y="3076881"/>
            <a:ext cx="4572000" cy="2308324"/>
          </a:xfrm>
          <a:prstGeom prst="rect">
            <a:avLst/>
          </a:prstGeom>
        </p:spPr>
        <p:txBody>
          <a:bodyPr>
            <a:spAutoFit/>
          </a:bodyPr>
          <a:lstStyle/>
          <a:p>
            <a:pPr marL="285750" indent="-285750" algn="just">
              <a:buFont typeface="Arial" charset="0"/>
              <a:buChar char="•"/>
            </a:pPr>
            <a:r>
              <a:rPr lang="en-US" dirty="0">
                <a:solidFill>
                  <a:srgbClr val="000000"/>
                </a:solidFill>
                <a:latin typeface="TimesNewRomanPSMT" charset="0"/>
              </a:rPr>
              <a:t>Small amounts of petroleum contamination will be treated </a:t>
            </a:r>
            <a:r>
              <a:rPr lang="en-US" dirty="0" smtClean="0">
                <a:solidFill>
                  <a:srgbClr val="000000"/>
                </a:solidFill>
                <a:latin typeface="TimesNewRomanPSMT" charset="0"/>
              </a:rPr>
              <a:t>in </a:t>
            </a:r>
            <a:r>
              <a:rPr lang="en-US" dirty="0">
                <a:solidFill>
                  <a:srgbClr val="000000"/>
                </a:solidFill>
                <a:latin typeface="TimesNewRomanPSMT" charset="0"/>
              </a:rPr>
              <a:t>the </a:t>
            </a:r>
            <a:r>
              <a:rPr lang="en-US" dirty="0" smtClean="0">
                <a:solidFill>
                  <a:srgbClr val="000000"/>
                </a:solidFill>
                <a:latin typeface="TimesNewRomanPSMT" charset="0"/>
              </a:rPr>
              <a:t>shallow soils</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or</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fillings</a:t>
            </a:r>
            <a:r>
              <a:rPr lang="en-US" dirty="0" smtClean="0">
                <a:solidFill>
                  <a:srgbClr val="000000"/>
                </a:solidFill>
                <a:latin typeface="TimesNewRomanPSMT" charset="0"/>
              </a:rPr>
              <a:t> </a:t>
            </a:r>
            <a:r>
              <a:rPr lang="en-US" dirty="0">
                <a:solidFill>
                  <a:srgbClr val="000000"/>
                </a:solidFill>
                <a:latin typeface="TimesNewRomanPSMT" charset="0"/>
              </a:rPr>
              <a:t>beneath the porous material. </a:t>
            </a:r>
            <a:endParaRPr lang="en-US" dirty="0" smtClean="0">
              <a:solidFill>
                <a:srgbClr val="000000"/>
              </a:solidFill>
              <a:latin typeface="TimesNewRomanPSMT" charset="0"/>
            </a:endParaRPr>
          </a:p>
          <a:p>
            <a:pPr marL="285750" indent="-285750" algn="just">
              <a:buFont typeface="Arial" charset="0"/>
              <a:buChar char="•"/>
            </a:pPr>
            <a:r>
              <a:rPr lang="en-US" altLang="zh-CN" dirty="0" smtClean="0">
                <a:solidFill>
                  <a:srgbClr val="000000"/>
                </a:solidFill>
                <a:latin typeface="TimesNewRomanPSMT" charset="0"/>
              </a:rPr>
              <a:t>The</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porous</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pavement</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can</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drain</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larger</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pavement</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area</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if</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it</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is</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designed</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and</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installed</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properly.</a:t>
            </a:r>
            <a:endParaRPr lang="en-US" altLang="zh-CN" dirty="0">
              <a:solidFill>
                <a:srgbClr val="000000"/>
              </a:solidFill>
              <a:latin typeface="TimesNewRomanPSMT" charset="0"/>
            </a:endParaRPr>
          </a:p>
          <a:p>
            <a:pPr marL="285750" indent="-285750" algn="just">
              <a:buFont typeface="Arial" charset="0"/>
              <a:buChar char="•"/>
            </a:pPr>
            <a:r>
              <a:rPr lang="en-US" altLang="zh-CN" dirty="0" smtClean="0">
                <a:solidFill>
                  <a:srgbClr val="000000"/>
                </a:solidFill>
                <a:latin typeface="TimesNewRomanPSMT" charset="0"/>
              </a:rPr>
              <a:t>Pervious</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pavement</a:t>
            </a:r>
            <a:r>
              <a:rPr lang="zh-CN" altLang="en-US" dirty="0" smtClean="0">
                <a:solidFill>
                  <a:srgbClr val="000000"/>
                </a:solidFill>
                <a:latin typeface="TimesNewRomanPSMT" charset="0"/>
              </a:rPr>
              <a:t> </a:t>
            </a:r>
            <a:r>
              <a:rPr lang="en-US" altLang="zh-CN" dirty="0" smtClean="0">
                <a:solidFill>
                  <a:srgbClr val="000000"/>
                </a:solidFill>
                <a:latin typeface="TimesNewRomanPSMT" charset="0"/>
              </a:rPr>
              <a:t>reduces </a:t>
            </a:r>
            <a:r>
              <a:rPr lang="en-US" altLang="zh-CN" dirty="0" err="1">
                <a:solidFill>
                  <a:srgbClr val="000000"/>
                </a:solidFill>
                <a:latin typeface="TimesNewRomanPSMT" charset="0"/>
              </a:rPr>
              <a:t>stormwater</a:t>
            </a:r>
            <a:r>
              <a:rPr lang="en-US" altLang="zh-CN" dirty="0">
                <a:solidFill>
                  <a:srgbClr val="000000"/>
                </a:solidFill>
                <a:latin typeface="TimesNewRomanPSMT" charset="0"/>
              </a:rPr>
              <a:t> runoff volume and peak </a:t>
            </a:r>
            <a:r>
              <a:rPr lang="en-US" altLang="zh-CN" dirty="0" smtClean="0">
                <a:solidFill>
                  <a:srgbClr val="000000"/>
                </a:solidFill>
                <a:latin typeface="TimesNewRomanPSMT" charset="0"/>
              </a:rPr>
              <a:t>flows.</a:t>
            </a:r>
            <a:endParaRPr lang="en-US" altLang="zh-CN" dirty="0">
              <a:solidFill>
                <a:srgbClr val="000000"/>
              </a:solidFill>
              <a:latin typeface="TimesNewRomanPSMT" charset="0"/>
            </a:endParaRPr>
          </a:p>
        </p:txBody>
      </p:sp>
      <p:sp>
        <p:nvSpPr>
          <p:cNvPr id="12" name="Rectangle 11"/>
          <p:cNvSpPr/>
          <p:nvPr/>
        </p:nvSpPr>
        <p:spPr>
          <a:xfrm>
            <a:off x="5337632" y="5350271"/>
            <a:ext cx="3415808" cy="400110"/>
          </a:xfrm>
          <a:prstGeom prst="rect">
            <a:avLst/>
          </a:prstGeom>
        </p:spPr>
        <p:txBody>
          <a:bodyPr wrap="square">
            <a:spAutoFit/>
          </a:bodyPr>
          <a:lstStyle/>
          <a:p>
            <a:r>
              <a:rPr lang="en-US" altLang="zh-CN" sz="1000" dirty="0">
                <a:solidFill>
                  <a:srgbClr val="000000"/>
                </a:solidFill>
                <a:latin typeface="Times New Roman" charset="0"/>
                <a:ea typeface="Times New Roman" charset="0"/>
                <a:cs typeface="Times New Roman" charset="0"/>
              </a:rPr>
              <a:t>https://www.1800sweeper.com/sweeping-services/permeable-pavement-cleaning</a:t>
            </a:r>
            <a:endParaRPr lang="en-US" sz="1000" dirty="0">
              <a:solidFill>
                <a:srgbClr val="000000"/>
              </a:solidFill>
              <a:effectLst/>
              <a:latin typeface="Times New Roman" charset="0"/>
              <a:ea typeface="Times New Roman" charset="0"/>
              <a:cs typeface="Times New Roman" charset="0"/>
            </a:endParaRPr>
          </a:p>
        </p:txBody>
      </p:sp>
      <p:pic>
        <p:nvPicPr>
          <p:cNvPr id="4098" name="Picture 2" descr="mage result for pervious pav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905" y="2970863"/>
            <a:ext cx="3085263" cy="231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550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6591" y="1076573"/>
            <a:ext cx="8176592" cy="4616648"/>
          </a:xfrm>
          <a:prstGeom prst="rect">
            <a:avLst/>
          </a:prstGeom>
          <a:noFill/>
        </p:spPr>
        <p:txBody>
          <a:bodyPr wrap="square" rtlCol="0">
            <a:spAutoFit/>
          </a:bodyPr>
          <a:lstStyle/>
          <a:p>
            <a:pPr algn="just">
              <a:lnSpc>
                <a:spcPct val="110000"/>
              </a:lnSpc>
              <a:spcAft>
                <a:spcPts val="600"/>
              </a:spcAft>
            </a:pPr>
            <a:r>
              <a:rPr lang="en-US" altLang="zh-CN" sz="2000" dirty="0" smtClean="0">
                <a:solidFill>
                  <a:srgbClr val="000000"/>
                </a:solidFill>
                <a:latin typeface="Times New Roman" charset="0"/>
                <a:ea typeface="Times New Roman" charset="0"/>
                <a:cs typeface="Times New Roman" charset="0"/>
              </a:rPr>
              <a:t>Many industrial sites are exposed to rain and snow conditions. In particular, </a:t>
            </a:r>
            <a:r>
              <a:rPr lang="en-US" altLang="zh-CN" sz="2000" dirty="0" err="1" smtClean="0">
                <a:solidFill>
                  <a:srgbClr val="000000"/>
                </a:solidFill>
                <a:latin typeface="Times New Roman" charset="0"/>
                <a:ea typeface="Times New Roman" charset="0"/>
                <a:cs typeface="Times New Roman" charset="0"/>
              </a:rPr>
              <a:t>stormwater</a:t>
            </a:r>
            <a:r>
              <a:rPr lang="en-US" altLang="zh-CN" sz="2000" dirty="0" smtClean="0">
                <a:solidFill>
                  <a:srgbClr val="000000"/>
                </a:solidFill>
                <a:latin typeface="Times New Roman" charset="0"/>
                <a:ea typeface="Times New Roman" charset="0"/>
                <a:cs typeface="Times New Roman" charset="0"/>
              </a:rPr>
              <a:t> discharge, if not managed properly, can cause a variety of unwanted challenges for industrial sectors ranging from construction to manufacturing process to oil and gas to agriculture.</a:t>
            </a:r>
          </a:p>
          <a:p>
            <a:pPr algn="just">
              <a:lnSpc>
                <a:spcPct val="110000"/>
              </a:lnSpc>
              <a:spcAft>
                <a:spcPts val="600"/>
              </a:spcAft>
            </a:pPr>
            <a:r>
              <a:rPr lang="en-US" altLang="zh-CN" sz="2000" dirty="0" smtClean="0">
                <a:solidFill>
                  <a:srgbClr val="000000"/>
                </a:solidFill>
                <a:latin typeface="Times New Roman" charset="0"/>
                <a:ea typeface="Times New Roman" charset="0"/>
                <a:cs typeface="Times New Roman" charset="0"/>
              </a:rPr>
              <a:t>The industrial contaminants in </a:t>
            </a:r>
            <a:r>
              <a:rPr lang="en-US" altLang="zh-CN" sz="2000" dirty="0" err="1" smtClean="0">
                <a:solidFill>
                  <a:srgbClr val="000000"/>
                </a:solidFill>
                <a:latin typeface="Times New Roman" charset="0"/>
                <a:ea typeface="Times New Roman" charset="0"/>
                <a:cs typeface="Times New Roman" charset="0"/>
              </a:rPr>
              <a:t>stormwater</a:t>
            </a:r>
            <a:r>
              <a:rPr lang="en-US" altLang="zh-CN" sz="2000" dirty="0" smtClean="0">
                <a:solidFill>
                  <a:srgbClr val="000000"/>
                </a:solidFill>
                <a:latin typeface="Times New Roman" charset="0"/>
                <a:ea typeface="Times New Roman" charset="0"/>
                <a:cs typeface="Times New Roman" charset="0"/>
              </a:rPr>
              <a:t> discharges are largely dependent on:</a:t>
            </a:r>
          </a:p>
          <a:p>
            <a:pPr marL="514350" indent="-514350" algn="just">
              <a:lnSpc>
                <a:spcPct val="110000"/>
              </a:lnSpc>
              <a:spcAft>
                <a:spcPts val="600"/>
              </a:spcAft>
              <a:buFont typeface="+mj-lt"/>
              <a:buAutoNum type="romanLcPeriod"/>
            </a:pPr>
            <a:r>
              <a:rPr lang="en-US" altLang="zh-CN" sz="2000" dirty="0" smtClean="0">
                <a:solidFill>
                  <a:srgbClr val="000000"/>
                </a:solidFill>
                <a:latin typeface="Times New Roman" charset="0"/>
                <a:ea typeface="Times New Roman" charset="0"/>
                <a:cs typeface="Times New Roman" charset="0"/>
              </a:rPr>
              <a:t>The sector of industrial activity and type of activities occurring at the facility</a:t>
            </a:r>
          </a:p>
          <a:p>
            <a:pPr marL="514350" indent="-514350" algn="just">
              <a:lnSpc>
                <a:spcPct val="110000"/>
              </a:lnSpc>
              <a:spcAft>
                <a:spcPts val="600"/>
              </a:spcAft>
              <a:buFont typeface="+mj-lt"/>
              <a:buAutoNum type="romanLcPeriod"/>
            </a:pPr>
            <a:r>
              <a:rPr lang="en-US" altLang="zh-CN" sz="2000" dirty="0" smtClean="0">
                <a:solidFill>
                  <a:srgbClr val="000000"/>
                </a:solidFill>
                <a:latin typeface="Times New Roman" charset="0"/>
                <a:ea typeface="Times New Roman" charset="0"/>
                <a:cs typeface="Times New Roman" charset="0"/>
              </a:rPr>
              <a:t>Site-specific factors, such as topography, site outline, and soil</a:t>
            </a:r>
          </a:p>
          <a:p>
            <a:pPr marL="514350" indent="-514350" algn="just">
              <a:lnSpc>
                <a:spcPct val="110000"/>
              </a:lnSpc>
              <a:spcAft>
                <a:spcPts val="600"/>
              </a:spcAft>
              <a:buFont typeface="+mj-lt"/>
              <a:buAutoNum type="romanLcPeriod"/>
            </a:pPr>
            <a:r>
              <a:rPr lang="en-US" altLang="zh-CN" sz="2000" dirty="0" smtClean="0">
                <a:solidFill>
                  <a:srgbClr val="000000"/>
                </a:solidFill>
                <a:latin typeface="Times New Roman" charset="0"/>
                <a:ea typeface="Times New Roman" charset="0"/>
                <a:cs typeface="Times New Roman" charset="0"/>
              </a:rPr>
              <a:t>Contaminant type, based on the specific materials handled</a:t>
            </a:r>
          </a:p>
          <a:p>
            <a:pPr marL="514350" indent="-514350" algn="just">
              <a:lnSpc>
                <a:spcPct val="110000"/>
              </a:lnSpc>
              <a:spcAft>
                <a:spcPts val="600"/>
              </a:spcAft>
              <a:buFont typeface="+mj-lt"/>
              <a:buAutoNum type="romanLcPeriod"/>
            </a:pPr>
            <a:r>
              <a:rPr lang="en-US" altLang="zh-CN" sz="2000" dirty="0" smtClean="0">
                <a:solidFill>
                  <a:srgbClr val="000000"/>
                </a:solidFill>
                <a:latin typeface="Times New Roman" charset="0"/>
                <a:ea typeface="Times New Roman" charset="0"/>
                <a:cs typeface="Times New Roman" charset="0"/>
              </a:rPr>
              <a:t>Loading/unloading operations, outdoor storage, waste practice, and outside process activities</a:t>
            </a:r>
          </a:p>
          <a:p>
            <a:pPr marL="514350" indent="-514350" algn="just">
              <a:lnSpc>
                <a:spcPct val="110000"/>
              </a:lnSpc>
              <a:spcAft>
                <a:spcPts val="600"/>
              </a:spcAft>
              <a:buFont typeface="+mj-lt"/>
              <a:buAutoNum type="romanLcPeriod"/>
            </a:pPr>
            <a:r>
              <a:rPr lang="en-US" altLang="zh-CN" sz="2000" dirty="0" smtClean="0">
                <a:solidFill>
                  <a:srgbClr val="000000"/>
                </a:solidFill>
                <a:latin typeface="Times New Roman" charset="0"/>
                <a:ea typeface="Times New Roman" charset="0"/>
                <a:cs typeface="Times New Roman" charset="0"/>
              </a:rPr>
              <a:t>Illicit connection and non-</a:t>
            </a:r>
            <a:r>
              <a:rPr lang="en-US" altLang="zh-CN" sz="2000" dirty="0" err="1" smtClean="0">
                <a:solidFill>
                  <a:srgbClr val="000000"/>
                </a:solidFill>
                <a:latin typeface="Times New Roman" charset="0"/>
                <a:ea typeface="Times New Roman" charset="0"/>
                <a:cs typeface="Times New Roman" charset="0"/>
              </a:rPr>
              <a:t>stormwater</a:t>
            </a:r>
            <a:r>
              <a:rPr lang="en-US" altLang="zh-CN" sz="2000" dirty="0" smtClean="0">
                <a:solidFill>
                  <a:srgbClr val="000000"/>
                </a:solidFill>
                <a:latin typeface="Times New Roman" charset="0"/>
                <a:ea typeface="Times New Roman" charset="0"/>
                <a:cs typeface="Times New Roman" charset="0"/>
              </a:rPr>
              <a:t> discharges</a:t>
            </a:r>
            <a:endParaRPr lang="en-US" altLang="zh-CN" sz="2000" dirty="0">
              <a:solidFill>
                <a:srgbClr val="000000"/>
              </a:solidFill>
              <a:latin typeface="Times New Roman" charset="0"/>
              <a:ea typeface="Times New Roman" charset="0"/>
              <a:cs typeface="Times New Roman" charset="0"/>
            </a:endParaRPr>
          </a:p>
        </p:txBody>
      </p:sp>
      <p:sp>
        <p:nvSpPr>
          <p:cNvPr id="3" name="Rectangle 2"/>
          <p:cNvSpPr/>
          <p:nvPr/>
        </p:nvSpPr>
        <p:spPr>
          <a:xfrm>
            <a:off x="0" y="360060"/>
            <a:ext cx="9143999" cy="584775"/>
          </a:xfrm>
          <a:prstGeom prst="rect">
            <a:avLst/>
          </a:prstGeom>
        </p:spPr>
        <p:txBody>
          <a:bodyPr wrap="square">
            <a:spAutoFit/>
          </a:bodyPr>
          <a:lstStyle/>
          <a:p>
            <a:pPr lvl="0" algn="ctr">
              <a:spcBef>
                <a:spcPct val="0"/>
              </a:spcBef>
              <a:defRPr/>
            </a:pPr>
            <a:r>
              <a:rPr lang="en-US" altLang="zh-CN" sz="3200" u="sng" dirty="0" smtClean="0">
                <a:solidFill>
                  <a:srgbClr val="990000"/>
                </a:solidFill>
                <a:latin typeface="Arial"/>
                <a:cs typeface="Arial"/>
              </a:rPr>
              <a:t>Overview</a:t>
            </a:r>
            <a:endParaRPr lang="en-US" altLang="zh-CN" sz="3200" u="sng" dirty="0">
              <a:solidFill>
                <a:srgbClr val="990000"/>
              </a:solidFill>
              <a:latin typeface="Arial"/>
              <a:cs typeface="Arial"/>
            </a:endParaRPr>
          </a:p>
        </p:txBody>
      </p:sp>
    </p:spTree>
    <p:extLst>
      <p:ext uri="{BB962C8B-B14F-4D97-AF65-F5344CB8AC3E}">
        <p14:creationId xmlns:p14="http://schemas.microsoft.com/office/powerpoint/2010/main" val="1979822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control</a:t>
            </a:r>
          </a:p>
          <a:p>
            <a:pPr algn="ctr">
              <a:spcBef>
                <a:spcPct val="0"/>
              </a:spcBef>
              <a:defRPr/>
            </a:pPr>
            <a:r>
              <a:rPr lang="en-US" altLang="zh-CN" sz="2200" u="sng" dirty="0" smtClean="0">
                <a:solidFill>
                  <a:schemeClr val="tx2">
                    <a:lumMod val="60000"/>
                    <a:lumOff val="40000"/>
                  </a:schemeClr>
                </a:solidFill>
                <a:latin typeface="Arial"/>
                <a:cs typeface="Arial"/>
              </a:rPr>
              <a:t>15.</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Oil/water (W/O) </a:t>
            </a:r>
            <a:r>
              <a:rPr lang="en-US" altLang="zh-CN" sz="2200" u="sng" dirty="0">
                <a:solidFill>
                  <a:schemeClr val="tx2">
                    <a:lumMod val="60000"/>
                    <a:lumOff val="40000"/>
                  </a:schemeClr>
                </a:solidFill>
                <a:latin typeface="Arial"/>
                <a:cs typeface="Arial"/>
              </a:rPr>
              <a:t>separators</a:t>
            </a:r>
          </a:p>
        </p:txBody>
      </p:sp>
      <p:sp>
        <p:nvSpPr>
          <p:cNvPr id="5" name="Rectangle 4"/>
          <p:cNvSpPr/>
          <p:nvPr/>
        </p:nvSpPr>
        <p:spPr>
          <a:xfrm>
            <a:off x="511629" y="1111170"/>
            <a:ext cx="8213271" cy="1692771"/>
          </a:xfrm>
          <a:prstGeom prst="rect">
            <a:avLst/>
          </a:prstGeom>
        </p:spPr>
        <p:txBody>
          <a:bodyPr wrap="square">
            <a:spAutoFit/>
          </a:bodyPr>
          <a:lstStyle/>
          <a:p>
            <a:pPr algn="just">
              <a:lnSpc>
                <a:spcPct val="110000"/>
              </a:lnSpc>
              <a:spcAft>
                <a:spcPts val="300"/>
              </a:spcAft>
            </a:pPr>
            <a:r>
              <a:rPr lang="en-US" altLang="zh-CN" dirty="0">
                <a:solidFill>
                  <a:srgbClr val="000000"/>
                </a:solidFill>
                <a:latin typeface="Times New Roman" panose="02020603050405020304" pitchFamily="18" charset="0"/>
                <a:cs typeface="Times New Roman" panose="02020603050405020304" pitchFamily="18" charset="0"/>
              </a:rPr>
              <a:t>There are two common types of </a:t>
            </a:r>
            <a:r>
              <a:rPr lang="en-US" altLang="zh-CN" dirty="0" smtClean="0">
                <a:solidFill>
                  <a:srgbClr val="000000"/>
                </a:solidFill>
                <a:latin typeface="Times New Roman" panose="02020603050405020304" pitchFamily="18" charset="0"/>
                <a:cs typeface="Times New Roman" panose="02020603050405020304" pitchFamily="18" charset="0"/>
              </a:rPr>
              <a:t>oil/water separator</a:t>
            </a:r>
            <a:r>
              <a:rPr lang="en-US" altLang="zh-CN" dirty="0">
                <a:solidFill>
                  <a:srgbClr val="000000"/>
                </a:solidFill>
                <a:latin typeface="Times New Roman" panose="02020603050405020304" pitchFamily="18" charset="0"/>
                <a:cs typeface="Times New Roman" panose="02020603050405020304" pitchFamily="18" charset="0"/>
              </a:rPr>
              <a:t>: API (American Petroleum </a:t>
            </a:r>
            <a:r>
              <a:rPr lang="en-US" altLang="zh-CN" dirty="0" smtClean="0">
                <a:solidFill>
                  <a:srgbClr val="000000"/>
                </a:solidFill>
                <a:latin typeface="Times New Roman" panose="02020603050405020304" pitchFamily="18" charset="0"/>
                <a:cs typeface="Times New Roman" panose="02020603050405020304" pitchFamily="18" charset="0"/>
              </a:rPr>
              <a:t>Institute) </a:t>
            </a:r>
            <a:r>
              <a:rPr lang="en-US" altLang="zh-CN" dirty="0">
                <a:solidFill>
                  <a:srgbClr val="000000"/>
                </a:solidFill>
                <a:latin typeface="Times New Roman" panose="02020603050405020304" pitchFamily="18" charset="0"/>
                <a:cs typeface="Times New Roman" panose="02020603050405020304" pitchFamily="18" charset="0"/>
              </a:rPr>
              <a:t>W/O separator and coalescing plate separator (CPS</a:t>
            </a:r>
            <a:r>
              <a:rPr lang="en-US" altLang="zh-CN" dirty="0" smtClean="0">
                <a:solidFill>
                  <a:srgbClr val="000000"/>
                </a:solidFill>
                <a:latin typeface="Times New Roman" panose="02020603050405020304" pitchFamily="18" charset="0"/>
                <a:cs typeface="Times New Roman" panose="02020603050405020304" pitchFamily="18" charset="0"/>
              </a:rPr>
              <a:t>).</a:t>
            </a:r>
          </a:p>
          <a:p>
            <a:pPr algn="just">
              <a:lnSpc>
                <a:spcPct val="110000"/>
              </a:lnSpc>
              <a:spcAft>
                <a:spcPts val="300"/>
              </a:spcAft>
            </a:pPr>
            <a:r>
              <a:rPr lang="en-US" altLang="zh-CN" dirty="0" smtClean="0">
                <a:solidFill>
                  <a:srgbClr val="990000"/>
                </a:solidFill>
                <a:latin typeface="Times New Roman" panose="02020603050405020304" pitchFamily="18" charset="0"/>
                <a:cs typeface="Times New Roman" panose="02020603050405020304" pitchFamily="18" charset="0"/>
              </a:rPr>
              <a:t>Activities:</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a</a:t>
            </a:r>
            <a:r>
              <a:rPr lang="en-US" altLang="zh-CN" dirty="0" smtClean="0">
                <a:solidFill>
                  <a:srgbClr val="000000"/>
                </a:solidFill>
                <a:latin typeface="Times New Roman" panose="02020603050405020304" pitchFamily="18" charset="0"/>
                <a:cs typeface="Times New Roman" panose="02020603050405020304" pitchFamily="18" charset="0"/>
              </a:rPr>
              <a:t>ny </a:t>
            </a:r>
            <a:r>
              <a:rPr lang="en-US" altLang="zh-CN" dirty="0">
                <a:solidFill>
                  <a:srgbClr val="000000"/>
                </a:solidFill>
                <a:latin typeface="Times New Roman" panose="02020603050405020304" pitchFamily="18" charset="0"/>
                <a:cs typeface="Times New Roman" panose="02020603050405020304" pitchFamily="18" charset="0"/>
              </a:rPr>
              <a:t>site that has steel, equipment or vehicles stored outside and has </a:t>
            </a:r>
            <a:r>
              <a:rPr lang="en-US" altLang="zh-CN" dirty="0" smtClean="0">
                <a:solidFill>
                  <a:srgbClr val="000000"/>
                </a:solidFill>
                <a:latin typeface="Times New Roman" panose="02020603050405020304" pitchFamily="18" charset="0"/>
                <a:cs typeface="Times New Roman" panose="02020603050405020304" pitchFamily="18" charset="0"/>
              </a:rPr>
              <a:t>a</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potential </a:t>
            </a:r>
            <a:r>
              <a:rPr lang="en-US" altLang="zh-CN" dirty="0">
                <a:solidFill>
                  <a:srgbClr val="000000"/>
                </a:solidFill>
                <a:latin typeface="Times New Roman" panose="02020603050405020304" pitchFamily="18" charset="0"/>
                <a:cs typeface="Times New Roman" panose="02020603050405020304" pitchFamily="18" charset="0"/>
              </a:rPr>
              <a:t>for </a:t>
            </a:r>
            <a:r>
              <a:rPr lang="en-US" altLang="zh-CN" dirty="0" smtClean="0">
                <a:solidFill>
                  <a:srgbClr val="000000"/>
                </a:solidFill>
                <a:latin typeface="Times New Roman" panose="02020603050405020304" pitchFamily="18" charset="0"/>
                <a:cs typeface="Times New Roman" panose="02020603050405020304" pitchFamily="18" charset="0"/>
              </a:rPr>
              <a:t>oily </a:t>
            </a:r>
            <a:r>
              <a:rPr lang="en-US" altLang="zh-CN" dirty="0">
                <a:solidFill>
                  <a:srgbClr val="000000"/>
                </a:solidFill>
                <a:latin typeface="Times New Roman" panose="02020603050405020304" pitchFamily="18" charset="0"/>
                <a:cs typeface="Times New Roman" panose="02020603050405020304" pitchFamily="18" charset="0"/>
              </a:rPr>
              <a:t>or  </a:t>
            </a:r>
            <a:r>
              <a:rPr lang="en-US" altLang="zh-CN" dirty="0" smtClean="0">
                <a:solidFill>
                  <a:srgbClr val="000000"/>
                </a:solidFill>
                <a:latin typeface="Times New Roman" panose="02020603050405020304" pitchFamily="18" charset="0"/>
                <a:cs typeface="Times New Roman" panose="02020603050405020304" pitchFamily="18" charset="0"/>
              </a:rPr>
              <a:t>sediment-laden </a:t>
            </a:r>
            <a:r>
              <a:rPr lang="en-US" altLang="zh-CN" dirty="0" err="1" smtClean="0">
                <a:solidFill>
                  <a:srgbClr val="000000"/>
                </a:solidFill>
                <a:latin typeface="Times New Roman" panose="02020603050405020304" pitchFamily="18" charset="0"/>
                <a:cs typeface="Times New Roman" panose="02020603050405020304" pitchFamily="18" charset="0"/>
              </a:rPr>
              <a:t>stormwater</a:t>
            </a:r>
            <a:r>
              <a:rPr lang="en-US" altLang="zh-CN" dirty="0" smtClean="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discharges</a:t>
            </a:r>
            <a:r>
              <a:rPr lang="en-US" altLang="zh-CN" dirty="0" smtClean="0">
                <a:solidFill>
                  <a:srgbClr val="000000"/>
                </a:solidFill>
                <a:latin typeface="Times New Roman" panose="02020603050405020304" pitchFamily="18" charset="0"/>
                <a:cs typeface="Times New Roman" panose="02020603050405020304" pitchFamily="18" charset="0"/>
              </a:rPr>
              <a:t>.</a:t>
            </a:r>
            <a:endParaRPr lang="en-US" altLang="zh-CN" sz="1050" dirty="0">
              <a:solidFill>
                <a:srgbClr val="000000"/>
              </a:solidFill>
              <a:latin typeface="Times New Roman" panose="02020603050405020304" pitchFamily="18" charset="0"/>
              <a:cs typeface="Times New Roman" panose="02020603050405020304" pitchFamily="18" charset="0"/>
            </a:endParaRPr>
          </a:p>
          <a:p>
            <a:pPr algn="just">
              <a:lnSpc>
                <a:spcPct val="110000"/>
              </a:lnSpc>
              <a:spcAft>
                <a:spcPts val="300"/>
              </a:spcAft>
            </a:pPr>
            <a:r>
              <a:rPr lang="en-US" altLang="zh-CN" dirty="0" smtClean="0">
                <a:solidFill>
                  <a:srgbClr val="990000"/>
                </a:solidFill>
                <a:latin typeface="Times New Roman" panose="02020603050405020304" pitchFamily="18" charset="0"/>
                <a:cs typeface="Times New Roman" panose="02020603050405020304" pitchFamily="18" charset="0"/>
              </a:rPr>
              <a:t>Target pollutants</a:t>
            </a:r>
            <a:r>
              <a:rPr lang="en-US" altLang="zh-CN" dirty="0">
                <a:solidFill>
                  <a:srgbClr val="990000"/>
                </a:solidFill>
                <a:latin typeface="Times New Roman" panose="02020603050405020304" pitchFamily="18" charset="0"/>
                <a:cs typeface="Times New Roman" panose="02020603050405020304" pitchFamily="18" charset="0"/>
              </a:rPr>
              <a:t>:</a:t>
            </a:r>
            <a:r>
              <a:rPr lang="en-US" altLang="zh-CN"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oil &amp; grease and </a:t>
            </a:r>
            <a:r>
              <a:rPr lang="en-US" altLang="zh-CN" dirty="0">
                <a:solidFill>
                  <a:srgbClr val="000000"/>
                </a:solidFill>
                <a:latin typeface="Times New Roman" panose="02020603050405020304" pitchFamily="18" charset="0"/>
                <a:cs typeface="Times New Roman" panose="02020603050405020304" pitchFamily="18" charset="0"/>
              </a:rPr>
              <a:t>suspended solids</a:t>
            </a:r>
          </a:p>
        </p:txBody>
      </p:sp>
      <p:sp>
        <p:nvSpPr>
          <p:cNvPr id="3" name="Rectangle 2"/>
          <p:cNvSpPr/>
          <p:nvPr/>
        </p:nvSpPr>
        <p:spPr>
          <a:xfrm>
            <a:off x="359301" y="3482868"/>
            <a:ext cx="3653900" cy="1200329"/>
          </a:xfrm>
          <a:prstGeom prst="rect">
            <a:avLst/>
          </a:prstGeom>
        </p:spPr>
        <p:txBody>
          <a:bodyPr wrap="square">
            <a:spAutoFit/>
          </a:bodyPr>
          <a:lstStyle/>
          <a:p>
            <a:pPr algn="just"/>
            <a:r>
              <a:rPr lang="en-US" dirty="0" smtClean="0">
                <a:solidFill>
                  <a:srgbClr val="990000"/>
                </a:solidFill>
                <a:latin typeface="Times New Roman" charset="0"/>
                <a:ea typeface="Times New Roman" charset="0"/>
                <a:cs typeface="Times New Roman" charset="0"/>
              </a:rPr>
              <a:t>API oil/water </a:t>
            </a:r>
            <a:r>
              <a:rPr lang="en-US" dirty="0">
                <a:solidFill>
                  <a:srgbClr val="990000"/>
                </a:solidFill>
                <a:latin typeface="Times New Roman" charset="0"/>
                <a:ea typeface="Times New Roman" charset="0"/>
                <a:cs typeface="Times New Roman" charset="0"/>
              </a:rPr>
              <a:t>separators</a:t>
            </a:r>
            <a:r>
              <a:rPr lang="en-US" dirty="0">
                <a:solidFill>
                  <a:srgbClr val="000000"/>
                </a:solidFill>
                <a:latin typeface="Times New Roman" charset="0"/>
                <a:ea typeface="Times New Roman" charset="0"/>
                <a:cs typeface="Times New Roman" charset="0"/>
              </a:rPr>
              <a:t> are typically large-capacity, underground cement vaults designed with baffles to trap sediments and retain floating oils. </a:t>
            </a:r>
            <a:endParaRPr lang="en-US" dirty="0" smtClean="0">
              <a:solidFill>
                <a:srgbClr val="000000"/>
              </a:solidFill>
              <a:latin typeface="Times New Roman" charset="0"/>
              <a:ea typeface="Times New Roman" charset="0"/>
              <a:cs typeface="Times New Roman" charset="0"/>
            </a:endParaRPr>
          </a:p>
        </p:txBody>
      </p:sp>
      <p:pic>
        <p:nvPicPr>
          <p:cNvPr id="7170" name="Picture 2" descr="https://upload.wikimedia.org/wikipedia/commons/2/20/Parallel_Plate_Separator.png"/>
          <p:cNvPicPr>
            <a:picLocks noChangeAspect="1" noChangeArrowheads="1"/>
          </p:cNvPicPr>
          <p:nvPr/>
        </p:nvPicPr>
        <p:blipFill rotWithShape="1">
          <a:blip r:embed="rId2">
            <a:extLst>
              <a:ext uri="{28A0092B-C50C-407E-A947-70E740481C1C}">
                <a14:useLocalDpi xmlns:a14="http://schemas.microsoft.com/office/drawing/2010/main" val="0"/>
              </a:ext>
            </a:extLst>
          </a:blip>
          <a:srcRect t="10251" b="6637"/>
          <a:stretch/>
        </p:blipFill>
        <p:spPr bwMode="auto">
          <a:xfrm>
            <a:off x="4314115" y="2944390"/>
            <a:ext cx="4410785" cy="242088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623851" y="5527780"/>
            <a:ext cx="3665290" cy="246221"/>
          </a:xfrm>
          <a:prstGeom prst="rect">
            <a:avLst/>
          </a:prstGeom>
        </p:spPr>
        <p:txBody>
          <a:bodyPr wrap="square">
            <a:spAutoFit/>
          </a:bodyPr>
          <a:lstStyle/>
          <a:p>
            <a:r>
              <a:rPr lang="en-US" altLang="zh-CN" sz="1000" dirty="0">
                <a:solidFill>
                  <a:srgbClr val="000000"/>
                </a:solidFill>
                <a:latin typeface="Times New Roman" charset="0"/>
                <a:ea typeface="Times New Roman" charset="0"/>
                <a:cs typeface="Times New Roman" charset="0"/>
              </a:rPr>
              <a:t>https://</a:t>
            </a:r>
            <a:r>
              <a:rPr lang="en-US" altLang="zh-CN" sz="1000" dirty="0" err="1">
                <a:solidFill>
                  <a:srgbClr val="000000"/>
                </a:solidFill>
                <a:latin typeface="Times New Roman" charset="0"/>
                <a:ea typeface="Times New Roman" charset="0"/>
                <a:cs typeface="Times New Roman" charset="0"/>
              </a:rPr>
              <a:t>en.wikipedia.org</a:t>
            </a:r>
            <a:r>
              <a:rPr lang="en-US" altLang="zh-CN" sz="1000" dirty="0">
                <a:solidFill>
                  <a:srgbClr val="000000"/>
                </a:solidFill>
                <a:latin typeface="Times New Roman" charset="0"/>
                <a:ea typeface="Times New Roman" charset="0"/>
                <a:cs typeface="Times New Roman" charset="0"/>
              </a:rPr>
              <a:t>/wiki/API_oil%E2%80%93water_separator</a:t>
            </a:r>
          </a:p>
        </p:txBody>
      </p:sp>
    </p:spTree>
    <p:extLst>
      <p:ext uri="{BB962C8B-B14F-4D97-AF65-F5344CB8AC3E}">
        <p14:creationId xmlns:p14="http://schemas.microsoft.com/office/powerpoint/2010/main" val="14920894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control</a:t>
            </a:r>
          </a:p>
          <a:p>
            <a:pPr algn="ctr">
              <a:spcBef>
                <a:spcPct val="0"/>
              </a:spcBef>
              <a:defRPr/>
            </a:pPr>
            <a:r>
              <a:rPr lang="en-US" altLang="zh-CN" sz="2200" u="sng" dirty="0" smtClean="0">
                <a:solidFill>
                  <a:schemeClr val="tx2">
                    <a:lumMod val="60000"/>
                    <a:lumOff val="40000"/>
                  </a:schemeClr>
                </a:solidFill>
                <a:latin typeface="Arial"/>
                <a:cs typeface="Arial"/>
              </a:rPr>
              <a:t>15.</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Oil/water (W/O) separators</a:t>
            </a:r>
            <a:r>
              <a:rPr lang="en-US" altLang="zh-CN" sz="2400" dirty="0" smtClean="0">
                <a:solidFill>
                  <a:schemeClr val="tx2">
                    <a:lumMod val="60000"/>
                    <a:lumOff val="40000"/>
                  </a:schemeClr>
                </a:solidFill>
                <a:latin typeface="Arial"/>
                <a:cs typeface="Arial"/>
              </a:rPr>
              <a:t> </a:t>
            </a:r>
            <a:r>
              <a:rPr lang="en-US" altLang="zh-CN" dirty="0" smtClean="0">
                <a:solidFill>
                  <a:schemeClr val="tx2">
                    <a:lumMod val="60000"/>
                    <a:lumOff val="40000"/>
                  </a:schemeClr>
                </a:solidFill>
                <a:latin typeface="Arial"/>
                <a:cs typeface="Arial"/>
              </a:rPr>
              <a:t>(cont’d)</a:t>
            </a:r>
            <a:endParaRPr lang="en-US" altLang="zh-CN" dirty="0">
              <a:solidFill>
                <a:schemeClr val="tx2">
                  <a:lumMod val="60000"/>
                  <a:lumOff val="40000"/>
                </a:schemeClr>
              </a:solidFill>
              <a:latin typeface="Arial"/>
              <a:cs typeface="Arial"/>
            </a:endParaRPr>
          </a:p>
        </p:txBody>
      </p:sp>
      <p:pic>
        <p:nvPicPr>
          <p:cNvPr id="5" name="Picture 4"/>
          <p:cNvPicPr>
            <a:picLocks noChangeAspect="1"/>
          </p:cNvPicPr>
          <p:nvPr/>
        </p:nvPicPr>
        <p:blipFill>
          <a:blip r:embed="rId2"/>
          <a:stretch>
            <a:fillRect/>
          </a:stretch>
        </p:blipFill>
        <p:spPr>
          <a:xfrm>
            <a:off x="5094378" y="3252270"/>
            <a:ext cx="3415779" cy="2070380"/>
          </a:xfrm>
          <a:prstGeom prst="rect">
            <a:avLst/>
          </a:prstGeom>
        </p:spPr>
      </p:pic>
      <p:sp>
        <p:nvSpPr>
          <p:cNvPr id="6" name="Rectangle 5"/>
          <p:cNvSpPr/>
          <p:nvPr/>
        </p:nvSpPr>
        <p:spPr>
          <a:xfrm>
            <a:off x="623855" y="3627800"/>
            <a:ext cx="3696353" cy="830997"/>
          </a:xfrm>
          <a:prstGeom prst="rect">
            <a:avLst/>
          </a:prstGeom>
        </p:spPr>
        <p:txBody>
          <a:bodyPr wrap="square">
            <a:spAutoFit/>
          </a:bodyPr>
          <a:lstStyle/>
          <a:p>
            <a:pPr algn="just"/>
            <a:r>
              <a:rPr lang="en-US" sz="1600" dirty="0" smtClean="0">
                <a:solidFill>
                  <a:srgbClr val="990000"/>
                </a:solidFill>
                <a:latin typeface="Times New Roman" charset="0"/>
                <a:ea typeface="Times New Roman" charset="0"/>
                <a:cs typeface="Times New Roman" charset="0"/>
              </a:rPr>
              <a:t>Coalescing </a:t>
            </a:r>
            <a:r>
              <a:rPr lang="en-US" sz="1600" dirty="0">
                <a:solidFill>
                  <a:srgbClr val="990000"/>
                </a:solidFill>
                <a:latin typeface="Times New Roman" charset="0"/>
                <a:ea typeface="Times New Roman" charset="0"/>
                <a:cs typeface="Times New Roman" charset="0"/>
              </a:rPr>
              <a:t>plate separator (CPS)</a:t>
            </a:r>
            <a:r>
              <a:rPr lang="en-US" sz="1600" dirty="0">
                <a:solidFill>
                  <a:srgbClr val="000000"/>
                </a:solidFill>
                <a:latin typeface="Times New Roman" charset="0"/>
                <a:ea typeface="Times New Roman" charset="0"/>
                <a:cs typeface="Times New Roman" charset="0"/>
              </a:rPr>
              <a:t> has a smaller capacity and employs a series of oil-attracting plates. </a:t>
            </a:r>
          </a:p>
        </p:txBody>
      </p:sp>
      <p:sp>
        <p:nvSpPr>
          <p:cNvPr id="7" name="Rectangle 6"/>
          <p:cNvSpPr/>
          <p:nvPr/>
        </p:nvSpPr>
        <p:spPr>
          <a:xfrm>
            <a:off x="5094378" y="5564323"/>
            <a:ext cx="3462090" cy="246221"/>
          </a:xfrm>
          <a:prstGeom prst="rect">
            <a:avLst/>
          </a:prstGeom>
        </p:spPr>
        <p:txBody>
          <a:bodyPr wrap="square">
            <a:spAutoFit/>
          </a:bodyPr>
          <a:lstStyle/>
          <a:p>
            <a:r>
              <a:rPr lang="en-US" altLang="zh-CN" sz="1000" dirty="0">
                <a:solidFill>
                  <a:srgbClr val="000000"/>
                </a:solidFill>
                <a:latin typeface="Times New Roman" charset="0"/>
                <a:ea typeface="Times New Roman" charset="0"/>
                <a:cs typeface="Times New Roman" charset="0"/>
              </a:rPr>
              <a:t>http://</a:t>
            </a:r>
            <a:r>
              <a:rPr lang="en-US" altLang="zh-CN" sz="1000" dirty="0" err="1">
                <a:solidFill>
                  <a:srgbClr val="000000"/>
                </a:solidFill>
                <a:latin typeface="Times New Roman" charset="0"/>
                <a:ea typeface="Times New Roman" charset="0"/>
                <a:cs typeface="Times New Roman" charset="0"/>
              </a:rPr>
              <a:t>www.elliswastewater.com</a:t>
            </a:r>
            <a:r>
              <a:rPr lang="en-US" altLang="zh-CN" sz="1000" dirty="0">
                <a:solidFill>
                  <a:srgbClr val="000000"/>
                </a:solidFill>
                <a:latin typeface="Times New Roman" charset="0"/>
                <a:ea typeface="Times New Roman" charset="0"/>
                <a:cs typeface="Times New Roman" charset="0"/>
              </a:rPr>
              <a:t>/products/oil-water-separator/</a:t>
            </a:r>
          </a:p>
        </p:txBody>
      </p:sp>
      <p:sp>
        <p:nvSpPr>
          <p:cNvPr id="8" name="TextBox 7">
            <a:extLst>
              <a:ext uri="{FF2B5EF4-FFF2-40B4-BE49-F238E27FC236}">
                <a16:creationId xmlns="" xmlns:a16="http://schemas.microsoft.com/office/drawing/2014/main" id="{BC9EACCB-8EE2-41C4-81C7-25A6435EABD2}"/>
              </a:ext>
            </a:extLst>
          </p:cNvPr>
          <p:cNvSpPr txBox="1"/>
          <p:nvPr/>
        </p:nvSpPr>
        <p:spPr>
          <a:xfrm>
            <a:off x="623856" y="1234638"/>
            <a:ext cx="2995644" cy="369332"/>
          </a:xfrm>
          <a:prstGeom prst="rect">
            <a:avLst/>
          </a:prstGeom>
          <a:solidFill>
            <a:srgbClr val="FFCC00"/>
          </a:solidFill>
        </p:spPr>
        <p:txBody>
          <a:bodyPr wrap="square" rtlCol="0">
            <a:spAutoFit/>
          </a:bodyPr>
          <a:lstStyle/>
          <a:p>
            <a:pPr algn="just"/>
            <a:r>
              <a:rPr lang="en-US" altLang="zh-CN" smtClean="0">
                <a:solidFill>
                  <a:srgbClr val="990000"/>
                </a:solidFill>
                <a:latin typeface="Times New Roman" panose="02020603050405020304" pitchFamily="18" charset="0"/>
                <a:cs typeface="Times New Roman" panose="02020603050405020304" pitchFamily="18" charset="0"/>
              </a:rPr>
              <a:t>Limitations of O/W separators</a:t>
            </a:r>
            <a:endParaRPr lang="en-US" altLang="zh-CN" dirty="0" smtClean="0">
              <a:solidFill>
                <a:srgbClr val="99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23856" y="1717156"/>
            <a:ext cx="8198734" cy="1421928"/>
          </a:xfrm>
          <a:prstGeom prst="rect">
            <a:avLst/>
          </a:prstGeom>
        </p:spPr>
        <p:txBody>
          <a:bodyPr wrap="square">
            <a:spAutoFit/>
          </a:bodyPr>
          <a:lstStyle/>
          <a:p>
            <a:pPr marL="285750" indent="-285750" algn="just">
              <a:lnSpc>
                <a:spcPct val="120000"/>
              </a:lnSpc>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It</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cannot </a:t>
            </a:r>
            <a:r>
              <a:rPr lang="en-US" altLang="zh-CN" dirty="0">
                <a:solidFill>
                  <a:srgbClr val="000000"/>
                </a:solidFill>
                <a:latin typeface="Times New Roman" panose="02020603050405020304" pitchFamily="18" charset="0"/>
                <a:cs typeface="Times New Roman" panose="02020603050405020304" pitchFamily="18" charset="0"/>
              </a:rPr>
              <a:t>handle concentrated amounts of oily products and sediment in </a:t>
            </a:r>
            <a:r>
              <a:rPr lang="en-US" altLang="zh-CN" dirty="0" err="1" smtClean="0">
                <a:solidFill>
                  <a:srgbClr val="000000"/>
                </a:solidFill>
                <a:latin typeface="Times New Roman" panose="02020603050405020304" pitchFamily="18" charset="0"/>
                <a:cs typeface="Times New Roman" panose="02020603050405020304" pitchFamily="18" charset="0"/>
              </a:rPr>
              <a:t>stormwater</a:t>
            </a:r>
            <a:r>
              <a:rPr lang="en-US" altLang="zh-CN" dirty="0" smtClean="0">
                <a:solidFill>
                  <a:srgbClr val="000000"/>
                </a:solidFill>
                <a:latin typeface="Times New Roman" panose="02020603050405020304" pitchFamily="18" charset="0"/>
                <a:cs typeface="Times New Roman" panose="02020603050405020304" pitchFamily="18" charset="0"/>
              </a:rPr>
              <a:t>.</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lnSpc>
                <a:spcPct val="120000"/>
              </a:lnSpc>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Antifreeze, degreasers, and detergents will break up oil into small droplets so it will allow the oil to pass through the </a:t>
            </a:r>
            <a:r>
              <a:rPr lang="en-US" altLang="zh-CN" dirty="0" smtClean="0">
                <a:solidFill>
                  <a:srgbClr val="000000"/>
                </a:solidFill>
                <a:latin typeface="Times New Roman" panose="02020603050405020304" pitchFamily="18" charset="0"/>
                <a:cs typeface="Times New Roman" panose="02020603050405020304" pitchFamily="18" charset="0"/>
              </a:rPr>
              <a:t>separator.</a:t>
            </a:r>
            <a:endParaRPr lang="en-US" altLang="zh-CN" dirty="0">
              <a:solidFill>
                <a:srgbClr val="000000"/>
              </a:solidFill>
              <a:latin typeface="Times New Roman" panose="02020603050405020304" pitchFamily="18" charset="0"/>
              <a:cs typeface="Times New Roman" panose="02020603050405020304" pitchFamily="18" charset="0"/>
            </a:endParaRPr>
          </a:p>
          <a:p>
            <a:pPr marL="285750" indent="-285750" algn="just">
              <a:lnSpc>
                <a:spcPct val="120000"/>
              </a:lnSpc>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It</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is</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not </a:t>
            </a:r>
            <a:r>
              <a:rPr lang="en-US" altLang="zh-CN" dirty="0">
                <a:solidFill>
                  <a:srgbClr val="000000"/>
                </a:solidFill>
                <a:latin typeface="Times New Roman" panose="02020603050405020304" pitchFamily="18" charset="0"/>
                <a:cs typeface="Times New Roman" panose="02020603050405020304" pitchFamily="18" charset="0"/>
              </a:rPr>
              <a:t>designed to treat </a:t>
            </a:r>
            <a:r>
              <a:rPr lang="en-US" altLang="zh-CN" dirty="0" smtClean="0">
                <a:solidFill>
                  <a:srgbClr val="000000"/>
                </a:solidFill>
                <a:latin typeface="Times New Roman" panose="02020603050405020304" pitchFamily="18" charset="0"/>
                <a:cs typeface="Times New Roman" panose="02020603050405020304" pitchFamily="18" charset="0"/>
              </a:rPr>
              <a:t>heavy metal-bearing </a:t>
            </a:r>
            <a:r>
              <a:rPr lang="en-US" altLang="zh-CN" dirty="0">
                <a:solidFill>
                  <a:srgbClr val="000000"/>
                </a:solidFill>
                <a:latin typeface="Times New Roman" panose="02020603050405020304" pitchFamily="18" charset="0"/>
                <a:cs typeface="Times New Roman" panose="02020603050405020304" pitchFamily="18" charset="0"/>
              </a:rPr>
              <a:t>wastewater.</a:t>
            </a:r>
          </a:p>
        </p:txBody>
      </p:sp>
      <p:sp>
        <p:nvSpPr>
          <p:cNvPr id="2" name="Rectangle 1"/>
          <p:cNvSpPr/>
          <p:nvPr/>
        </p:nvSpPr>
        <p:spPr>
          <a:xfrm>
            <a:off x="5395284" y="5322650"/>
            <a:ext cx="2610010" cy="307777"/>
          </a:xfrm>
          <a:prstGeom prst="rect">
            <a:avLst/>
          </a:prstGeom>
        </p:spPr>
        <p:txBody>
          <a:bodyPr wrap="none">
            <a:spAutoFit/>
          </a:bodyPr>
          <a:lstStyle/>
          <a:p>
            <a:r>
              <a:rPr lang="en-US" sz="1400" dirty="0">
                <a:solidFill>
                  <a:srgbClr val="990000"/>
                </a:solidFill>
                <a:latin typeface="Times New Roman" charset="0"/>
                <a:ea typeface="Times New Roman" charset="0"/>
                <a:cs typeface="Times New Roman" charset="0"/>
              </a:rPr>
              <a:t>Coalescing plate separator (CPS)</a:t>
            </a:r>
            <a:r>
              <a:rPr lang="en-US" sz="1400" dirty="0">
                <a:solidFill>
                  <a:srgbClr val="000000"/>
                </a:solidFill>
                <a:latin typeface="Times New Roman" charset="0"/>
                <a:ea typeface="Times New Roman" charset="0"/>
                <a:cs typeface="Times New Roman" charset="0"/>
              </a:rPr>
              <a:t> </a:t>
            </a:r>
            <a:endParaRPr lang="en-US" sz="1400" dirty="0"/>
          </a:p>
        </p:txBody>
      </p:sp>
    </p:spTree>
    <p:extLst>
      <p:ext uri="{BB962C8B-B14F-4D97-AF65-F5344CB8AC3E}">
        <p14:creationId xmlns:p14="http://schemas.microsoft.com/office/powerpoint/2010/main" val="15374805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xmlns="" id="{CC8C5E47-B777-4B15-8ED1-B54CADE91E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38" r="1" b="10987"/>
          <a:stretch/>
        </p:blipFill>
        <p:spPr bwMode="auto">
          <a:xfrm>
            <a:off x="2693741" y="3696558"/>
            <a:ext cx="3061874" cy="19396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control</a:t>
            </a:r>
          </a:p>
          <a:p>
            <a:pPr algn="ctr">
              <a:spcBef>
                <a:spcPct val="0"/>
              </a:spcBef>
              <a:defRPr/>
            </a:pPr>
            <a:r>
              <a:rPr lang="en-US" altLang="zh-CN" sz="2200" u="sng" dirty="0" smtClean="0">
                <a:solidFill>
                  <a:schemeClr val="tx2">
                    <a:lumMod val="60000"/>
                    <a:lumOff val="40000"/>
                  </a:schemeClr>
                </a:solidFill>
                <a:latin typeface="Arial"/>
                <a:cs typeface="Arial"/>
              </a:rPr>
              <a:t>16.</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Cartridge </a:t>
            </a:r>
            <a:r>
              <a:rPr lang="en-US" altLang="zh-CN" sz="2200" u="sng" dirty="0">
                <a:solidFill>
                  <a:schemeClr val="tx2">
                    <a:lumMod val="60000"/>
                    <a:lumOff val="40000"/>
                  </a:schemeClr>
                </a:solidFill>
                <a:latin typeface="Arial"/>
                <a:cs typeface="Arial"/>
              </a:rPr>
              <a:t>Filtration</a:t>
            </a:r>
          </a:p>
        </p:txBody>
      </p:sp>
      <p:sp>
        <p:nvSpPr>
          <p:cNvPr id="6" name="Rectangle 5"/>
          <p:cNvSpPr/>
          <p:nvPr/>
        </p:nvSpPr>
        <p:spPr>
          <a:xfrm>
            <a:off x="596900" y="1111170"/>
            <a:ext cx="8198734" cy="2529923"/>
          </a:xfrm>
          <a:prstGeom prst="rect">
            <a:avLst/>
          </a:prstGeom>
        </p:spPr>
        <p:txBody>
          <a:bodyPr wrap="square">
            <a:spAutoFit/>
          </a:bodyPr>
          <a:lstStyle/>
          <a:p>
            <a:pPr algn="just">
              <a:lnSpc>
                <a:spcPct val="120000"/>
              </a:lnSpc>
            </a:pPr>
            <a:r>
              <a:rPr lang="en-US" altLang="zh-CN" dirty="0">
                <a:solidFill>
                  <a:srgbClr val="990000"/>
                </a:solidFill>
                <a:latin typeface="Times New Roman" panose="02020603050405020304" pitchFamily="18" charset="0"/>
                <a:cs typeface="Times New Roman" panose="02020603050405020304" pitchFamily="18" charset="0"/>
              </a:rPr>
              <a:t>Activity: </a:t>
            </a:r>
            <a:r>
              <a:rPr lang="en-US" altLang="zh-CN" dirty="0">
                <a:solidFill>
                  <a:srgbClr val="000000"/>
                </a:solidFill>
                <a:latin typeface="Times New Roman" panose="02020603050405020304" pitchFamily="18" charset="0"/>
                <a:cs typeface="Times New Roman" panose="02020603050405020304" pitchFamily="18" charset="0"/>
              </a:rPr>
              <a:t>o</a:t>
            </a:r>
            <a:r>
              <a:rPr lang="en-US" altLang="zh-CN" dirty="0" smtClean="0">
                <a:solidFill>
                  <a:srgbClr val="000000"/>
                </a:solidFill>
                <a:latin typeface="Times New Roman" panose="02020603050405020304" pitchFamily="18" charset="0"/>
                <a:cs typeface="Times New Roman" panose="02020603050405020304" pitchFamily="18" charset="0"/>
              </a:rPr>
              <a:t>perations </a:t>
            </a:r>
            <a:r>
              <a:rPr lang="en-US" altLang="zh-CN" dirty="0">
                <a:solidFill>
                  <a:srgbClr val="000000"/>
                </a:solidFill>
                <a:latin typeface="Times New Roman" panose="02020603050405020304" pitchFamily="18" charset="0"/>
                <a:cs typeface="Times New Roman" panose="02020603050405020304" pitchFamily="18" charset="0"/>
              </a:rPr>
              <a:t>with exposed copper and/or galvanized piping, galvanized siding and/or roofing materials, cathodic protection coatings of </a:t>
            </a:r>
            <a:r>
              <a:rPr lang="en-US" altLang="zh-CN" dirty="0" smtClean="0">
                <a:solidFill>
                  <a:srgbClr val="000000"/>
                </a:solidFill>
                <a:latin typeface="Times New Roman" panose="02020603050405020304" pitchFamily="18" charset="0"/>
                <a:cs typeface="Times New Roman" panose="02020603050405020304" pitchFamily="18" charset="0"/>
              </a:rPr>
              <a:t>copper, or </a:t>
            </a:r>
            <a:r>
              <a:rPr lang="en-US" altLang="zh-CN" dirty="0">
                <a:solidFill>
                  <a:srgbClr val="000000"/>
                </a:solidFill>
                <a:latin typeface="Times New Roman" panose="02020603050405020304" pitchFamily="18" charset="0"/>
                <a:cs typeface="Times New Roman" panose="02020603050405020304" pitchFamily="18" charset="0"/>
              </a:rPr>
              <a:t>other exposed copper, brass, and/or zinc coated materials that are exposed to </a:t>
            </a:r>
            <a:r>
              <a:rPr lang="en-US" altLang="zh-CN" dirty="0" err="1" smtClean="0">
                <a:solidFill>
                  <a:srgbClr val="000000"/>
                </a:solidFill>
                <a:latin typeface="Times New Roman" panose="02020603050405020304" pitchFamily="18" charset="0"/>
                <a:cs typeface="Times New Roman" panose="02020603050405020304" pitchFamily="18" charset="0"/>
              </a:rPr>
              <a:t>stormwater</a:t>
            </a:r>
            <a:r>
              <a:rPr lang="en-US" altLang="zh-CN" dirty="0" smtClean="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may have significant levels of these metals present in </a:t>
            </a:r>
            <a:r>
              <a:rPr lang="en-US" altLang="zh-CN" dirty="0" err="1" smtClean="0">
                <a:solidFill>
                  <a:srgbClr val="000000"/>
                </a:solidFill>
                <a:latin typeface="Times New Roman" panose="02020603050405020304" pitchFamily="18" charset="0"/>
                <a:cs typeface="Times New Roman" panose="02020603050405020304" pitchFamily="18" charset="0"/>
              </a:rPr>
              <a:t>stormwater</a:t>
            </a:r>
            <a:r>
              <a:rPr lang="en-US" altLang="zh-CN" dirty="0" smtClean="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discharge. Operations involving heavy vehicle traffic may also have metals in their </a:t>
            </a:r>
            <a:r>
              <a:rPr lang="en-US" altLang="zh-CN" dirty="0" err="1" smtClean="0">
                <a:solidFill>
                  <a:srgbClr val="000000"/>
                </a:solidFill>
                <a:latin typeface="Times New Roman" panose="02020603050405020304" pitchFamily="18" charset="0"/>
                <a:cs typeface="Times New Roman" panose="02020603050405020304" pitchFamily="18" charset="0"/>
              </a:rPr>
              <a:t>stormwater</a:t>
            </a:r>
            <a:r>
              <a:rPr lang="en-US" altLang="zh-CN" dirty="0" smtClean="0">
                <a:solidFill>
                  <a:srgbClr val="0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discharge such as copper from brake shoes and clutches or zinc from tire wear</a:t>
            </a:r>
            <a:r>
              <a:rPr lang="en-US" altLang="zh-CN" dirty="0" smtClean="0">
                <a:solidFill>
                  <a:srgbClr val="000000"/>
                </a:solidFill>
                <a:latin typeface="Times New Roman" panose="02020603050405020304" pitchFamily="18" charset="0"/>
                <a:cs typeface="Times New Roman" panose="02020603050405020304" pitchFamily="18" charset="0"/>
              </a:rPr>
              <a:t>.</a:t>
            </a:r>
          </a:p>
          <a:p>
            <a:pPr algn="just">
              <a:lnSpc>
                <a:spcPct val="120000"/>
              </a:lnSpc>
            </a:pPr>
            <a:endParaRPr lang="en-US" altLang="zh-CN" sz="600" dirty="0" smtClean="0">
              <a:solidFill>
                <a:srgbClr val="000000"/>
              </a:solidFill>
              <a:latin typeface="Times New Roman" panose="02020603050405020304" pitchFamily="18" charset="0"/>
              <a:cs typeface="Times New Roman" panose="02020603050405020304" pitchFamily="18" charset="0"/>
            </a:endParaRPr>
          </a:p>
          <a:p>
            <a:pPr algn="just">
              <a:lnSpc>
                <a:spcPct val="120000"/>
              </a:lnSpc>
            </a:pPr>
            <a:r>
              <a:rPr lang="en-US" altLang="zh-CN" dirty="0" smtClean="0">
                <a:solidFill>
                  <a:srgbClr val="990000"/>
                </a:solidFill>
                <a:latin typeface="Times New Roman" panose="02020603050405020304" pitchFamily="18" charset="0"/>
                <a:cs typeface="Times New Roman" panose="02020603050405020304" pitchFamily="18" charset="0"/>
              </a:rPr>
              <a:t>Target</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Pollutants</a:t>
            </a:r>
            <a:r>
              <a:rPr lang="en-US" altLang="zh-CN" dirty="0">
                <a:solidFill>
                  <a:srgbClr val="99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c</a:t>
            </a:r>
            <a:r>
              <a:rPr lang="en-US" altLang="zh-CN" dirty="0" smtClean="0">
                <a:solidFill>
                  <a:srgbClr val="000000"/>
                </a:solidFill>
                <a:latin typeface="Times New Roman" panose="02020603050405020304" pitchFamily="18" charset="0"/>
                <a:cs typeface="Times New Roman" panose="02020603050405020304" pitchFamily="18" charset="0"/>
              </a:rPr>
              <a:t>opper,</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zinc,</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PAH,</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total suspended solids</a:t>
            </a:r>
            <a:endParaRPr lang="en-US" altLang="zh-CN" dirty="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5406402" y="4231756"/>
            <a:ext cx="1425679" cy="307777"/>
          </a:xfrm>
          <a:prstGeom prst="rect">
            <a:avLst/>
          </a:prstGeom>
        </p:spPr>
        <p:txBody>
          <a:bodyPr wrap="square">
            <a:spAutoFit/>
          </a:bodyPr>
          <a:lstStyle/>
          <a:p>
            <a:r>
              <a:rPr lang="en-US" sz="1400" dirty="0" smtClean="0">
                <a:latin typeface="Times New Roman" charset="0"/>
                <a:ea typeface="Times New Roman" charset="0"/>
                <a:cs typeface="Times New Roman" charset="0"/>
              </a:rPr>
              <a:t>Vault type filter</a:t>
            </a:r>
            <a:endParaRPr lang="en-US" sz="1400" dirty="0">
              <a:latin typeface="Times New Roman" charset="0"/>
              <a:ea typeface="Times New Roman" charset="0"/>
              <a:cs typeface="Times New Roman" charset="0"/>
            </a:endParaRPr>
          </a:p>
        </p:txBody>
      </p:sp>
      <p:sp>
        <p:nvSpPr>
          <p:cNvPr id="10" name="Rectangle 9"/>
          <p:cNvSpPr/>
          <p:nvPr/>
        </p:nvSpPr>
        <p:spPr>
          <a:xfrm>
            <a:off x="5623093" y="5382509"/>
            <a:ext cx="3711133" cy="400110"/>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Oregon Department of Environmental Quality,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8986118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4031946"/>
            <a:ext cx="4521458"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564539" y="3027963"/>
            <a:ext cx="3928179" cy="923330"/>
          </a:xfrm>
          <a:prstGeom prst="rect">
            <a:avLst/>
          </a:prstGeom>
        </p:spPr>
        <p:txBody>
          <a:bodyPr wrap="square">
            <a:spAutoFit/>
          </a:bodyPr>
          <a:lstStyle/>
          <a:p>
            <a:r>
              <a:rPr lang="en-US" altLang="zh-CN" smtClean="0">
                <a:solidFill>
                  <a:srgbClr val="000000"/>
                </a:solidFill>
                <a:latin typeface="Times New Roman" panose="02020603050405020304" pitchFamily="18" charset="0"/>
                <a:cs typeface="Times New Roman" panose="02020603050405020304" pitchFamily="18" charset="0"/>
              </a:rPr>
              <a:t>Heavy </a:t>
            </a:r>
            <a:r>
              <a:rPr lang="en-US" altLang="zh-CN" dirty="0" smtClean="0">
                <a:solidFill>
                  <a:srgbClr val="000000"/>
                </a:solidFill>
                <a:latin typeface="Times New Roman" panose="02020603050405020304" pitchFamily="18" charset="0"/>
                <a:cs typeface="Times New Roman" panose="02020603050405020304" pitchFamily="18" charset="0"/>
              </a:rPr>
              <a:t>Metals: 65 </a:t>
            </a:r>
            <a:r>
              <a:rPr lang="en-US" altLang="zh-CN" dirty="0">
                <a:solidFill>
                  <a:srgbClr val="000000"/>
                </a:solidFill>
                <a:latin typeface="Times New Roman" panose="02020603050405020304" pitchFamily="18" charset="0"/>
                <a:cs typeface="Times New Roman" panose="02020603050405020304" pitchFamily="18" charset="0"/>
              </a:rPr>
              <a:t>to 95% </a:t>
            </a:r>
            <a:endParaRPr lang="en-US" altLang="zh-CN" dirty="0" smtClean="0">
              <a:solidFill>
                <a:srgbClr val="000000"/>
              </a:solidFill>
              <a:latin typeface="Times New Roman" panose="02020603050405020304" pitchFamily="18" charset="0"/>
              <a:cs typeface="Times New Roman" panose="02020603050405020304" pitchFamily="18" charset="0"/>
            </a:endParaRPr>
          </a:p>
          <a:p>
            <a:r>
              <a:rPr lang="en-US" altLang="zh-CN" dirty="0" smtClean="0">
                <a:solidFill>
                  <a:srgbClr val="000000"/>
                </a:solidFill>
                <a:latin typeface="Times New Roman" panose="02020603050405020304" pitchFamily="18" charset="0"/>
                <a:cs typeface="Times New Roman" panose="02020603050405020304" pitchFamily="18" charset="0"/>
              </a:rPr>
              <a:t>Oil </a:t>
            </a:r>
            <a:r>
              <a:rPr lang="en-US" altLang="zh-CN" dirty="0">
                <a:solidFill>
                  <a:srgbClr val="000000"/>
                </a:solidFill>
                <a:latin typeface="Times New Roman" panose="02020603050405020304" pitchFamily="18" charset="0"/>
                <a:cs typeface="Times New Roman" panose="02020603050405020304" pitchFamily="18" charset="0"/>
              </a:rPr>
              <a:t>&amp; </a:t>
            </a:r>
            <a:r>
              <a:rPr lang="en-US" altLang="zh-CN" dirty="0" smtClean="0">
                <a:solidFill>
                  <a:srgbClr val="000000"/>
                </a:solidFill>
                <a:latin typeface="Times New Roman" panose="02020603050405020304" pitchFamily="18" charset="0"/>
                <a:cs typeface="Times New Roman" panose="02020603050405020304" pitchFamily="18" charset="0"/>
              </a:rPr>
              <a:t>Grease: </a:t>
            </a:r>
            <a:r>
              <a:rPr lang="en-US" altLang="zh-CN" dirty="0">
                <a:solidFill>
                  <a:srgbClr val="000000"/>
                </a:solidFill>
                <a:latin typeface="Times New Roman" panose="02020603050405020304" pitchFamily="18" charset="0"/>
                <a:cs typeface="Times New Roman" panose="02020603050405020304" pitchFamily="18" charset="0"/>
              </a:rPr>
              <a:t>up to 85% for a properly designed and sized </a:t>
            </a:r>
            <a:r>
              <a:rPr lang="en-US" altLang="zh-CN" dirty="0" smtClean="0">
                <a:solidFill>
                  <a:srgbClr val="000000"/>
                </a:solidFill>
                <a:latin typeface="Times New Roman" panose="02020603050405020304" pitchFamily="18" charset="0"/>
                <a:cs typeface="Times New Roman" panose="02020603050405020304" pitchFamily="18" charset="0"/>
              </a:rPr>
              <a:t>system</a:t>
            </a:r>
            <a:endParaRPr lang="zh-CN" altLang="en-US" dirty="0">
              <a:solidFill>
                <a:srgbClr val="000000"/>
              </a:solidFill>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2534" y="2425195"/>
            <a:ext cx="3184095" cy="3120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control</a:t>
            </a:r>
          </a:p>
          <a:p>
            <a:pPr algn="ctr">
              <a:spcBef>
                <a:spcPct val="0"/>
              </a:spcBef>
              <a:defRPr/>
            </a:pPr>
            <a:r>
              <a:rPr lang="en-US" altLang="zh-CN" sz="2200" u="sng" dirty="0" smtClean="0">
                <a:solidFill>
                  <a:schemeClr val="tx2">
                    <a:lumMod val="60000"/>
                    <a:lumOff val="40000"/>
                  </a:schemeClr>
                </a:solidFill>
                <a:latin typeface="Arial"/>
                <a:cs typeface="Arial"/>
              </a:rPr>
              <a:t>17.</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Cartridge Filtration</a:t>
            </a:r>
            <a:r>
              <a:rPr lang="zh-CN" altLang="en-US" sz="2400" dirty="0" smtClean="0">
                <a:solidFill>
                  <a:schemeClr val="tx2">
                    <a:lumMod val="60000"/>
                    <a:lumOff val="40000"/>
                  </a:schemeClr>
                </a:solidFill>
                <a:latin typeface="Arial"/>
                <a:cs typeface="Arial"/>
              </a:rPr>
              <a:t> </a:t>
            </a:r>
            <a:r>
              <a:rPr lang="en-US" altLang="zh-CN" dirty="0" smtClean="0">
                <a:solidFill>
                  <a:schemeClr val="tx2">
                    <a:lumMod val="60000"/>
                    <a:lumOff val="40000"/>
                  </a:schemeClr>
                </a:solidFill>
                <a:latin typeface="Arial"/>
                <a:cs typeface="Arial"/>
              </a:rPr>
              <a:t>(cont’d)</a:t>
            </a:r>
            <a:r>
              <a:rPr lang="en-US" altLang="zh-CN" sz="2400" u="sng" dirty="0" smtClean="0">
                <a:solidFill>
                  <a:schemeClr val="tx2">
                    <a:lumMod val="60000"/>
                    <a:lumOff val="40000"/>
                  </a:schemeClr>
                </a:solidFill>
                <a:latin typeface="Arial"/>
                <a:cs typeface="Arial"/>
              </a:rPr>
              <a:t> </a:t>
            </a:r>
            <a:endParaRPr lang="en-US" altLang="zh-CN" sz="2800" u="sng" dirty="0">
              <a:solidFill>
                <a:schemeClr val="tx2">
                  <a:lumMod val="60000"/>
                  <a:lumOff val="40000"/>
                </a:schemeClr>
              </a:solidFill>
              <a:latin typeface="Arial"/>
              <a:cs typeface="Arial"/>
            </a:endParaRPr>
          </a:p>
        </p:txBody>
      </p:sp>
      <p:sp>
        <p:nvSpPr>
          <p:cNvPr id="7" name="Rectangle 6"/>
          <p:cNvSpPr/>
          <p:nvPr/>
        </p:nvSpPr>
        <p:spPr>
          <a:xfrm>
            <a:off x="596900" y="1111170"/>
            <a:ext cx="8198734" cy="1392945"/>
          </a:xfrm>
          <a:prstGeom prst="rect">
            <a:avLst/>
          </a:prstGeom>
        </p:spPr>
        <p:txBody>
          <a:bodyPr wrap="square">
            <a:spAutoFit/>
          </a:bodyPr>
          <a:lstStyle/>
          <a:p>
            <a:pPr algn="just">
              <a:lnSpc>
                <a:spcPct val="120000"/>
              </a:lnSpc>
            </a:pPr>
            <a:r>
              <a:rPr lang="en-US" altLang="zh-CN" dirty="0">
                <a:solidFill>
                  <a:srgbClr val="000000"/>
                </a:solidFill>
                <a:latin typeface="Times New Roman" panose="02020603050405020304" pitchFamily="18" charset="0"/>
                <a:cs typeface="Times New Roman" panose="02020603050405020304" pitchFamily="18" charset="0"/>
              </a:rPr>
              <a:t>The installation of properly sized compost filtration units can remove significant amounts of both chemical and particulate forms of </a:t>
            </a:r>
            <a:r>
              <a:rPr lang="en-US" altLang="zh-CN" dirty="0" smtClean="0">
                <a:solidFill>
                  <a:srgbClr val="000000"/>
                </a:solidFill>
                <a:latin typeface="Times New Roman" panose="02020603050405020304" pitchFamily="18" charset="0"/>
                <a:cs typeface="Times New Roman" panose="02020603050405020304" pitchFamily="18" charset="0"/>
              </a:rPr>
              <a:t>heavy metals</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like</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copper </a:t>
            </a:r>
            <a:r>
              <a:rPr lang="en-US" altLang="zh-CN" dirty="0">
                <a:solidFill>
                  <a:srgbClr val="000000"/>
                </a:solidFill>
                <a:latin typeface="Times New Roman" panose="02020603050405020304" pitchFamily="18" charset="0"/>
                <a:cs typeface="Times New Roman" panose="02020603050405020304" pitchFamily="18" charset="0"/>
              </a:rPr>
              <a:t>and </a:t>
            </a:r>
            <a:r>
              <a:rPr lang="en-US" altLang="zh-CN" dirty="0" smtClean="0">
                <a:solidFill>
                  <a:srgbClr val="000000"/>
                </a:solidFill>
                <a:latin typeface="Times New Roman" panose="02020603050405020304" pitchFamily="18" charset="0"/>
                <a:cs typeface="Times New Roman" panose="02020603050405020304" pitchFamily="18" charset="0"/>
              </a:rPr>
              <a:t>zinc </a:t>
            </a:r>
            <a:r>
              <a:rPr lang="en-US" altLang="zh-CN" dirty="0">
                <a:solidFill>
                  <a:srgbClr val="000000"/>
                </a:solidFill>
                <a:latin typeface="Times New Roman" panose="02020603050405020304" pitchFamily="18" charset="0"/>
                <a:cs typeface="Times New Roman" panose="02020603050405020304" pitchFamily="18" charset="0"/>
              </a:rPr>
              <a:t>and reduce TSS levels in the storm water discharge. Colloidal particulate levels from clay soils should also be </a:t>
            </a:r>
            <a:r>
              <a:rPr lang="en-US" altLang="zh-CN" dirty="0" smtClean="0">
                <a:solidFill>
                  <a:srgbClr val="000000"/>
                </a:solidFill>
                <a:latin typeface="Times New Roman" panose="02020603050405020304" pitchFamily="18" charset="0"/>
                <a:cs typeface="Times New Roman" panose="02020603050405020304" pitchFamily="18" charset="0"/>
              </a:rPr>
              <a:t>reduced </a:t>
            </a:r>
            <a:r>
              <a:rPr lang="en-US" altLang="zh-CN" dirty="0">
                <a:solidFill>
                  <a:srgbClr val="000000"/>
                </a:solidFill>
                <a:latin typeface="Times New Roman" panose="02020603050405020304" pitchFamily="18" charset="0"/>
                <a:cs typeface="Times New Roman" panose="02020603050405020304" pitchFamily="18" charset="0"/>
              </a:rPr>
              <a:t>effectively. </a:t>
            </a:r>
          </a:p>
        </p:txBody>
      </p:sp>
      <p:sp>
        <p:nvSpPr>
          <p:cNvPr id="8" name="TextBox 7">
            <a:extLst>
              <a:ext uri="{FF2B5EF4-FFF2-40B4-BE49-F238E27FC236}">
                <a16:creationId xmlns="" xmlns:a16="http://schemas.microsoft.com/office/drawing/2014/main" id="{BC9EACCB-8EE2-41C4-81C7-25A6435EABD2}"/>
              </a:ext>
            </a:extLst>
          </p:cNvPr>
          <p:cNvSpPr txBox="1"/>
          <p:nvPr/>
        </p:nvSpPr>
        <p:spPr>
          <a:xfrm>
            <a:off x="596900" y="2559120"/>
            <a:ext cx="1993899" cy="369332"/>
          </a:xfrm>
          <a:prstGeom prst="rect">
            <a:avLst/>
          </a:prstGeom>
          <a:solidFill>
            <a:srgbClr val="FFCC00"/>
          </a:solidFill>
        </p:spPr>
        <p:txBody>
          <a:bodyPr wrap="square" rtlCol="0">
            <a:spAutoFit/>
          </a:bodyPr>
          <a:lstStyle/>
          <a:p>
            <a:pPr algn="just"/>
            <a:r>
              <a:rPr lang="en-US" altLang="zh-CN">
                <a:solidFill>
                  <a:srgbClr val="990000"/>
                </a:solidFill>
                <a:latin typeface="Times New Roman" panose="02020603050405020304" pitchFamily="18" charset="0"/>
                <a:cs typeface="Times New Roman" panose="02020603050405020304" pitchFamily="18" charset="0"/>
              </a:rPr>
              <a:t>Removal efficiency</a:t>
            </a:r>
            <a:endParaRPr lang="en-US" altLang="zh-CN" dirty="0" smtClean="0">
              <a:solidFill>
                <a:srgbClr val="99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241867" y="5546392"/>
            <a:ext cx="6908800" cy="246221"/>
          </a:xfrm>
          <a:prstGeom prst="rect">
            <a:avLst/>
          </a:prstGeom>
        </p:spPr>
        <p:txBody>
          <a:bodyPr wrap="square">
            <a:spAutoFit/>
          </a:bodyPr>
          <a:lstStyle/>
          <a:p>
            <a:r>
              <a:rPr lang="en-US" altLang="zh-CN" sz="1000" dirty="0" smtClean="0">
                <a:solidFill>
                  <a:srgbClr val="000000"/>
                </a:solidFill>
                <a:latin typeface="Times New Roman" charset="0"/>
                <a:ea typeface="Times New Roman" charset="0"/>
                <a:cs typeface="Times New Roman" charset="0"/>
              </a:rPr>
              <a:t>Source:</a:t>
            </a:r>
            <a:r>
              <a:rPr lang="zh-CN" altLang="en-US" sz="1000" dirty="0" smtClean="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Industrial </a:t>
            </a:r>
            <a:r>
              <a:rPr lang="en-US" sz="1000" dirty="0" err="1">
                <a:solidFill>
                  <a:srgbClr val="000000"/>
                </a:solidFill>
                <a:latin typeface="Times New Roman" charset="0"/>
                <a:ea typeface="Times New Roman" charset="0"/>
                <a:cs typeface="Times New Roman" charset="0"/>
              </a:rPr>
              <a:t>Stormwater</a:t>
            </a:r>
            <a:r>
              <a:rPr lang="en-US" sz="1000" dirty="0">
                <a:solidFill>
                  <a:srgbClr val="000000"/>
                </a:solidFill>
                <a:latin typeface="Times New Roman" charset="0"/>
                <a:ea typeface="Times New Roman" charset="0"/>
                <a:cs typeface="Times New Roman" charset="0"/>
              </a:rPr>
              <a:t> </a:t>
            </a:r>
            <a:r>
              <a:rPr lang="en-US" sz="1000" dirty="0" smtClean="0">
                <a:solidFill>
                  <a:srgbClr val="000000"/>
                </a:solidFill>
                <a:latin typeface="Times New Roman" charset="0"/>
                <a:ea typeface="Times New Roman" charset="0"/>
                <a:cs typeface="Times New Roman" charset="0"/>
              </a:rPr>
              <a:t>Best </a:t>
            </a:r>
            <a:r>
              <a:rPr lang="en-US" sz="1000" dirty="0">
                <a:solidFill>
                  <a:srgbClr val="000000"/>
                </a:solidFill>
                <a:latin typeface="Times New Roman" charset="0"/>
                <a:ea typeface="Times New Roman" charset="0"/>
                <a:cs typeface="Times New Roman" charset="0"/>
              </a:rPr>
              <a:t>Management Practices </a:t>
            </a:r>
            <a:r>
              <a:rPr lang="en-US" sz="1000" dirty="0" smtClean="0">
                <a:solidFill>
                  <a:srgbClr val="000000"/>
                </a:solidFill>
                <a:latin typeface="Times New Roman" charset="0"/>
                <a:ea typeface="Times New Roman" charset="0"/>
                <a:cs typeface="Times New Roman" charset="0"/>
              </a:rPr>
              <a:t>Manual</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Oregon Department of Environmental Quality,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February</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2013</a:t>
            </a:r>
            <a:endParaRPr lang="en-US" sz="1000" dirty="0">
              <a:solidFill>
                <a:srgbClr val="000000"/>
              </a:solidFill>
              <a:effectLst/>
              <a:latin typeface="Times New Roman" charset="0"/>
              <a:ea typeface="Times New Roman" charset="0"/>
              <a:cs typeface="Times New Roman" charset="0"/>
            </a:endParaRPr>
          </a:p>
        </p:txBody>
      </p:sp>
      <p:sp>
        <p:nvSpPr>
          <p:cNvPr id="10" name="Rectangle 9"/>
          <p:cNvSpPr/>
          <p:nvPr/>
        </p:nvSpPr>
        <p:spPr>
          <a:xfrm>
            <a:off x="4875242" y="2584768"/>
            <a:ext cx="1806224" cy="307777"/>
          </a:xfrm>
          <a:prstGeom prst="rect">
            <a:avLst/>
          </a:prstGeom>
        </p:spPr>
        <p:txBody>
          <a:bodyPr wrap="square">
            <a:spAutoFit/>
          </a:bodyPr>
          <a:lstStyle/>
          <a:p>
            <a:r>
              <a:rPr lang="en-US" sz="1400" dirty="0" smtClean="0">
                <a:latin typeface="Times New Roman" charset="0"/>
                <a:ea typeface="Times New Roman" charset="0"/>
                <a:cs typeface="Times New Roman" charset="0"/>
              </a:rPr>
              <a:t>Catch basin type filter</a:t>
            </a:r>
            <a:endParaRPr lang="en-US" sz="1400" dirty="0">
              <a:latin typeface="Times New Roman" charset="0"/>
              <a:ea typeface="Times New Roman" charset="0"/>
              <a:cs typeface="Times New Roman" charset="0"/>
            </a:endParaRPr>
          </a:p>
        </p:txBody>
      </p:sp>
    </p:spTree>
    <p:custDataLst>
      <p:tags r:id="rId1"/>
    </p:custDataLst>
    <p:extLst>
      <p:ext uri="{BB962C8B-B14F-4D97-AF65-F5344CB8AC3E}">
        <p14:creationId xmlns:p14="http://schemas.microsoft.com/office/powerpoint/2010/main" val="7610798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43339" y="1031266"/>
            <a:ext cx="8125697" cy="2357056"/>
          </a:xfrm>
          <a:prstGeom prst="rect">
            <a:avLst/>
          </a:prstGeom>
          <a:noFill/>
        </p:spPr>
        <p:txBody>
          <a:bodyPr wrap="square" rtlCol="0">
            <a:spAutoFit/>
          </a:bodyPr>
          <a:lstStyle/>
          <a:p>
            <a:pPr algn="just">
              <a:lnSpc>
                <a:spcPct val="110000"/>
              </a:lnSpc>
              <a:spcAft>
                <a:spcPts val="600"/>
              </a:spcAft>
            </a:pPr>
            <a:r>
              <a:rPr lang="en-US" altLang="zh-CN" dirty="0">
                <a:solidFill>
                  <a:srgbClr val="000000"/>
                </a:solidFill>
                <a:latin typeface="Times New Roman" charset="0"/>
                <a:ea typeface="Times New Roman" charset="0"/>
                <a:cs typeface="Times New Roman" charset="0"/>
              </a:rPr>
              <a:t>A</a:t>
            </a:r>
            <a:r>
              <a:rPr lang="en-US" altLang="zh-CN" dirty="0">
                <a:latin typeface="Times New Roman" charset="0"/>
                <a:ea typeface="Times New Roman" charset="0"/>
                <a:cs typeface="Times New Roman" charset="0"/>
              </a:rPr>
              <a:t> </a:t>
            </a:r>
            <a:r>
              <a:rPr lang="en-US" altLang="zh-CN" b="1" dirty="0">
                <a:solidFill>
                  <a:srgbClr val="00B050"/>
                </a:solidFill>
                <a:latin typeface="Times New Roman" charset="0"/>
                <a:ea typeface="Times New Roman" charset="0"/>
                <a:cs typeface="Times New Roman" charset="0"/>
              </a:rPr>
              <a:t>rain</a:t>
            </a:r>
            <a:r>
              <a:rPr lang="zh-CN" altLang="en-US" b="1" dirty="0">
                <a:solidFill>
                  <a:srgbClr val="00B050"/>
                </a:solidFill>
                <a:latin typeface="Times New Roman" charset="0"/>
                <a:ea typeface="Times New Roman" charset="0"/>
                <a:cs typeface="Times New Roman" charset="0"/>
              </a:rPr>
              <a:t> </a:t>
            </a:r>
            <a:r>
              <a:rPr lang="en-US" altLang="zh-CN" b="1" dirty="0">
                <a:solidFill>
                  <a:srgbClr val="00B050"/>
                </a:solidFill>
                <a:latin typeface="Times New Roman" charset="0"/>
                <a:ea typeface="Times New Roman" charset="0"/>
                <a:cs typeface="Times New Roman" charset="0"/>
              </a:rPr>
              <a:t>garden</a:t>
            </a:r>
            <a:r>
              <a:rPr lang="en-US" altLang="zh-CN" dirty="0">
                <a:latin typeface="Times New Roman" charset="0"/>
                <a:ea typeface="Times New Roman" charset="0"/>
                <a:cs typeface="Times New Roman" charset="0"/>
              </a:rPr>
              <a:t> </a:t>
            </a:r>
            <a:r>
              <a:rPr lang="zh-CN" altLang="en-US" dirty="0">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is a vegetated shallow depression that is designed to receive, retain, and infiltrate </a:t>
            </a:r>
            <a:r>
              <a:rPr lang="en-US" altLang="zh-CN" dirty="0" err="1">
                <a:solidFill>
                  <a:srgbClr val="000000"/>
                </a:solidFill>
                <a:latin typeface="Times New Roman" charset="0"/>
                <a:ea typeface="Times New Roman" charset="0"/>
                <a:cs typeface="Times New Roman" charset="0"/>
              </a:rPr>
              <a:t>stormwater</a:t>
            </a:r>
            <a:r>
              <a:rPr lang="en-US" altLang="zh-CN" dirty="0">
                <a:solidFill>
                  <a:srgbClr val="000000"/>
                </a:solidFill>
                <a:latin typeface="Times New Roman" charset="0"/>
                <a:ea typeface="Times New Roman" charset="0"/>
                <a:cs typeface="Times New Roman" charset="0"/>
              </a:rPr>
              <a:t> runoff from downspouts, piped inlets, or sheet flow from adjoining paved areas. </a:t>
            </a:r>
            <a:endParaRPr lang="en-US" altLang="zh-CN" dirty="0" smtClean="0">
              <a:solidFill>
                <a:srgbClr val="000000"/>
              </a:solidFill>
              <a:latin typeface="Times New Roman" charset="0"/>
              <a:ea typeface="Times New Roman" charset="0"/>
              <a:cs typeface="Times New Roman" charset="0"/>
            </a:endParaRPr>
          </a:p>
          <a:p>
            <a:pPr algn="just">
              <a:lnSpc>
                <a:spcPct val="110000"/>
              </a:lnSpc>
              <a:spcAft>
                <a:spcPts val="600"/>
              </a:spcAft>
            </a:pPr>
            <a:r>
              <a:rPr lang="en-US" altLang="zh-CN" dirty="0" smtClean="0">
                <a:solidFill>
                  <a:srgbClr val="000000"/>
                </a:solidFill>
                <a:latin typeface="Times New Roman" charset="0"/>
                <a:ea typeface="Times New Roman" charset="0"/>
                <a:cs typeface="Times New Roman" charset="0"/>
              </a:rPr>
              <a:t>It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can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applied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in</a:t>
            </a:r>
            <a:r>
              <a:rPr lang="zh-CN" altLang="en-US" dirty="0" smtClean="0">
                <a:solidFill>
                  <a:srgbClr val="00000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a</a:t>
            </a:r>
            <a:r>
              <a:rPr lang="en-US" altLang="zh-CN" dirty="0" smtClean="0">
                <a:solidFill>
                  <a:srgbClr val="000000"/>
                </a:solidFill>
                <a:latin typeface="Times New Roman" charset="0"/>
                <a:ea typeface="Times New Roman" charset="0"/>
                <a:cs typeface="Times New Roman" charset="0"/>
              </a:rPr>
              <a:t>reas </a:t>
            </a:r>
            <a:r>
              <a:rPr lang="en-US" altLang="zh-CN" dirty="0">
                <a:solidFill>
                  <a:srgbClr val="000000"/>
                </a:solidFill>
                <a:latin typeface="Times New Roman" charset="0"/>
                <a:ea typeface="Times New Roman" charset="0"/>
                <a:cs typeface="Times New Roman" charset="0"/>
              </a:rPr>
              <a:t>that are known as </a:t>
            </a:r>
            <a:r>
              <a:rPr lang="en-US" altLang="zh-CN" dirty="0" smtClean="0">
                <a:solidFill>
                  <a:srgbClr val="000000"/>
                </a:solidFill>
                <a:latin typeface="Times New Roman" charset="0"/>
                <a:ea typeface="Times New Roman" charset="0"/>
                <a:cs typeface="Times New Roman" charset="0"/>
              </a:rPr>
              <a:t>hot-spots </a:t>
            </a:r>
            <a:r>
              <a:rPr lang="en-US" altLang="zh-CN" dirty="0">
                <a:solidFill>
                  <a:srgbClr val="000000"/>
                </a:solidFill>
                <a:latin typeface="Times New Roman" charset="0"/>
                <a:ea typeface="Times New Roman" charset="0"/>
                <a:cs typeface="Times New Roman" charset="0"/>
              </a:rPr>
              <a:t>(gas stations, transfer sites, and transportation depots</a:t>
            </a:r>
            <a:r>
              <a:rPr lang="en-US" altLang="zh-CN" dirty="0" smtClean="0">
                <a:solidFill>
                  <a:srgbClr val="000000"/>
                </a:solidFill>
                <a:latin typeface="Times New Roman" charset="0"/>
                <a:ea typeface="Times New Roman" charset="0"/>
                <a:cs typeface="Times New Roman" charset="0"/>
              </a:rPr>
              <a: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But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impervious </a:t>
            </a:r>
            <a:r>
              <a:rPr lang="en-US" altLang="zh-CN" dirty="0">
                <a:solidFill>
                  <a:srgbClr val="000000"/>
                </a:solidFill>
                <a:latin typeface="Times New Roman" charset="0"/>
                <a:ea typeface="Times New Roman" charset="0"/>
                <a:cs typeface="Times New Roman" charset="0"/>
              </a:rPr>
              <a:t>liner between in-situ soils and the planting soil medium is </a:t>
            </a:r>
            <a:r>
              <a:rPr lang="en-US" altLang="zh-CN" dirty="0" smtClean="0">
                <a:solidFill>
                  <a:srgbClr val="000000"/>
                </a:solidFill>
                <a:latin typeface="Times New Roman" charset="0"/>
                <a:ea typeface="Times New Roman" charset="0"/>
                <a:cs typeface="Times New Roman" charset="0"/>
              </a:rPr>
              <a:t>needed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to </a:t>
            </a:r>
            <a:r>
              <a:rPr lang="en-US" altLang="zh-CN" dirty="0">
                <a:solidFill>
                  <a:srgbClr val="000000"/>
                </a:solidFill>
                <a:latin typeface="Times New Roman" charset="0"/>
                <a:ea typeface="Times New Roman" charset="0"/>
                <a:cs typeface="Times New Roman" charset="0"/>
              </a:rPr>
              <a:t>reduce or eliminate the possibility of groundwater contamination </a:t>
            </a:r>
            <a:endParaRPr lang="en-US" altLang="zh-CN" dirty="0" smtClean="0">
              <a:solidFill>
                <a:srgbClr val="000000"/>
              </a:solidFill>
              <a:latin typeface="Times New Roman" charset="0"/>
              <a:ea typeface="Times New Roman" charset="0"/>
              <a:cs typeface="Times New Roman" charset="0"/>
            </a:endParaRPr>
          </a:p>
          <a:p>
            <a:pPr algn="just">
              <a:lnSpc>
                <a:spcPct val="110000"/>
              </a:lnSpc>
              <a:spcAft>
                <a:spcPts val="600"/>
              </a:spcAft>
            </a:pPr>
            <a:r>
              <a:rPr lang="en-US" altLang="zh-CN" dirty="0">
                <a:solidFill>
                  <a:srgbClr val="C00000"/>
                </a:solidFill>
                <a:latin typeface="Times New Roman" panose="02020603050405020304" pitchFamily="18" charset="0"/>
                <a:cs typeface="Times New Roman" panose="02020603050405020304" pitchFamily="18" charset="0"/>
              </a:rPr>
              <a:t>Target</a:t>
            </a:r>
            <a:r>
              <a:rPr lang="zh-CN" altLang="en-US" dirty="0">
                <a:solidFill>
                  <a:srgbClr val="C00000"/>
                </a:solidFill>
                <a:latin typeface="Times New Roman" panose="02020603050405020304" pitchFamily="18" charset="0"/>
                <a:cs typeface="Times New Roman" panose="02020603050405020304" pitchFamily="18" charset="0"/>
              </a:rPr>
              <a:t> </a:t>
            </a:r>
            <a:r>
              <a:rPr lang="en-US" altLang="zh-CN" dirty="0">
                <a:solidFill>
                  <a:srgbClr val="C00000"/>
                </a:solidFill>
                <a:latin typeface="Times New Roman" panose="02020603050405020304" pitchFamily="18" charset="0"/>
                <a:cs typeface="Times New Roman" panose="02020603050405020304" pitchFamily="18" charset="0"/>
              </a:rPr>
              <a:t>pollutants:</a:t>
            </a:r>
            <a:r>
              <a:rPr lang="zh-CN" altLang="en-US" dirty="0">
                <a:solidFill>
                  <a:srgbClr val="C00000"/>
                </a:solidFill>
                <a:latin typeface="Times New Roman" panose="02020603050405020304" pitchFamily="18" charset="0"/>
                <a:cs typeface="Times New Roman" panose="02020603050405020304" pitchFamily="18" charset="0"/>
              </a:rPr>
              <a:t> </a:t>
            </a:r>
            <a:r>
              <a:rPr lang="en-US" altLang="zh-CN" dirty="0">
                <a:solidFill>
                  <a:srgbClr val="000000"/>
                </a:solidFill>
                <a:latin typeface="Times New Roman" panose="02020603050405020304" pitchFamily="18" charset="0"/>
                <a:cs typeface="Times New Roman" panose="02020603050405020304" pitchFamily="18" charset="0"/>
              </a:rPr>
              <a:t>s</a:t>
            </a:r>
            <a:r>
              <a:rPr lang="en-US" altLang="zh-CN" dirty="0" smtClean="0">
                <a:solidFill>
                  <a:srgbClr val="000000"/>
                </a:solidFill>
                <a:latin typeface="Times New Roman" panose="02020603050405020304" pitchFamily="18" charset="0"/>
                <a:cs typeface="Times New Roman" panose="02020603050405020304" pitchFamily="18" charset="0"/>
              </a:rPr>
              <a:t>ediment </a:t>
            </a:r>
            <a:r>
              <a:rPr lang="en-US" altLang="zh-CN" dirty="0">
                <a:solidFill>
                  <a:srgbClr val="000000"/>
                </a:solidFill>
                <a:latin typeface="Times New Roman" panose="02020603050405020304" pitchFamily="18" charset="0"/>
                <a:cs typeface="Times New Roman" panose="02020603050405020304" pitchFamily="18" charset="0"/>
              </a:rPr>
              <a:t>(TSS), </a:t>
            </a:r>
            <a:r>
              <a:rPr lang="en-US" altLang="zh-CN" dirty="0" smtClean="0">
                <a:solidFill>
                  <a:srgbClr val="000000"/>
                </a:solidFill>
                <a:latin typeface="Times New Roman" panose="02020603050405020304" pitchFamily="18" charset="0"/>
                <a:cs typeface="Times New Roman" panose="02020603050405020304" pitchFamily="18" charset="0"/>
              </a:rPr>
              <a:t>metals</a:t>
            </a:r>
            <a:r>
              <a:rPr lang="en-US" altLang="zh-CN" dirty="0">
                <a:solidFill>
                  <a:srgbClr val="000000"/>
                </a:solidFill>
                <a:latin typeface="Times New Roman" panose="02020603050405020304" pitchFamily="18" charset="0"/>
                <a:cs typeface="Times New Roman" panose="02020603050405020304" pitchFamily="18" charset="0"/>
              </a:rPr>
              <a:t>, BOD, </a:t>
            </a:r>
            <a:r>
              <a:rPr lang="en-US" altLang="zh-CN" dirty="0" smtClean="0">
                <a:solidFill>
                  <a:srgbClr val="000000"/>
                </a:solidFill>
                <a:latin typeface="Times New Roman" panose="02020603050405020304" pitchFamily="18" charset="0"/>
                <a:cs typeface="Times New Roman" panose="02020603050405020304" pitchFamily="18" charset="0"/>
              </a:rPr>
              <a:t>nutrients, </a:t>
            </a:r>
            <a:r>
              <a:rPr lang="en-US" altLang="zh-CN" dirty="0">
                <a:solidFill>
                  <a:srgbClr val="000000"/>
                </a:solidFill>
                <a:latin typeface="Times New Roman" panose="02020603050405020304" pitchFamily="18" charset="0"/>
                <a:cs typeface="Times New Roman" panose="02020603050405020304" pitchFamily="18" charset="0"/>
              </a:rPr>
              <a:t>and </a:t>
            </a:r>
            <a:r>
              <a:rPr lang="en-US" altLang="zh-CN" dirty="0" smtClean="0">
                <a:solidFill>
                  <a:srgbClr val="000000"/>
                </a:solidFill>
                <a:latin typeface="Times New Roman" panose="02020603050405020304" pitchFamily="18" charset="0"/>
                <a:cs typeface="Times New Roman" panose="02020603050405020304" pitchFamily="18" charset="0"/>
              </a:rPr>
              <a:t>bacteria</a:t>
            </a:r>
            <a:endParaRPr lang="en-US" altLang="zh-CN" dirty="0">
              <a:solidFill>
                <a:srgbClr val="000000"/>
              </a:solidFill>
              <a:latin typeface="Times New Roman" panose="02020603050405020304" pitchFamily="18" charset="0"/>
              <a:cs typeface="Times New Roman" panose="02020603050405020304" pitchFamily="18" charset="0"/>
            </a:endParaRPr>
          </a:p>
        </p:txBody>
      </p:sp>
      <p:sp>
        <p:nvSpPr>
          <p:cNvPr id="22" name="矩形 21"/>
          <p:cNvSpPr/>
          <p:nvPr/>
        </p:nvSpPr>
        <p:spPr>
          <a:xfrm>
            <a:off x="649358" y="3650773"/>
            <a:ext cx="4876799" cy="1754326"/>
          </a:xfrm>
          <a:prstGeom prst="rect">
            <a:avLst/>
          </a:prstGeom>
        </p:spPr>
        <p:txBody>
          <a:bodyPr wrap="square">
            <a:spAutoFit/>
          </a:bodyPr>
          <a:lstStyle/>
          <a:p>
            <a:pPr indent="-257175" algn="just" fontAlgn="base">
              <a:buFont typeface="Arial" charset="0"/>
              <a:buChar char="•"/>
            </a:pPr>
            <a:r>
              <a:rPr lang="en-US" altLang="zh-CN" dirty="0">
                <a:solidFill>
                  <a:srgbClr val="000000"/>
                </a:solidFill>
                <a:latin typeface="Times New Roman" charset="0"/>
              </a:rPr>
              <a:t>Provides a level of treatment strictly through filtration processes that occur when the runoff moves through the soil material to the underdrain discharge </a:t>
            </a:r>
            <a:r>
              <a:rPr lang="en-US" altLang="zh-CN" dirty="0" smtClean="0">
                <a:solidFill>
                  <a:srgbClr val="000000"/>
                </a:solidFill>
                <a:latin typeface="Times New Roman" charset="0"/>
              </a:rPr>
              <a:t>point</a:t>
            </a:r>
          </a:p>
          <a:p>
            <a:pPr indent="-257175" algn="just" fontAlgn="base">
              <a:buFont typeface="Arial" charset="0"/>
              <a:buChar char="•"/>
            </a:pPr>
            <a:r>
              <a:rPr lang="en-US" altLang="zh-CN" dirty="0">
                <a:solidFill>
                  <a:srgbClr val="000000"/>
                </a:solidFill>
                <a:latin typeface="Times New Roman" charset="0"/>
              </a:rPr>
              <a:t>Reduces </a:t>
            </a:r>
            <a:r>
              <a:rPr lang="en-US" altLang="zh-CN" dirty="0" err="1">
                <a:solidFill>
                  <a:srgbClr val="000000"/>
                </a:solidFill>
                <a:latin typeface="Times New Roman" charset="0"/>
              </a:rPr>
              <a:t>stormwater</a:t>
            </a:r>
            <a:r>
              <a:rPr lang="en-US" altLang="zh-CN" dirty="0">
                <a:solidFill>
                  <a:srgbClr val="000000"/>
                </a:solidFill>
                <a:latin typeface="Times New Roman" charset="0"/>
              </a:rPr>
              <a:t> runoff</a:t>
            </a:r>
          </a:p>
          <a:p>
            <a:pPr indent="-257175" algn="just" fontAlgn="base">
              <a:buFont typeface="Arial" charset="0"/>
              <a:buChar char="•"/>
            </a:pPr>
            <a:r>
              <a:rPr lang="en-US" altLang="zh-CN" dirty="0" smtClean="0">
                <a:solidFill>
                  <a:srgbClr val="000000"/>
                </a:solidFill>
                <a:latin typeface="Times New Roman" charset="0"/>
              </a:rPr>
              <a:t>Eliminates </a:t>
            </a:r>
            <a:r>
              <a:rPr lang="en-US" altLang="zh-CN" dirty="0">
                <a:solidFill>
                  <a:srgbClr val="000000"/>
                </a:solidFill>
                <a:latin typeface="Times New Roman" charset="0"/>
              </a:rPr>
              <a:t>pollutant </a:t>
            </a:r>
            <a:r>
              <a:rPr lang="en-US" altLang="zh-CN" dirty="0" smtClean="0">
                <a:solidFill>
                  <a:srgbClr val="000000"/>
                </a:solidFill>
                <a:latin typeface="Times New Roman" charset="0"/>
              </a:rPr>
              <a:t>discharge</a:t>
            </a:r>
            <a:endParaRPr lang="en-US" altLang="zh-CN" dirty="0">
              <a:solidFill>
                <a:srgbClr val="000000"/>
              </a:solidFill>
              <a:latin typeface="Times New Roman" charset="0"/>
            </a:endParaRPr>
          </a:p>
        </p:txBody>
      </p:sp>
      <p:sp>
        <p:nvSpPr>
          <p:cNvPr id="16" name="Title 1"/>
          <p:cNvSpPr txBox="1">
            <a:spLocks/>
          </p:cNvSpPr>
          <p:nvPr/>
        </p:nvSpPr>
        <p:spPr>
          <a:xfrm>
            <a:off x="152400" y="138896"/>
            <a:ext cx="8775700" cy="972274"/>
          </a:xfrm>
          <a:prstGeom prst="rect">
            <a:avLst/>
          </a:prstGeom>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Advanced BMPs and structural control</a:t>
            </a:r>
          </a:p>
          <a:p>
            <a:pPr algn="ctr">
              <a:spcBef>
                <a:spcPct val="0"/>
              </a:spcBef>
              <a:defRPr/>
            </a:pPr>
            <a:r>
              <a:rPr lang="en-US" altLang="zh-CN" sz="2200" u="sng" dirty="0" smtClean="0">
                <a:solidFill>
                  <a:schemeClr val="tx2">
                    <a:lumMod val="60000"/>
                    <a:lumOff val="40000"/>
                  </a:schemeClr>
                </a:solidFill>
                <a:latin typeface="Arial"/>
                <a:cs typeface="Arial"/>
              </a:rPr>
              <a:t>18.</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Rain</a:t>
            </a:r>
            <a:r>
              <a:rPr lang="zh-CN" altLang="en-US" sz="2200" u="sng" dirty="0" smtClean="0">
                <a:solidFill>
                  <a:schemeClr val="tx2">
                    <a:lumMod val="60000"/>
                    <a:lumOff val="40000"/>
                  </a:schemeClr>
                </a:solidFill>
                <a:latin typeface="Arial"/>
                <a:cs typeface="Arial"/>
              </a:rPr>
              <a:t> </a:t>
            </a:r>
            <a:r>
              <a:rPr lang="en-US" altLang="zh-CN" sz="2200" u="sng" dirty="0" smtClean="0">
                <a:solidFill>
                  <a:schemeClr val="tx2">
                    <a:lumMod val="60000"/>
                    <a:lumOff val="40000"/>
                  </a:schemeClr>
                </a:solidFill>
                <a:latin typeface="Arial"/>
                <a:cs typeface="Arial"/>
              </a:rPr>
              <a:t>garden</a:t>
            </a:r>
            <a:endParaRPr lang="en-US" altLang="zh-CN" sz="2800" u="sng" dirty="0">
              <a:solidFill>
                <a:schemeClr val="tx2">
                  <a:lumMod val="60000"/>
                  <a:lumOff val="40000"/>
                </a:schemeClr>
              </a:solidFill>
              <a:latin typeface="Arial"/>
              <a:cs typeface="Arial"/>
            </a:endParaRPr>
          </a:p>
        </p:txBody>
      </p:sp>
      <p:pic>
        <p:nvPicPr>
          <p:cNvPr id="17" name="图片 5"/>
          <p:cNvPicPr>
            <a:picLocks noChangeAspect="1"/>
          </p:cNvPicPr>
          <p:nvPr/>
        </p:nvPicPr>
        <p:blipFill rotWithShape="1">
          <a:blip r:embed="rId3"/>
          <a:srcRect l="3527" t="3350" r="3913" b="6698"/>
          <a:stretch/>
        </p:blipFill>
        <p:spPr>
          <a:xfrm>
            <a:off x="5969419" y="3570336"/>
            <a:ext cx="2699617" cy="1915201"/>
          </a:xfrm>
          <a:prstGeom prst="rect">
            <a:avLst/>
          </a:prstGeom>
        </p:spPr>
      </p:pic>
      <p:sp>
        <p:nvSpPr>
          <p:cNvPr id="18" name="矩形 11"/>
          <p:cNvSpPr/>
          <p:nvPr/>
        </p:nvSpPr>
        <p:spPr>
          <a:xfrm>
            <a:off x="5878770" y="5485537"/>
            <a:ext cx="2880917" cy="249364"/>
          </a:xfrm>
          <a:prstGeom prst="rect">
            <a:avLst/>
          </a:prstGeom>
        </p:spPr>
        <p:txBody>
          <a:bodyPr wrap="none">
            <a:spAutoFit/>
          </a:bodyPr>
          <a:lstStyle/>
          <a:p>
            <a:pPr>
              <a:lnSpc>
                <a:spcPct val="110000"/>
              </a:lnSpc>
              <a:buSzPct val="100000"/>
            </a:pPr>
            <a:r>
              <a:rPr lang="en-US" altLang="zh-CN" sz="1000" dirty="0">
                <a:solidFill>
                  <a:srgbClr val="000000"/>
                </a:solidFill>
                <a:latin typeface="Times New Roman" charset="0"/>
                <a:ea typeface="Times New Roman" charset="0"/>
                <a:cs typeface="Times New Roman" charset="0"/>
              </a:rPr>
              <a:t>http://</a:t>
            </a:r>
            <a:r>
              <a:rPr lang="en-US" altLang="zh-CN" sz="1000" dirty="0" err="1">
                <a:solidFill>
                  <a:srgbClr val="000000"/>
                </a:solidFill>
                <a:latin typeface="Times New Roman" charset="0"/>
                <a:ea typeface="Times New Roman" charset="0"/>
                <a:cs typeface="Times New Roman" charset="0"/>
              </a:rPr>
              <a:t>www.jkdirtworks.com</a:t>
            </a:r>
            <a:r>
              <a:rPr lang="en-US" altLang="zh-CN" sz="1000" dirty="0">
                <a:solidFill>
                  <a:srgbClr val="000000"/>
                </a:solidFill>
                <a:latin typeface="Times New Roman" charset="0"/>
                <a:ea typeface="Times New Roman" charset="0"/>
                <a:cs typeface="Times New Roman" charset="0"/>
              </a:rPr>
              <a:t>/html/</a:t>
            </a:r>
            <a:r>
              <a:rPr lang="en-US" altLang="zh-CN" sz="1000" dirty="0" err="1">
                <a:solidFill>
                  <a:srgbClr val="000000"/>
                </a:solidFill>
                <a:latin typeface="Times New Roman" charset="0"/>
                <a:ea typeface="Times New Roman" charset="0"/>
                <a:cs typeface="Times New Roman" charset="0"/>
              </a:rPr>
              <a:t>rain_gardens.html</a:t>
            </a:r>
            <a:endParaRPr lang="zh-CN" altLang="zh-CN"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033912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701" y="1420631"/>
            <a:ext cx="9129299" cy="4287838"/>
          </a:xfrm>
          <a:prstGeom prst="rect">
            <a:avLst/>
          </a:prstGeom>
        </p:spPr>
        <p:txBody>
          <a:bodyPr vert="horz" lIns="91440" tIns="45720" rIns="91440" bIns="45720" rtlCol="0">
            <a:normAutofit fontScale="77500" lnSpcReduction="20000"/>
          </a:bodyPr>
          <a:lstStyle/>
          <a:p>
            <a:pPr marL="1371600" lvl="2" indent="-457200">
              <a:lnSpc>
                <a:spcPct val="150000"/>
              </a:lnSpc>
              <a:spcBef>
                <a:spcPct val="20000"/>
              </a:spcBef>
              <a:buAutoNum type="arabicPeriod"/>
              <a:defRPr/>
            </a:pP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Background:</a:t>
            </a:r>
            <a:r>
              <a:rPr kumimoji="0" lang="zh-CN" altLang="en-US"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LA</a:t>
            </a:r>
            <a:r>
              <a:rPr kumimoji="0" lang="zh-CN" altLang="en-US"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rPr>
              <a:t>River</a:t>
            </a:r>
            <a:r>
              <a:rPr kumimoji="0" lang="zh-CN" altLang="en-US"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rPr>
              <a:t> </a:t>
            </a:r>
            <a:r>
              <a:rPr lang="en-US" altLang="zh-CN" sz="2400" b="1" noProof="0" dirty="0">
                <a:solidFill>
                  <a:schemeClr val="bg2">
                    <a:lumMod val="10000"/>
                  </a:schemeClr>
                </a:solidFill>
                <a:latin typeface="Times New Roman" charset="0"/>
                <a:ea typeface="Times New Roman" charset="0"/>
                <a:cs typeface="Times New Roman" charset="0"/>
              </a:rPr>
              <a:t>R</a:t>
            </a: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evitalization</a:t>
            </a:r>
            <a:endPar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2"/>
              <a:defRPr/>
            </a:pPr>
            <a:r>
              <a:rPr lang="en-US" altLang="zh-CN" sz="2400" b="1" dirty="0" err="1">
                <a:solidFill>
                  <a:schemeClr val="bg2">
                    <a:lumMod val="10000"/>
                  </a:schemeClr>
                </a:solidFill>
                <a:latin typeface="Times New Roman" charset="0"/>
                <a:ea typeface="Times New Roman" charset="0"/>
                <a:cs typeface="Times New Roman" charset="0"/>
              </a:rPr>
              <a:t>Stormwater</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a:solidFill>
                  <a:schemeClr val="bg2">
                    <a:lumMod val="10000"/>
                  </a:schemeClr>
                </a:solidFill>
                <a:latin typeface="Times New Roman" charset="0"/>
                <a:ea typeface="Times New Roman" charset="0"/>
                <a:cs typeface="Times New Roman" charset="0"/>
              </a:rPr>
              <a:t>BMPs</a:t>
            </a:r>
            <a:r>
              <a:rPr lang="zh-CN" altLang="en-US" sz="2400" b="1" dirty="0">
                <a:solidFill>
                  <a:schemeClr val="bg2">
                    <a:lumMod val="10000"/>
                  </a:schemeClr>
                </a:solidFill>
                <a:latin typeface="Times New Roman" charset="0"/>
                <a:ea typeface="Times New Roman" charset="0"/>
                <a:cs typeface="Times New Roman" charset="0"/>
              </a:rPr>
              <a:t> </a:t>
            </a:r>
            <a:endParaRPr lang="en-US" altLang="zh-CN" sz="2400" b="1" dirty="0" smtClean="0">
              <a:solidFill>
                <a:schemeClr val="bg2">
                  <a:lumMod val="10000"/>
                </a:schemeClr>
              </a:solidFill>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2"/>
              <a:defRPr/>
            </a:pPr>
            <a:r>
              <a:rPr lang="en-US" altLang="zh-CN" sz="2400" b="1" noProof="0" dirty="0" smtClean="0">
                <a:solidFill>
                  <a:srgbClr val="00B050"/>
                </a:solidFill>
                <a:latin typeface="Times New Roman" charset="0"/>
                <a:ea typeface="Times New Roman" charset="0"/>
                <a:cs typeface="Times New Roman" charset="0"/>
              </a:rPr>
              <a:t>Examples</a:t>
            </a:r>
            <a:r>
              <a:rPr lang="zh-CN" altLang="en-US" sz="2400" b="1" noProof="0" dirty="0" smtClean="0">
                <a:solidFill>
                  <a:srgbClr val="00B050"/>
                </a:solidFill>
                <a:latin typeface="Times New Roman" charset="0"/>
                <a:ea typeface="Times New Roman" charset="0"/>
                <a:cs typeface="Times New Roman" charset="0"/>
              </a:rPr>
              <a:t> </a:t>
            </a:r>
            <a:r>
              <a:rPr lang="en-US" altLang="zh-CN" sz="2400" b="1" noProof="0" dirty="0" smtClean="0">
                <a:solidFill>
                  <a:srgbClr val="00B050"/>
                </a:solidFill>
                <a:latin typeface="Times New Roman" charset="0"/>
                <a:ea typeface="Times New Roman" charset="0"/>
                <a:cs typeface="Times New Roman" charset="0"/>
              </a:rPr>
              <a:t>of</a:t>
            </a:r>
            <a:r>
              <a:rPr lang="zh-CN" altLang="en-US" sz="2400" b="1" noProof="0" dirty="0" smtClean="0">
                <a:solidFill>
                  <a:srgbClr val="00B050"/>
                </a:solidFill>
                <a:latin typeface="Times New Roman" charset="0"/>
                <a:ea typeface="Times New Roman" charset="0"/>
                <a:cs typeface="Times New Roman" charset="0"/>
              </a:rPr>
              <a:t> </a:t>
            </a:r>
            <a:r>
              <a:rPr lang="en-US" altLang="zh-CN" sz="2400" b="1" noProof="0" dirty="0" smtClean="0">
                <a:solidFill>
                  <a:srgbClr val="00B050"/>
                </a:solidFill>
                <a:latin typeface="Times New Roman" charset="0"/>
                <a:ea typeface="Times New Roman" charset="0"/>
                <a:cs typeface="Times New Roman" charset="0"/>
              </a:rPr>
              <a:t>Different</a:t>
            </a:r>
            <a:r>
              <a:rPr lang="zh-CN" altLang="en-US" sz="2400" b="1" noProof="0" dirty="0" smtClean="0">
                <a:solidFill>
                  <a:srgbClr val="00B050"/>
                </a:solidFill>
                <a:latin typeface="Times New Roman" charset="0"/>
                <a:ea typeface="Times New Roman" charset="0"/>
                <a:cs typeface="Times New Roman" charset="0"/>
              </a:rPr>
              <a:t> </a:t>
            </a:r>
            <a:r>
              <a:rPr lang="en-US" altLang="zh-CN" sz="2400" b="1" noProof="0" dirty="0" smtClean="0">
                <a:solidFill>
                  <a:srgbClr val="00B050"/>
                </a:solidFill>
                <a:latin typeface="Times New Roman" charset="0"/>
                <a:ea typeface="Times New Roman" charset="0"/>
                <a:cs typeface="Times New Roman" charset="0"/>
              </a:rPr>
              <a:t>Industries</a:t>
            </a:r>
            <a:endParaRPr kumimoji="0" lang="en-US" altLang="zh-CN" sz="2400" b="1" u="none" strike="noStrike" kern="1200" cap="none" spc="0" normalizeH="0" baseline="0" noProof="0" dirty="0" smtClean="0">
              <a:solidFill>
                <a:srgbClr val="00B050"/>
              </a:solidFill>
              <a:effectLst/>
              <a:uLnTx/>
              <a:uFillTx/>
              <a:latin typeface="Times New Roman" charset="0"/>
              <a:ea typeface="Times New Roman" charset="0"/>
              <a:cs typeface="Times New Roman" charset="0"/>
            </a:endParaRPr>
          </a:p>
          <a:p>
            <a:pPr marL="1885950" lvl="3" indent="-514350">
              <a:lnSpc>
                <a:spcPct val="150000"/>
              </a:lnSpc>
              <a:spcBef>
                <a:spcPct val="20000"/>
              </a:spcBef>
              <a:buFont typeface="+mj-lt"/>
              <a:buAutoNum type="romanUcPeriod"/>
              <a:defRPr/>
            </a:pPr>
            <a:r>
              <a:rPr lang="en-US" altLang="zh-CN" sz="2000" b="1" dirty="0" smtClean="0">
                <a:solidFill>
                  <a:srgbClr val="00B050"/>
                </a:solidFill>
                <a:latin typeface="Times New Roman" charset="0"/>
                <a:ea typeface="Times New Roman" charset="0"/>
                <a:cs typeface="Times New Roman" charset="0"/>
              </a:rPr>
              <a:t>Scrap</a:t>
            </a:r>
            <a:r>
              <a:rPr lang="zh-CN" altLang="en-US" sz="2000" b="1" dirty="0" smtClean="0">
                <a:solidFill>
                  <a:srgbClr val="00B050"/>
                </a:solidFill>
                <a:latin typeface="Times New Roman" charset="0"/>
                <a:ea typeface="Times New Roman" charset="0"/>
                <a:cs typeface="Times New Roman" charset="0"/>
              </a:rPr>
              <a:t> </a:t>
            </a:r>
            <a:r>
              <a:rPr lang="en-US" altLang="zh-CN" sz="2000" b="1" dirty="0" smtClean="0">
                <a:solidFill>
                  <a:srgbClr val="00B050"/>
                </a:solidFill>
                <a:latin typeface="Times New Roman" charset="0"/>
                <a:ea typeface="Times New Roman" charset="0"/>
                <a:cs typeface="Times New Roman" charset="0"/>
              </a:rPr>
              <a:t>metal</a:t>
            </a:r>
            <a:r>
              <a:rPr lang="zh-CN" altLang="en-US" sz="2000" b="1" dirty="0" smtClean="0">
                <a:solidFill>
                  <a:srgbClr val="00B050"/>
                </a:solidFill>
                <a:latin typeface="Times New Roman" charset="0"/>
                <a:ea typeface="Times New Roman" charset="0"/>
                <a:cs typeface="Times New Roman" charset="0"/>
              </a:rPr>
              <a:t> </a:t>
            </a:r>
            <a:r>
              <a:rPr lang="en-US" altLang="zh-CN" sz="2000" b="1" dirty="0" smtClean="0">
                <a:solidFill>
                  <a:srgbClr val="00B050"/>
                </a:solidFill>
                <a:latin typeface="Times New Roman" charset="0"/>
                <a:ea typeface="Times New Roman" charset="0"/>
                <a:cs typeface="Times New Roman" charset="0"/>
              </a:rPr>
              <a:t>recycling</a:t>
            </a:r>
          </a:p>
          <a:p>
            <a:pPr marL="1885950" lvl="3" indent="-514350">
              <a:lnSpc>
                <a:spcPct val="150000"/>
              </a:lnSpc>
              <a:spcBef>
                <a:spcPct val="20000"/>
              </a:spcBef>
              <a:buFont typeface="+mj-lt"/>
              <a:buAutoNum type="romanUcPeriod"/>
              <a:defRPr/>
            </a:pPr>
            <a:r>
              <a:rPr lang="en-US" altLang="zh-CN" sz="2000" b="1" dirty="0" smtClean="0">
                <a:solidFill>
                  <a:srgbClr val="00B050"/>
                </a:solidFill>
                <a:latin typeface="Times New Roman" charset="0"/>
                <a:ea typeface="Times New Roman" charset="0"/>
                <a:cs typeface="Times New Roman" charset="0"/>
              </a:rPr>
              <a:t>Metal </a:t>
            </a:r>
            <a:r>
              <a:rPr lang="en-US" altLang="zh-CN" sz="2000" b="1" dirty="0">
                <a:solidFill>
                  <a:srgbClr val="00B050"/>
                </a:solidFill>
                <a:latin typeface="Times New Roman" charset="0"/>
                <a:ea typeface="Times New Roman" charset="0"/>
                <a:cs typeface="Times New Roman" charset="0"/>
              </a:rPr>
              <a:t>fabrication/finishing </a:t>
            </a:r>
            <a:r>
              <a:rPr lang="en-US" altLang="zh-CN" sz="2000" b="1" dirty="0" smtClean="0">
                <a:solidFill>
                  <a:srgbClr val="00B050"/>
                </a:solidFill>
                <a:latin typeface="Times New Roman" charset="0"/>
                <a:ea typeface="Times New Roman" charset="0"/>
                <a:cs typeface="Times New Roman" charset="0"/>
              </a:rPr>
              <a:t>industry</a:t>
            </a:r>
          </a:p>
          <a:p>
            <a:pPr marL="1885950" lvl="3" indent="-514350">
              <a:lnSpc>
                <a:spcPct val="150000"/>
              </a:lnSpc>
              <a:spcBef>
                <a:spcPct val="20000"/>
              </a:spcBef>
              <a:buFont typeface="+mj-lt"/>
              <a:buAutoNum type="romanUcPeriod"/>
              <a:defRPr/>
            </a:pPr>
            <a:r>
              <a:rPr kumimoji="0" lang="en-US" altLang="zh-CN" sz="2000" b="1" u="none" strike="noStrike" kern="1200" cap="none" spc="0" normalizeH="0" noProof="0" dirty="0" smtClean="0">
                <a:solidFill>
                  <a:srgbClr val="00B050"/>
                </a:solidFill>
                <a:effectLst/>
                <a:uLnTx/>
                <a:uFillTx/>
                <a:latin typeface="Times New Roman" charset="0"/>
                <a:ea typeface="Times New Roman" charset="0"/>
                <a:cs typeface="Times New Roman" charset="0"/>
              </a:rPr>
              <a:t>Food</a:t>
            </a:r>
            <a:r>
              <a:rPr kumimoji="0" lang="zh-CN" altLang="en-US" sz="2000" b="1" u="none" strike="noStrike" kern="1200" cap="none" spc="0" normalizeH="0" noProof="0" dirty="0" smtClean="0">
                <a:solidFill>
                  <a:srgbClr val="00B050"/>
                </a:solidFill>
                <a:effectLst/>
                <a:uLnTx/>
                <a:uFillTx/>
                <a:latin typeface="Times New Roman" charset="0"/>
                <a:ea typeface="Times New Roman" charset="0"/>
                <a:cs typeface="Times New Roman" charset="0"/>
              </a:rPr>
              <a:t> </a:t>
            </a:r>
            <a:r>
              <a:rPr kumimoji="0" lang="en-US" altLang="zh-CN" sz="2000" b="1" u="none" strike="noStrike" kern="1200" cap="none" spc="0" normalizeH="0" noProof="0" dirty="0" smtClean="0">
                <a:solidFill>
                  <a:srgbClr val="00B050"/>
                </a:solidFill>
                <a:effectLst/>
                <a:uLnTx/>
                <a:uFillTx/>
                <a:latin typeface="Times New Roman" charset="0"/>
                <a:ea typeface="Times New Roman" charset="0"/>
                <a:cs typeface="Times New Roman" charset="0"/>
              </a:rPr>
              <a:t>industry</a:t>
            </a:r>
          </a:p>
          <a:p>
            <a:pPr marL="1885950" lvl="3" indent="-514350">
              <a:lnSpc>
                <a:spcPct val="150000"/>
              </a:lnSpc>
              <a:spcBef>
                <a:spcPct val="20000"/>
              </a:spcBef>
              <a:buFont typeface="+mj-lt"/>
              <a:buAutoNum type="romanUcPeriod"/>
              <a:defRPr/>
            </a:pPr>
            <a:r>
              <a:rPr lang="en-US" altLang="zh-CN" sz="2000" b="1" dirty="0" smtClean="0">
                <a:solidFill>
                  <a:srgbClr val="00B050"/>
                </a:solidFill>
                <a:latin typeface="Times New Roman" charset="0"/>
                <a:ea typeface="Times New Roman" charset="0"/>
                <a:cs typeface="Times New Roman" charset="0"/>
              </a:rPr>
              <a:t>Petroleum</a:t>
            </a:r>
            <a:r>
              <a:rPr lang="zh-CN" altLang="en-US" sz="2000" b="1" dirty="0" smtClean="0">
                <a:solidFill>
                  <a:srgbClr val="00B050"/>
                </a:solidFill>
                <a:latin typeface="Times New Roman" charset="0"/>
                <a:ea typeface="Times New Roman" charset="0"/>
                <a:cs typeface="Times New Roman" charset="0"/>
              </a:rPr>
              <a:t> </a:t>
            </a:r>
            <a:r>
              <a:rPr lang="en-US" altLang="zh-CN" sz="2000" b="1" dirty="0" smtClean="0">
                <a:solidFill>
                  <a:srgbClr val="00B050"/>
                </a:solidFill>
                <a:latin typeface="Times New Roman" charset="0"/>
                <a:ea typeface="Times New Roman" charset="0"/>
                <a:cs typeface="Times New Roman" charset="0"/>
              </a:rPr>
              <a:t>industry</a:t>
            </a:r>
          </a:p>
          <a:p>
            <a:pPr marL="1371600" lvl="2" indent="-457200">
              <a:lnSpc>
                <a:spcPct val="150000"/>
              </a:lnSpc>
              <a:spcBef>
                <a:spcPct val="20000"/>
              </a:spcBef>
              <a:buFont typeface="Arial"/>
              <a:buAutoNum type="arabicPeriod" startAt="4"/>
              <a:defRPr/>
            </a:pPr>
            <a:r>
              <a:rPr lang="en-US" altLang="zh-CN" sz="2400" b="1" dirty="0" smtClean="0">
                <a:solidFill>
                  <a:schemeClr val="bg2">
                    <a:lumMod val="10000"/>
                  </a:schemeClr>
                </a:solidFill>
                <a:latin typeface="Times New Roman" charset="0"/>
                <a:ea typeface="Times New Roman" charset="0"/>
                <a:cs typeface="Times New Roman" charset="0"/>
              </a:rPr>
              <a:t>Summary</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and</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Discussion</a:t>
            </a:r>
          </a:p>
          <a:p>
            <a:pPr marL="1371600" lvl="2" indent="-457200">
              <a:lnSpc>
                <a:spcPct val="150000"/>
              </a:lnSpc>
              <a:spcBef>
                <a:spcPct val="20000"/>
              </a:spcBef>
              <a:buFont typeface="Arial"/>
              <a:buAutoNum type="arabicPeriod" startAt="4"/>
              <a:defRPr/>
            </a:pPr>
            <a:r>
              <a:rPr lang="en-US" altLang="zh-CN" sz="2400" b="1" dirty="0" smtClean="0">
                <a:solidFill>
                  <a:schemeClr val="bg2">
                    <a:lumMod val="10000"/>
                  </a:schemeClr>
                </a:solidFill>
                <a:latin typeface="Times New Roman" charset="0"/>
                <a:ea typeface="Times New Roman" charset="0"/>
                <a:cs typeface="Times New Roman" charset="0"/>
              </a:rPr>
              <a:t>Future</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Work</a:t>
            </a:r>
          </a:p>
          <a:p>
            <a:pPr marL="1371600" lvl="2" indent="-457200">
              <a:lnSpc>
                <a:spcPct val="150000"/>
              </a:lnSpc>
              <a:spcBef>
                <a:spcPct val="20000"/>
              </a:spcBef>
              <a:buFont typeface="Arial"/>
              <a:buAutoNum type="arabicPeriod" startAt="4"/>
              <a:defRPr/>
            </a:pPr>
            <a:r>
              <a:rPr lang="en-US" altLang="zh-CN" sz="2400" b="1" dirty="0" smtClean="0">
                <a:solidFill>
                  <a:schemeClr val="bg2">
                    <a:lumMod val="10000"/>
                  </a:schemeClr>
                </a:solidFill>
                <a:latin typeface="Times New Roman" charset="0"/>
                <a:ea typeface="Times New Roman" charset="0"/>
                <a:cs typeface="Times New Roman" charset="0"/>
              </a:rPr>
              <a:t>References</a:t>
            </a:r>
          </a:p>
          <a:p>
            <a:pPr marL="1371600" lvl="2" indent="-457200">
              <a:lnSpc>
                <a:spcPct val="150000"/>
              </a:lnSpc>
              <a:spcBef>
                <a:spcPct val="20000"/>
              </a:spcBef>
              <a:buFont typeface="Arial"/>
              <a:buAutoNum type="arabicPeriod" startAt="4"/>
              <a:defRPr/>
            </a:pPr>
            <a:endPar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endParaRPr>
          </a:p>
        </p:txBody>
      </p:sp>
      <p:sp>
        <p:nvSpPr>
          <p:cNvPr id="5"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u="sng" strike="noStrike" kern="1200" cap="none" spc="0" normalizeH="0" baseline="0" noProof="0" dirty="0" smtClean="0">
                <a:ln>
                  <a:noFill/>
                </a:ln>
                <a:solidFill>
                  <a:srgbClr val="990000"/>
                </a:solidFill>
                <a:effectLst/>
                <a:uLnTx/>
                <a:uFillTx/>
                <a:latin typeface="Arial"/>
                <a:ea typeface="+mj-ea"/>
                <a:cs typeface="Arial"/>
              </a:rPr>
              <a:t>Table</a:t>
            </a:r>
            <a:r>
              <a:rPr kumimoji="0" lang="zh-CN" altLang="en-US" sz="3200" u="sng" strike="noStrike" kern="1200" cap="none" spc="0" normalizeH="0" noProof="0" dirty="0" smtClean="0">
                <a:ln>
                  <a:noFill/>
                </a:ln>
                <a:solidFill>
                  <a:srgbClr val="990000"/>
                </a:solidFill>
                <a:effectLst/>
                <a:uLnTx/>
                <a:uFillTx/>
                <a:latin typeface="Arial"/>
                <a:ea typeface="+mj-ea"/>
                <a:cs typeface="Arial"/>
              </a:rPr>
              <a:t> </a:t>
            </a:r>
            <a:r>
              <a:rPr kumimoji="0" lang="en-US" altLang="zh-CN" sz="3200" u="sng" strike="noStrike" kern="1200" cap="none" spc="0" normalizeH="0" noProof="0" dirty="0" smtClean="0">
                <a:ln>
                  <a:noFill/>
                </a:ln>
                <a:solidFill>
                  <a:srgbClr val="990000"/>
                </a:solidFill>
                <a:effectLst/>
                <a:uLnTx/>
                <a:uFillTx/>
                <a:latin typeface="Arial"/>
                <a:ea typeface="+mj-ea"/>
                <a:cs typeface="Arial"/>
              </a:rPr>
              <a:t>of</a:t>
            </a:r>
            <a:r>
              <a:rPr kumimoji="0" lang="zh-CN" altLang="en-US" sz="3200" u="sng" strike="noStrike" kern="1200" cap="none" spc="0" normalizeH="0" noProof="0" dirty="0" smtClean="0">
                <a:ln>
                  <a:noFill/>
                </a:ln>
                <a:solidFill>
                  <a:srgbClr val="990000"/>
                </a:solidFill>
                <a:effectLst/>
                <a:uLnTx/>
                <a:uFillTx/>
                <a:latin typeface="Arial"/>
                <a:ea typeface="+mj-ea"/>
                <a:cs typeface="Arial"/>
              </a:rPr>
              <a:t> </a:t>
            </a:r>
            <a:r>
              <a:rPr lang="en-US" altLang="zh-CN" sz="3200" u="sng" dirty="0">
                <a:solidFill>
                  <a:srgbClr val="990000"/>
                </a:solidFill>
                <a:latin typeface="Arial"/>
                <a:ea typeface="+mj-ea"/>
                <a:cs typeface="Arial"/>
              </a:rPr>
              <a:t>C</a:t>
            </a:r>
            <a:r>
              <a:rPr kumimoji="0" lang="en-US" altLang="zh-CN" sz="3200" u="sng" strike="noStrike" kern="1200" cap="none" spc="0" normalizeH="0" noProof="0" smtClean="0">
                <a:ln>
                  <a:noFill/>
                </a:ln>
                <a:solidFill>
                  <a:srgbClr val="990000"/>
                </a:solidFill>
                <a:effectLst/>
                <a:uLnTx/>
                <a:uFillTx/>
                <a:latin typeface="Arial"/>
                <a:ea typeface="+mj-ea"/>
                <a:cs typeface="Arial"/>
              </a:rPr>
              <a:t>ontents</a:t>
            </a:r>
            <a:endParaRPr kumimoji="0" lang="en-US" sz="2400" u="sng"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12468634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1638297"/>
            <a:ext cx="9129299" cy="266700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800" b="1" u="none" strike="noStrike" kern="1200" cap="none" spc="0" normalizeH="0" baseline="0" noProof="0" dirty="0">
                <a:ln>
                  <a:noFill/>
                </a:ln>
                <a:effectLst/>
                <a:uLnTx/>
                <a:uFillTx/>
                <a:latin typeface="Arial"/>
                <a:ea typeface="+mj-ea"/>
                <a:cs typeface="Arial"/>
              </a:rPr>
              <a:t>Par</a:t>
            </a:r>
            <a:r>
              <a:rPr lang="en-US" altLang="zh-CN" sz="4800" b="1" dirty="0">
                <a:latin typeface="Arial"/>
                <a:ea typeface="+mj-ea"/>
                <a:cs typeface="Arial"/>
              </a:rPr>
              <a:t>t</a:t>
            </a:r>
            <a:r>
              <a:rPr lang="zh-CN" altLang="en-US" sz="4800" b="1" dirty="0">
                <a:latin typeface="Arial"/>
                <a:ea typeface="+mj-ea"/>
                <a:cs typeface="Arial"/>
              </a:rPr>
              <a:t> </a:t>
            </a:r>
            <a:r>
              <a:rPr lang="en-US" altLang="zh-CN" sz="4800" b="1" dirty="0">
                <a:latin typeface="Arial"/>
                <a:ea typeface="+mj-ea"/>
                <a:cs typeface="Arial"/>
              </a:rPr>
              <a:t>3</a:t>
            </a:r>
            <a:endParaRPr kumimoji="0" lang="en-US" altLang="zh-CN" sz="4800" b="1" u="none" strike="noStrike" kern="1200" cap="none" spc="0" normalizeH="0" baseline="0" noProof="0" dirty="0">
              <a:ln>
                <a:noFill/>
              </a:ln>
              <a:effectLst/>
              <a:uLnTx/>
              <a:uFillTx/>
              <a:latin typeface="Arial"/>
              <a:ea typeface="+mj-ea"/>
              <a:cs typeface="Arial"/>
            </a:endParaRPr>
          </a:p>
          <a:p>
            <a:pPr lvl="0" algn="ctr">
              <a:lnSpc>
                <a:spcPct val="130000"/>
              </a:lnSpc>
              <a:spcBef>
                <a:spcPct val="0"/>
              </a:spcBef>
              <a:defRPr/>
            </a:pPr>
            <a:r>
              <a:rPr lang="en-US" altLang="zh-CN" sz="3600" b="1" dirty="0">
                <a:latin typeface="Arial"/>
                <a:ea typeface="+mj-ea"/>
                <a:cs typeface="Arial"/>
              </a:rPr>
              <a:t>Examples of Different Industries</a:t>
            </a:r>
          </a:p>
        </p:txBody>
      </p:sp>
    </p:spTree>
    <p:extLst>
      <p:ext uri="{BB962C8B-B14F-4D97-AF65-F5344CB8AC3E}">
        <p14:creationId xmlns:p14="http://schemas.microsoft.com/office/powerpoint/2010/main" val="18300783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570" y="962025"/>
            <a:ext cx="8454887" cy="830997"/>
          </a:xfrm>
          <a:prstGeom prst="rect">
            <a:avLst/>
          </a:prstGeom>
        </p:spPr>
        <p:txBody>
          <a:bodyPr wrap="square">
            <a:spAutoFit/>
          </a:bodyPr>
          <a:lstStyle/>
          <a:p>
            <a:pPr algn="just">
              <a:spcAft>
                <a:spcPts val="600"/>
              </a:spcAft>
            </a:pPr>
            <a:r>
              <a:rPr lang="en-US" sz="1600" dirty="0">
                <a:solidFill>
                  <a:srgbClr val="000000"/>
                </a:solidFill>
                <a:latin typeface="Times New Roman" charset="0"/>
                <a:ea typeface="Times New Roman" charset="0"/>
                <a:cs typeface="Times New Roman" charset="0"/>
              </a:rPr>
              <a:t>Each scrap recycling </a:t>
            </a:r>
            <a:r>
              <a:rPr lang="en-US" sz="1600" dirty="0" smtClean="0">
                <a:solidFill>
                  <a:srgbClr val="000000"/>
                </a:solidFill>
                <a:latin typeface="Times New Roman" charset="0"/>
                <a:ea typeface="Times New Roman" charset="0"/>
                <a:cs typeface="Times New Roman" charset="0"/>
              </a:rPr>
              <a:t>facility </a:t>
            </a:r>
            <a:r>
              <a:rPr lang="en-US" sz="1600" dirty="0">
                <a:solidFill>
                  <a:srgbClr val="000000"/>
                </a:solidFill>
                <a:latin typeface="Times New Roman" charset="0"/>
                <a:ea typeface="Times New Roman" charset="0"/>
                <a:cs typeface="Times New Roman" charset="0"/>
              </a:rPr>
              <a:t>is unique in regards to sources, type, and volume of contaminated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discharges</a:t>
            </a:r>
            <a:r>
              <a:rPr lang="en-US" sz="1600" dirty="0" smtClean="0">
                <a:solidFill>
                  <a:srgbClr val="000000"/>
                </a:solidFill>
                <a:latin typeface="Times New Roman" charset="0"/>
                <a:ea typeface="Times New Roman" charset="0"/>
                <a:cs typeface="Times New Roman" charset="0"/>
              </a:rPr>
              <a:t>.</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As </a:t>
            </a:r>
            <a:r>
              <a:rPr lang="en-US" altLang="zh-CN" sz="1600" dirty="0" smtClean="0">
                <a:solidFill>
                  <a:srgbClr val="000000"/>
                </a:solidFill>
                <a:latin typeface="Times New Roman" charset="0"/>
                <a:ea typeface="Times New Roman" charset="0"/>
                <a:cs typeface="Times New Roman" charset="0"/>
              </a:rPr>
              <a:t>a</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result</a:t>
            </a:r>
            <a:r>
              <a:rPr lang="en-US" altLang="zh-CN" sz="1600" dirty="0">
                <a:solidFill>
                  <a:srgbClr val="000000"/>
                </a:solidFill>
                <a:latin typeface="Times New Roman" charset="0"/>
                <a:ea typeface="Times New Roman" charset="0"/>
                <a:cs typeface="Times New Roman" charset="0"/>
              </a:rPr>
              <a:t>, there is variation in pollutants for which BMPs may be necessary to address</a:t>
            </a:r>
            <a:r>
              <a:rPr lang="en-US" altLang="zh-CN" sz="1600" dirty="0" smtClean="0">
                <a:solidFill>
                  <a:srgbClr val="000000"/>
                </a:solidFill>
                <a:latin typeface="Times New Roman" charset="0"/>
                <a:ea typeface="Times New Roman" charset="0"/>
                <a:cs typeface="Times New Roman" charset="0"/>
              </a:rPr>
              <a: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The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table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below</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indicates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the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common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pollutants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its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source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associated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with</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activities.</a:t>
            </a:r>
            <a:endParaRPr lang="en-US" sz="1600" dirty="0">
              <a:solidFill>
                <a:srgbClr val="000000"/>
              </a:solidFill>
              <a:latin typeface="Times New Roman" charset="0"/>
              <a:ea typeface="Times New Roman" charset="0"/>
              <a:cs typeface="Times New Roman" charset="0"/>
            </a:endParaRPr>
          </a:p>
        </p:txBody>
      </p:sp>
      <p:sp>
        <p:nvSpPr>
          <p:cNvPr id="5" name="Title 1">
            <a:extLst>
              <a:ext uri="{FF2B5EF4-FFF2-40B4-BE49-F238E27FC236}">
                <a16:creationId xmlns:a16="http://schemas.microsoft.com/office/drawing/2014/main" xmlns="" id="{E914C7F1-FFC2-4C68-9AAF-0B6E4400929D}"/>
              </a:ext>
            </a:extLst>
          </p:cNvPr>
          <p:cNvSpPr txBox="1">
            <a:spLocks/>
          </p:cNvSpPr>
          <p:nvPr/>
        </p:nvSpPr>
        <p:spPr>
          <a:xfrm>
            <a:off x="0" y="88899"/>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I</a:t>
            </a:r>
            <a:r>
              <a:rPr lang="en-US" altLang="zh-CN" sz="2800" dirty="0">
                <a:solidFill>
                  <a:srgbClr val="990000"/>
                </a:solidFill>
                <a:latin typeface="Arial"/>
                <a:cs typeface="Arial"/>
              </a:rPr>
              <a:t>.</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lang="en-US" altLang="zh-CN" sz="2800" dirty="0">
                <a:solidFill>
                  <a:srgbClr val="990000"/>
                </a:solidFill>
                <a:latin typeface="Arial"/>
                <a:ea typeface="+mj-ea"/>
                <a:cs typeface="Arial"/>
              </a:rPr>
              <a:t>Scrap metal </a:t>
            </a:r>
            <a:r>
              <a:rPr lang="en-US" altLang="zh-CN" sz="2800" dirty="0" smtClean="0">
                <a:solidFill>
                  <a:srgbClr val="990000"/>
                </a:solidFill>
                <a:latin typeface="Arial"/>
                <a:ea typeface="+mj-ea"/>
                <a:cs typeface="Arial"/>
              </a:rPr>
              <a:t>recycling</a:t>
            </a:r>
            <a:endParaRPr lang="en-US" altLang="zh-CN" sz="2800" dirty="0">
              <a:solidFill>
                <a:srgbClr val="990000"/>
              </a:solidFill>
              <a:latin typeface="Arial"/>
              <a:ea typeface="+mj-ea"/>
              <a:cs typeface="Arial"/>
            </a:endParaRPr>
          </a:p>
        </p:txBody>
      </p:sp>
      <p:grpSp>
        <p:nvGrpSpPr>
          <p:cNvPr id="14" name="Group 13"/>
          <p:cNvGrpSpPr/>
          <p:nvPr/>
        </p:nvGrpSpPr>
        <p:grpSpPr>
          <a:xfrm>
            <a:off x="4849320" y="1940123"/>
            <a:ext cx="3924379" cy="3124739"/>
            <a:chOff x="4793300" y="2927931"/>
            <a:chExt cx="4078329" cy="3141566"/>
          </a:xfrm>
        </p:grpSpPr>
        <p:pic>
          <p:nvPicPr>
            <p:cNvPr id="10" name="Picture 9"/>
            <p:cNvPicPr>
              <a:picLocks noChangeAspect="1"/>
            </p:cNvPicPr>
            <p:nvPr/>
          </p:nvPicPr>
          <p:blipFill rotWithShape="1">
            <a:blip r:embed="rId2"/>
            <a:srcRect/>
            <a:stretch/>
          </p:blipFill>
          <p:spPr>
            <a:xfrm>
              <a:off x="4793300" y="3240157"/>
              <a:ext cx="4078329" cy="2829340"/>
            </a:xfrm>
            <a:prstGeom prst="rect">
              <a:avLst/>
            </a:prstGeom>
          </p:spPr>
        </p:pic>
        <p:pic>
          <p:nvPicPr>
            <p:cNvPr id="11" name="Picture 10"/>
            <p:cNvPicPr>
              <a:picLocks noChangeAspect="1"/>
            </p:cNvPicPr>
            <p:nvPr/>
          </p:nvPicPr>
          <p:blipFill>
            <a:blip r:embed="rId3"/>
            <a:stretch>
              <a:fillRect/>
            </a:stretch>
          </p:blipFill>
          <p:spPr>
            <a:xfrm>
              <a:off x="4793300" y="2927931"/>
              <a:ext cx="4078327" cy="349389"/>
            </a:xfrm>
            <a:prstGeom prst="rect">
              <a:avLst/>
            </a:prstGeom>
          </p:spPr>
        </p:pic>
      </p:grpSp>
      <p:grpSp>
        <p:nvGrpSpPr>
          <p:cNvPr id="13" name="Group 12"/>
          <p:cNvGrpSpPr/>
          <p:nvPr/>
        </p:nvGrpSpPr>
        <p:grpSpPr>
          <a:xfrm>
            <a:off x="569843" y="1940123"/>
            <a:ext cx="3933590" cy="3749838"/>
            <a:chOff x="592362" y="2199061"/>
            <a:chExt cx="4087899" cy="3896939"/>
          </a:xfrm>
        </p:grpSpPr>
        <p:pic>
          <p:nvPicPr>
            <p:cNvPr id="7" name="Picture 6"/>
            <p:cNvPicPr>
              <a:picLocks noChangeAspect="1"/>
            </p:cNvPicPr>
            <p:nvPr/>
          </p:nvPicPr>
          <p:blipFill rotWithShape="1">
            <a:blip r:embed="rId4"/>
            <a:srcRect t="20008" b="1"/>
            <a:stretch/>
          </p:blipFill>
          <p:spPr>
            <a:xfrm>
              <a:off x="592362" y="2535198"/>
              <a:ext cx="4081238" cy="1882254"/>
            </a:xfrm>
            <a:prstGeom prst="rect">
              <a:avLst/>
            </a:prstGeom>
          </p:spPr>
        </p:pic>
        <p:pic>
          <p:nvPicPr>
            <p:cNvPr id="8" name="Picture 7"/>
            <p:cNvPicPr>
              <a:picLocks noChangeAspect="1"/>
            </p:cNvPicPr>
            <p:nvPr/>
          </p:nvPicPr>
          <p:blipFill rotWithShape="1">
            <a:blip r:embed="rId5"/>
            <a:srcRect b="42578"/>
            <a:stretch/>
          </p:blipFill>
          <p:spPr>
            <a:xfrm>
              <a:off x="601934" y="4390948"/>
              <a:ext cx="4071666" cy="1705052"/>
            </a:xfrm>
            <a:prstGeom prst="rect">
              <a:avLst/>
            </a:prstGeom>
          </p:spPr>
        </p:pic>
        <p:pic>
          <p:nvPicPr>
            <p:cNvPr id="12" name="Picture 11"/>
            <p:cNvPicPr>
              <a:picLocks noChangeAspect="1"/>
            </p:cNvPicPr>
            <p:nvPr/>
          </p:nvPicPr>
          <p:blipFill>
            <a:blip r:embed="rId3"/>
            <a:stretch>
              <a:fillRect/>
            </a:stretch>
          </p:blipFill>
          <p:spPr>
            <a:xfrm>
              <a:off x="601934" y="2199061"/>
              <a:ext cx="4078327" cy="349389"/>
            </a:xfrm>
            <a:prstGeom prst="rect">
              <a:avLst/>
            </a:prstGeom>
          </p:spPr>
        </p:pic>
      </p:grpSp>
      <p:sp>
        <p:nvSpPr>
          <p:cNvPr id="15" name="矩形 11"/>
          <p:cNvSpPr/>
          <p:nvPr/>
        </p:nvSpPr>
        <p:spPr>
          <a:xfrm>
            <a:off x="4632013" y="5039071"/>
            <a:ext cx="4626588" cy="261610"/>
          </a:xfrm>
          <a:prstGeom prst="rect">
            <a:avLst/>
          </a:prstGeom>
        </p:spPr>
        <p:txBody>
          <a:bodyPr wrap="none">
            <a:spAutoFit/>
          </a:bodyPr>
          <a:lstStyle/>
          <a:p>
            <a:pPr>
              <a:lnSpc>
                <a:spcPct val="110000"/>
              </a:lnSpc>
              <a:buSzPct val="100000"/>
            </a:pPr>
            <a:r>
              <a:rPr lang="en-US" altLang="zh-CN" sz="1000" dirty="0">
                <a:solidFill>
                  <a:srgbClr val="000000"/>
                </a:solidFill>
                <a:latin typeface="Times New Roman" charset="0"/>
                <a:ea typeface="Times New Roman" charset="0"/>
                <a:cs typeface="Times New Roman" charset="0"/>
              </a:rPr>
              <a:t>Source</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Industrial </a:t>
            </a:r>
            <a:r>
              <a:rPr lang="en-US" altLang="zh-CN" sz="1000" dirty="0" err="1" smtClean="0">
                <a:solidFill>
                  <a:srgbClr val="000000"/>
                </a:solidFill>
                <a:latin typeface="Times New Roman" charset="0"/>
                <a:ea typeface="Times New Roman" charset="0"/>
                <a:cs typeface="Times New Roman" charset="0"/>
              </a:rPr>
              <a:t>Stormwater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Fact </a:t>
            </a:r>
            <a:r>
              <a:rPr lang="en-US" altLang="zh-CN" sz="1000" dirty="0">
                <a:solidFill>
                  <a:srgbClr val="000000"/>
                </a:solidFill>
                <a:latin typeface="Times New Roman" charset="0"/>
                <a:ea typeface="Times New Roman" charset="0"/>
                <a:cs typeface="Times New Roman" charset="0"/>
              </a:rPr>
              <a:t>Sheet </a:t>
            </a:r>
            <a:r>
              <a:rPr lang="en-US" altLang="zh-CN" sz="1000" dirty="0" smtClean="0">
                <a:solidFill>
                  <a:srgbClr val="000000"/>
                </a:solidFill>
                <a:latin typeface="Times New Roman" charset="0"/>
                <a:ea typeface="Times New Roman" charset="0"/>
                <a:cs typeface="Times New Roman" charset="0"/>
              </a:rPr>
              <a:t>Series,</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U.S. EPA Office of 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Dec</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2006</a:t>
            </a:r>
            <a:endParaRPr lang="zh-CN" altLang="zh-CN"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7551503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914C7F1-FFC2-4C68-9AAF-0B6E4400929D}"/>
              </a:ext>
            </a:extLst>
          </p:cNvPr>
          <p:cNvSpPr txBox="1">
            <a:spLocks/>
          </p:cNvSpPr>
          <p:nvPr/>
        </p:nvSpPr>
        <p:spPr>
          <a:xfrm>
            <a:off x="0" y="88899"/>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I</a:t>
            </a:r>
            <a:r>
              <a:rPr lang="en-US" altLang="zh-CN" sz="2800" dirty="0">
                <a:solidFill>
                  <a:srgbClr val="990000"/>
                </a:solidFill>
                <a:latin typeface="Arial"/>
                <a:cs typeface="Arial"/>
              </a:rPr>
              <a:t>.</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lang="en-US" altLang="zh-CN" sz="2800" dirty="0">
                <a:solidFill>
                  <a:srgbClr val="990000"/>
                </a:solidFill>
                <a:latin typeface="Arial"/>
                <a:ea typeface="+mj-ea"/>
                <a:cs typeface="Arial"/>
              </a:rPr>
              <a:t>Scrap metal </a:t>
            </a:r>
            <a:r>
              <a:rPr lang="en-US" altLang="zh-CN" sz="2800" dirty="0" smtClean="0">
                <a:solidFill>
                  <a:srgbClr val="990000"/>
                </a:solidFill>
                <a:latin typeface="Arial"/>
                <a:ea typeface="+mj-ea"/>
                <a:cs typeface="Arial"/>
              </a:rPr>
              <a:t>recycling</a:t>
            </a:r>
            <a:r>
              <a:rPr lang="zh-CN" altLang="en-US" sz="2800" dirty="0" smtClean="0">
                <a:solidFill>
                  <a:srgbClr val="990000"/>
                </a:solidFill>
                <a:latin typeface="Arial"/>
                <a:ea typeface="+mj-ea"/>
                <a:cs typeface="Arial"/>
              </a:rPr>
              <a:t> </a:t>
            </a:r>
            <a:r>
              <a:rPr lang="en-US" altLang="zh-CN" sz="2000" dirty="0" smtClean="0">
                <a:solidFill>
                  <a:srgbClr val="990000"/>
                </a:solidFill>
                <a:latin typeface="Arial"/>
                <a:ea typeface="+mj-ea"/>
                <a:cs typeface="Arial"/>
              </a:rPr>
              <a:t>(cont’d)</a:t>
            </a:r>
            <a:endParaRPr lang="en-US" altLang="zh-CN" sz="2000" dirty="0">
              <a:solidFill>
                <a:srgbClr val="990000"/>
              </a:solidFill>
              <a:latin typeface="Arial"/>
              <a:ea typeface="+mj-ea"/>
              <a:cs typeface="Arial"/>
            </a:endParaRPr>
          </a:p>
        </p:txBody>
      </p:sp>
      <p:sp>
        <p:nvSpPr>
          <p:cNvPr id="5" name="Rectangle 4"/>
          <p:cNvSpPr/>
          <p:nvPr/>
        </p:nvSpPr>
        <p:spPr>
          <a:xfrm>
            <a:off x="596348" y="962025"/>
            <a:ext cx="8177351" cy="646331"/>
          </a:xfrm>
          <a:prstGeom prst="rect">
            <a:avLst/>
          </a:prstGeom>
        </p:spPr>
        <p:txBody>
          <a:bodyPr wrap="square">
            <a:spAutoFit/>
          </a:bodyPr>
          <a:lstStyle/>
          <a:p>
            <a:pPr algn="just">
              <a:spcAft>
                <a:spcPts val="600"/>
              </a:spcAft>
            </a:pPr>
            <a:r>
              <a:rPr lang="en-US" altLang="zh-CN" dirty="0">
                <a:solidFill>
                  <a:srgbClr val="000000"/>
                </a:solidFill>
                <a:latin typeface="Times New Roman" charset="0"/>
                <a:ea typeface="Times New Roman" charset="0"/>
                <a:cs typeface="Times New Roman" charset="0"/>
              </a:rPr>
              <a:t>A combination of </a:t>
            </a:r>
            <a:r>
              <a:rPr lang="en-US" altLang="zh-CN" dirty="0" smtClean="0">
                <a:solidFill>
                  <a:srgbClr val="000000"/>
                </a:solidFill>
                <a:latin typeface="Times New Roman" charset="0"/>
                <a:ea typeface="Times New Roman" charset="0"/>
                <a:cs typeface="Times New Roman" charset="0"/>
              </a:rPr>
              <a:t>appropriate </a:t>
            </a:r>
            <a:r>
              <a:rPr lang="en-US" altLang="zh-CN" dirty="0">
                <a:solidFill>
                  <a:srgbClr val="000000"/>
                </a:solidFill>
                <a:latin typeface="Times New Roman" charset="0"/>
                <a:ea typeface="Times New Roman" charset="0"/>
                <a:cs typeface="Times New Roman" charset="0"/>
              </a:rPr>
              <a:t>BMPs will yield the most effective </a:t>
            </a:r>
            <a:r>
              <a:rPr lang="en-US" altLang="zh-CN" dirty="0" err="1" smtClean="0">
                <a:solidFill>
                  <a:srgbClr val="000000"/>
                </a:solidFill>
                <a:latin typeface="Times New Roman" charset="0"/>
                <a:ea typeface="Times New Roman" charset="0"/>
                <a:cs typeface="Times New Roman" charset="0"/>
              </a:rPr>
              <a:t>stormwater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management </a:t>
            </a:r>
            <a:r>
              <a:rPr lang="en-US" altLang="zh-CN" dirty="0">
                <a:solidFill>
                  <a:srgbClr val="000000"/>
                </a:solidFill>
                <a:latin typeface="Times New Roman" charset="0"/>
                <a:ea typeface="Times New Roman" charset="0"/>
                <a:cs typeface="Times New Roman" charset="0"/>
              </a:rPr>
              <a:t>for minimizing the offsite discharge of pollutants via </a:t>
            </a:r>
            <a:r>
              <a:rPr lang="en-US" altLang="zh-CN" dirty="0" err="1">
                <a:solidFill>
                  <a:srgbClr val="000000"/>
                </a:solidFill>
                <a:latin typeface="Times New Roman" charset="0"/>
                <a:ea typeface="Times New Roman" charset="0"/>
                <a:cs typeface="Times New Roman" charset="0"/>
              </a:rPr>
              <a:t>stormwater</a:t>
            </a:r>
            <a:r>
              <a:rPr lang="en-US" altLang="zh-CN" dirty="0">
                <a:solidFill>
                  <a:srgbClr val="000000"/>
                </a:solidFill>
                <a:latin typeface="Times New Roman" charset="0"/>
                <a:ea typeface="Times New Roman" charset="0"/>
                <a:cs typeface="Times New Roman" charset="0"/>
              </a:rPr>
              <a:t> runoff. </a:t>
            </a:r>
            <a:endParaRPr lang="en-US" dirty="0">
              <a:solidFill>
                <a:srgbClr val="000000"/>
              </a:solidFill>
              <a:latin typeface="Times New Roman" charset="0"/>
              <a:ea typeface="Times New Roman" charset="0"/>
              <a:cs typeface="Times New Roman" charset="0"/>
            </a:endParaRPr>
          </a:p>
        </p:txBody>
      </p:sp>
      <p:sp>
        <p:nvSpPr>
          <p:cNvPr id="6" name="TextBox 5">
            <a:extLst>
              <a:ext uri="{FF2B5EF4-FFF2-40B4-BE49-F238E27FC236}">
                <a16:creationId xmlns="" xmlns:a16="http://schemas.microsoft.com/office/drawing/2014/main" id="{BC9EACCB-8EE2-41C4-81C7-25A6435EABD2}"/>
              </a:ext>
            </a:extLst>
          </p:cNvPr>
          <p:cNvSpPr txBox="1"/>
          <p:nvPr/>
        </p:nvSpPr>
        <p:spPr>
          <a:xfrm>
            <a:off x="4386849" y="1744038"/>
            <a:ext cx="1054376" cy="369332"/>
          </a:xfrm>
          <a:prstGeom prst="rect">
            <a:avLst/>
          </a:prstGeom>
          <a:solidFill>
            <a:srgbClr val="FFCC00"/>
          </a:solidFill>
        </p:spPr>
        <p:txBody>
          <a:bodyPr wrap="square" rtlCol="0">
            <a:spAutoFit/>
          </a:bodyPr>
          <a:lstStyle/>
          <a:p>
            <a:pPr algn="just"/>
            <a:r>
              <a:rPr lang="en-US" altLang="zh-CN" smtClean="0">
                <a:solidFill>
                  <a:srgbClr val="990000"/>
                </a:solidFill>
                <a:latin typeface="Times New Roman" panose="02020603050405020304" pitchFamily="18" charset="0"/>
                <a:cs typeface="Times New Roman" panose="02020603050405020304" pitchFamily="18" charset="0"/>
              </a:rPr>
              <a:t>Example</a:t>
            </a:r>
            <a:endParaRPr lang="en-US" altLang="zh-CN" dirty="0" smtClean="0">
              <a:solidFill>
                <a:srgbClr val="990000"/>
              </a:solidFill>
              <a:latin typeface="Times New Roman" panose="02020603050405020304" pitchFamily="18" charset="0"/>
              <a:cs typeface="Times New Roman" panose="02020603050405020304" pitchFamily="18" charset="0"/>
            </a:endParaRPr>
          </a:p>
        </p:txBody>
      </p:sp>
      <p:sp>
        <p:nvSpPr>
          <p:cNvPr id="8" name="矩形 3"/>
          <p:cNvSpPr/>
          <p:nvPr/>
        </p:nvSpPr>
        <p:spPr>
          <a:xfrm>
            <a:off x="4386849" y="2222754"/>
            <a:ext cx="4007851" cy="3293209"/>
          </a:xfrm>
          <a:prstGeom prst="rect">
            <a:avLst/>
          </a:prstGeom>
        </p:spPr>
        <p:txBody>
          <a:bodyPr wrap="square">
            <a:spAutoFit/>
          </a:bodyPr>
          <a:lstStyle/>
          <a:p>
            <a:pPr algn="just">
              <a:lnSpc>
                <a:spcPct val="110000"/>
              </a:lnSpc>
              <a:spcAft>
                <a:spcPts val="600"/>
              </a:spcAft>
            </a:pPr>
            <a:r>
              <a:rPr lang="en-US" altLang="zh-CN" dirty="0" smtClean="0">
                <a:solidFill>
                  <a:srgbClr val="000000"/>
                </a:solidFill>
                <a:latin typeface="Times New Roman" panose="02020603050405020304" pitchFamily="18" charset="0"/>
                <a:cs typeface="Times New Roman" panose="02020603050405020304" pitchFamily="18" charset="0"/>
              </a:rPr>
              <a:t>Treat</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err="1" smtClean="0">
                <a:solidFill>
                  <a:srgbClr val="000000"/>
                </a:solidFill>
                <a:latin typeface="Times New Roman" panose="02020603050405020304" pitchFamily="18" charset="0"/>
                <a:cs typeface="Times New Roman" panose="02020603050405020304" pitchFamily="18" charset="0"/>
              </a:rPr>
              <a:t>stormwater</a:t>
            </a:r>
            <a:r>
              <a:rPr lang="en-US" altLang="zh-CN" dirty="0" smtClean="0">
                <a:solidFill>
                  <a:srgbClr val="000000"/>
                </a:solidFill>
                <a:latin typeface="Times New Roman" panose="02020603050405020304" pitchFamily="18" charset="0"/>
                <a:cs typeface="Times New Roman" panose="02020603050405020304" pitchFamily="18" charset="0"/>
              </a:rPr>
              <a:t> from 40 </a:t>
            </a:r>
            <a:r>
              <a:rPr lang="en-US" altLang="zh-CN" dirty="0">
                <a:solidFill>
                  <a:srgbClr val="000000"/>
                </a:solidFill>
                <a:latin typeface="Times New Roman" panose="02020603050405020304" pitchFamily="18" charset="0"/>
                <a:cs typeface="Times New Roman" panose="02020603050405020304" pitchFamily="18" charset="0"/>
              </a:rPr>
              <a:t>acre recycling yard in </a:t>
            </a:r>
            <a:r>
              <a:rPr lang="en-US" altLang="zh-CN" dirty="0" err="1">
                <a:solidFill>
                  <a:srgbClr val="000000"/>
                </a:solidFill>
                <a:latin typeface="Times New Roman" panose="02020603050405020304" pitchFamily="18" charset="0"/>
                <a:cs typeface="Times New Roman" panose="02020603050405020304" pitchFamily="18" charset="0"/>
              </a:rPr>
              <a:t>Schnitzer</a:t>
            </a:r>
            <a:r>
              <a:rPr lang="en-US" altLang="zh-CN" dirty="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Steel, </a:t>
            </a:r>
            <a:r>
              <a:rPr lang="en-US" altLang="zh-CN" dirty="0">
                <a:solidFill>
                  <a:srgbClr val="000000"/>
                </a:solidFill>
                <a:latin typeface="Times New Roman" panose="02020603050405020304" pitchFamily="18" charset="0"/>
                <a:cs typeface="Times New Roman" panose="02020603050405020304" pitchFamily="18" charset="0"/>
              </a:rPr>
              <a:t>Portland, </a:t>
            </a:r>
            <a:r>
              <a:rPr lang="en-US" altLang="zh-CN" dirty="0" smtClean="0">
                <a:solidFill>
                  <a:srgbClr val="000000"/>
                </a:solidFill>
                <a:latin typeface="Times New Roman" panose="02020603050405020304" pitchFamily="18" charset="0"/>
                <a:cs typeface="Times New Roman" panose="02020603050405020304" pitchFamily="18" charset="0"/>
              </a:rPr>
              <a:t>OR.</a:t>
            </a:r>
          </a:p>
          <a:p>
            <a:pPr marL="285750" indent="-285750" algn="just">
              <a:lnSpc>
                <a:spcPct val="110000"/>
              </a:lnSpc>
              <a:spcAft>
                <a:spcPts val="600"/>
              </a:spcAft>
              <a:buFont typeface="Arial" charset="0"/>
              <a:buChar char="•"/>
            </a:pPr>
            <a:r>
              <a:rPr lang="en-US" altLang="zh-CN" dirty="0" smtClean="0">
                <a:solidFill>
                  <a:srgbClr val="990000"/>
                </a:solidFill>
                <a:latin typeface="Times New Roman" panose="02020603050405020304" pitchFamily="18" charset="0"/>
                <a:cs typeface="Times New Roman" panose="02020603050405020304" pitchFamily="18" charset="0"/>
              </a:rPr>
              <a:t>Pollutants:</a:t>
            </a:r>
            <a:r>
              <a:rPr lang="en-US" altLang="zh-CN" dirty="0" smtClean="0">
                <a:solidFill>
                  <a:srgbClr val="000000"/>
                </a:solidFill>
                <a:latin typeface="Times New Roman" panose="02020603050405020304" pitchFamily="18" charset="0"/>
                <a:cs typeface="Times New Roman" panose="02020603050405020304" pitchFamily="18" charset="0"/>
              </a:rPr>
              <a:t> aluminum, cadmium, chromium, copper, iron, lead, nickel, zinc and total suspended solids (TSS)</a:t>
            </a:r>
          </a:p>
          <a:p>
            <a:pPr marL="285750" indent="-285750" algn="just">
              <a:lnSpc>
                <a:spcPct val="110000"/>
              </a:lnSpc>
              <a:spcAft>
                <a:spcPts val="600"/>
              </a:spcAft>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A multi-stage 600gpm </a:t>
            </a:r>
            <a:r>
              <a:rPr lang="en-US" altLang="zh-CN" dirty="0" err="1" smtClean="0">
                <a:solidFill>
                  <a:srgbClr val="000000"/>
                </a:solidFill>
                <a:latin typeface="Times New Roman" panose="02020603050405020304" pitchFamily="18" charset="0"/>
                <a:cs typeface="Times New Roman" panose="02020603050405020304" pitchFamily="18" charset="0"/>
              </a:rPr>
              <a:t>WaveIonics</a:t>
            </a:r>
            <a:r>
              <a:rPr lang="en-US" altLang="zh-CN" dirty="0" smtClean="0">
                <a:solidFill>
                  <a:srgbClr val="000000"/>
                </a:solidFill>
                <a:latin typeface="Times New Roman" panose="02020603050405020304" pitchFamily="18" charset="0"/>
                <a:cs typeface="Times New Roman" panose="02020603050405020304" pitchFamily="18" charset="0"/>
              </a:rPr>
              <a:t> treatment system</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(see</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next</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slide) consisting of electrocoagulation, clarification, filtration and carbon polishing</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are</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used</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to</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treat</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err="1" smtClean="0">
                <a:solidFill>
                  <a:srgbClr val="000000"/>
                </a:solidFill>
                <a:latin typeface="Times New Roman" panose="02020603050405020304" pitchFamily="18" charset="0"/>
                <a:cs typeface="Times New Roman" panose="02020603050405020304" pitchFamily="18" charset="0"/>
              </a:rPr>
              <a:t>stormwater</a:t>
            </a:r>
            <a:r>
              <a:rPr lang="en-US" altLang="zh-CN" dirty="0" smtClean="0">
                <a:solidFill>
                  <a:srgbClr val="000000"/>
                </a:solidFill>
                <a:latin typeface="Times New Roman" panose="02020603050405020304" pitchFamily="18" charset="0"/>
                <a:cs typeface="Times New Roman" panose="02020603050405020304" pitchFamily="18" charset="0"/>
              </a:rPr>
              <a:t>.</a:t>
            </a:r>
            <a:endParaRPr lang="zh-CN" altLang="en-US" dirty="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82866" y="1791139"/>
            <a:ext cx="3451812" cy="3754874"/>
          </a:xfrm>
          <a:prstGeom prst="rect">
            <a:avLst/>
          </a:prstGeom>
        </p:spPr>
        <p:txBody>
          <a:bodyPr wrap="square">
            <a:spAutoFit/>
          </a:bodyPr>
          <a:lstStyle/>
          <a:p>
            <a:pPr algn="just">
              <a:spcAft>
                <a:spcPts val="600"/>
              </a:spcAft>
            </a:pPr>
            <a:r>
              <a:rPr lang="en-US" altLang="zh-CN" dirty="0">
                <a:solidFill>
                  <a:srgbClr val="000000"/>
                </a:solidFill>
                <a:latin typeface="Times New Roman" charset="0"/>
                <a:ea typeface="Times New Roman" charset="0"/>
                <a:cs typeface="Times New Roman" charset="0"/>
              </a:rPr>
              <a:t>The</a:t>
            </a:r>
            <a:r>
              <a:rPr lang="zh-CN" altLang="en-US" dirty="0">
                <a:solidFill>
                  <a:srgbClr val="000000"/>
                </a:solidFill>
                <a:latin typeface="Times New Roman" charset="0"/>
                <a:ea typeface="Times New Roman" charset="0"/>
                <a:cs typeface="Times New Roman" charset="0"/>
              </a:rPr>
              <a:t> </a:t>
            </a:r>
            <a:r>
              <a:rPr lang="en-US" altLang="zh-CN" dirty="0">
                <a:solidFill>
                  <a:srgbClr val="00B050"/>
                </a:solidFill>
                <a:latin typeface="Times New Roman" charset="0"/>
                <a:ea typeface="Times New Roman" charset="0"/>
                <a:cs typeface="Times New Roman" charset="0"/>
              </a:rPr>
              <a:t>effective</a:t>
            </a:r>
            <a:r>
              <a:rPr lang="zh-CN" altLang="en-US" dirty="0">
                <a:solidFill>
                  <a:srgbClr val="00B050"/>
                </a:solidFill>
                <a:latin typeface="Times New Roman" charset="0"/>
                <a:ea typeface="Times New Roman" charset="0"/>
                <a:cs typeface="Times New Roman" charset="0"/>
              </a:rPr>
              <a:t> </a:t>
            </a:r>
            <a:r>
              <a:rPr lang="en-US" altLang="zh-CN" dirty="0">
                <a:solidFill>
                  <a:srgbClr val="00B050"/>
                </a:solidFill>
                <a:latin typeface="Times New Roman" charset="0"/>
                <a:ea typeface="Times New Roman" charset="0"/>
                <a:cs typeface="Times New Roman" charset="0"/>
              </a:rPr>
              <a:t>BMPs</a:t>
            </a:r>
            <a:r>
              <a:rPr lang="zh-CN" altLang="en-US" dirty="0">
                <a:solidFill>
                  <a:srgbClr val="00B050"/>
                </a:solidFill>
                <a:latin typeface="Times New Roman" charset="0"/>
                <a:ea typeface="Times New Roman" charset="0"/>
                <a:cs typeface="Times New Roman" charset="0"/>
              </a:rPr>
              <a:t> </a:t>
            </a:r>
            <a:r>
              <a:rPr lang="en-US" altLang="zh-CN" dirty="0">
                <a:solidFill>
                  <a:srgbClr val="000000"/>
                </a:solidFill>
                <a:latin typeface="Times New Roman" charset="0"/>
                <a:ea typeface="Times New Roman" charset="0"/>
                <a:cs typeface="Times New Roman" charset="0"/>
              </a:rPr>
              <a:t>include:</a:t>
            </a:r>
          </a:p>
          <a:p>
            <a:pPr marL="285750" indent="-285750" algn="just">
              <a:spcAft>
                <a:spcPts val="600"/>
              </a:spcAft>
              <a:buFont typeface=".AppleSystemUIFont" charset="-120"/>
              <a:buChar char="-"/>
            </a:pPr>
            <a:r>
              <a:rPr lang="en-US" altLang="zh-CN" dirty="0">
                <a:solidFill>
                  <a:srgbClr val="000000"/>
                </a:solidFill>
                <a:latin typeface="Times New Roman" charset="0"/>
                <a:ea typeface="Times New Roman" charset="0"/>
                <a:cs typeface="Times New Roman" charset="0"/>
              </a:rPr>
              <a:t>R</a:t>
            </a:r>
            <a:r>
              <a:rPr lang="en-US" dirty="0">
                <a:solidFill>
                  <a:srgbClr val="000000"/>
                </a:solidFill>
                <a:latin typeface="Times New Roman" charset="0"/>
                <a:ea typeface="Times New Roman" charset="0"/>
                <a:cs typeface="Times New Roman" charset="0"/>
              </a:rPr>
              <a:t>egular cleanup, collection and containment of debris</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in storage areas</a:t>
            </a:r>
          </a:p>
          <a:p>
            <a:pPr marL="285750" indent="-285750" algn="just">
              <a:spcAft>
                <a:spcPts val="600"/>
              </a:spcAft>
              <a:buFont typeface=".AppleSystemUIFont" charset="-120"/>
              <a:buChar char="-"/>
            </a:pPr>
            <a:r>
              <a:rPr lang="en-US" altLang="zh-CN" dirty="0">
                <a:solidFill>
                  <a:srgbClr val="000000"/>
                </a:solidFill>
                <a:latin typeface="Times New Roman" charset="0"/>
                <a:ea typeface="Times New Roman" charset="0"/>
                <a:cs typeface="Times New Roman" charset="0"/>
              </a:rPr>
              <a:t>H</a:t>
            </a:r>
            <a:r>
              <a:rPr lang="en-US" dirty="0">
                <a:solidFill>
                  <a:srgbClr val="000000"/>
                </a:solidFill>
                <a:latin typeface="Times New Roman" charset="0"/>
                <a:ea typeface="Times New Roman" charset="0"/>
                <a:cs typeface="Times New Roman" charset="0"/>
              </a:rPr>
              <a:t>ousekeeping practices</a:t>
            </a:r>
          </a:p>
          <a:p>
            <a:pPr marL="285750" indent="-285750" algn="just">
              <a:spcAft>
                <a:spcPts val="600"/>
              </a:spcAft>
              <a:buFont typeface=".AppleSystemUIFont" charset="-120"/>
              <a:buChar char="-"/>
            </a:pPr>
            <a:r>
              <a:rPr lang="en-US" altLang="zh-CN" dirty="0">
                <a:solidFill>
                  <a:srgbClr val="000000"/>
                </a:solidFill>
                <a:latin typeface="Times New Roman" charset="0"/>
                <a:ea typeface="Times New Roman" charset="0"/>
                <a:cs typeface="Times New Roman" charset="0"/>
              </a:rPr>
              <a:t>S</a:t>
            </a:r>
            <a:r>
              <a:rPr lang="en-US" dirty="0">
                <a:solidFill>
                  <a:srgbClr val="000000"/>
                </a:solidFill>
                <a:latin typeface="Times New Roman" charset="0"/>
                <a:ea typeface="Times New Roman" charset="0"/>
                <a:cs typeface="Times New Roman" charset="0"/>
              </a:rPr>
              <a:t>pill control</a:t>
            </a:r>
          </a:p>
          <a:p>
            <a:pPr marL="285750" indent="-285750" algn="just">
              <a:spcAft>
                <a:spcPts val="600"/>
              </a:spcAft>
              <a:buFont typeface=".AppleSystemUIFont" charset="-120"/>
              <a:buChar char="-"/>
            </a:pPr>
            <a:r>
              <a:rPr lang="en-US" altLang="zh-CN" dirty="0">
                <a:solidFill>
                  <a:srgbClr val="000000"/>
                </a:solidFill>
                <a:latin typeface="Times New Roman" charset="0"/>
                <a:ea typeface="Times New Roman" charset="0"/>
                <a:cs typeface="Times New Roman" charset="0"/>
              </a:rPr>
              <a:t>E</a:t>
            </a:r>
            <a:r>
              <a:rPr lang="en-US" dirty="0">
                <a:solidFill>
                  <a:srgbClr val="000000"/>
                </a:solidFill>
                <a:latin typeface="Times New Roman" charset="0"/>
                <a:ea typeface="Times New Roman" charset="0"/>
                <a:cs typeface="Times New Roman" charset="0"/>
              </a:rPr>
              <a:t>mployee training</a:t>
            </a:r>
          </a:p>
          <a:p>
            <a:pPr marL="285750" indent="-285750" algn="just">
              <a:spcAft>
                <a:spcPts val="600"/>
              </a:spcAft>
              <a:buFont typeface=".AppleSystemUIFont" charset="-120"/>
              <a:buChar char="-"/>
            </a:pPr>
            <a:r>
              <a:rPr lang="en-US" dirty="0">
                <a:solidFill>
                  <a:srgbClr val="000000"/>
                </a:solidFill>
                <a:latin typeface="Times New Roman" charset="0"/>
                <a:ea typeface="Times New Roman" charset="0"/>
                <a:cs typeface="Times New Roman" charset="0"/>
              </a:rPr>
              <a:t>Oil</a:t>
            </a:r>
            <a:r>
              <a:rPr lang="en-US" altLang="zh-CN" dirty="0">
                <a:solidFill>
                  <a:srgbClr val="000000"/>
                </a:solidFill>
                <a:latin typeface="Times New Roman" charset="0"/>
                <a:ea typeface="Times New Roman" charset="0"/>
                <a:cs typeface="Times New Roman" charset="0"/>
              </a:rPr>
              <a:t>/</a:t>
            </a:r>
            <a:r>
              <a:rPr lang="en-US" dirty="0">
                <a:solidFill>
                  <a:srgbClr val="000000"/>
                </a:solidFill>
                <a:latin typeface="Times New Roman" charset="0"/>
                <a:ea typeface="Times New Roman" charset="0"/>
                <a:cs typeface="Times New Roman" charset="0"/>
              </a:rPr>
              <a:t>water</a:t>
            </a:r>
            <a:r>
              <a:rPr lang="zh-CN" altLang="en-US" dirty="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separators</a:t>
            </a:r>
          </a:p>
          <a:p>
            <a:pPr marL="285750" indent="-285750" algn="just">
              <a:spcAft>
                <a:spcPts val="600"/>
              </a:spcAft>
              <a:buFont typeface=".AppleSystemUIFont" charset="-120"/>
              <a:buChar char="-"/>
            </a:pPr>
            <a:r>
              <a:rPr lang="en-US" altLang="zh-CN" dirty="0">
                <a:solidFill>
                  <a:srgbClr val="000000"/>
                </a:solidFill>
                <a:latin typeface="Times New Roman" charset="0"/>
                <a:ea typeface="Times New Roman" charset="0"/>
                <a:cs typeface="Times New Roman" charset="0"/>
              </a:rPr>
              <a:t>W</a:t>
            </a:r>
            <a:r>
              <a:rPr lang="en-US" dirty="0">
                <a:solidFill>
                  <a:srgbClr val="000000"/>
                </a:solidFill>
                <a:latin typeface="Times New Roman" charset="0"/>
                <a:ea typeface="Times New Roman" charset="0"/>
                <a:cs typeface="Times New Roman" charset="0"/>
              </a:rPr>
              <a:t>et ponds</a:t>
            </a:r>
          </a:p>
          <a:p>
            <a:pPr marL="285750" indent="-285750" algn="just">
              <a:spcAft>
                <a:spcPts val="600"/>
              </a:spcAft>
              <a:buFont typeface=".AppleSystemUIFont" charset="-120"/>
              <a:buChar char="-"/>
            </a:pPr>
            <a:r>
              <a:rPr lang="en-US" altLang="zh-CN" dirty="0">
                <a:solidFill>
                  <a:srgbClr val="000000"/>
                </a:solidFill>
                <a:latin typeface="Times New Roman" charset="0"/>
                <a:ea typeface="Times New Roman" charset="0"/>
                <a:cs typeface="Times New Roman" charset="0"/>
              </a:rPr>
              <a:t>P</a:t>
            </a:r>
            <a:r>
              <a:rPr lang="en-US" dirty="0">
                <a:solidFill>
                  <a:srgbClr val="000000"/>
                </a:solidFill>
                <a:latin typeface="Times New Roman" charset="0"/>
                <a:ea typeface="Times New Roman" charset="0"/>
                <a:cs typeface="Times New Roman" charset="0"/>
              </a:rPr>
              <a:t>roprietary filter </a:t>
            </a:r>
            <a:r>
              <a:rPr lang="en-US" dirty="0" smtClean="0">
                <a:solidFill>
                  <a:srgbClr val="000000"/>
                </a:solidFill>
                <a:latin typeface="Times New Roman" charset="0"/>
                <a:ea typeface="Times New Roman" charset="0"/>
                <a:cs typeface="Times New Roman" charset="0"/>
              </a:rPr>
              <a:t>devices</a:t>
            </a:r>
          </a:p>
          <a:p>
            <a:pPr marL="285750" indent="-285750" algn="just">
              <a:spcAft>
                <a:spcPts val="600"/>
              </a:spcAft>
              <a:buFont typeface=".AppleSystemUIFont" charset="-120"/>
              <a:buChar char="-"/>
            </a:pPr>
            <a:r>
              <a:rPr lang="en-US" altLang="zh-CN" dirty="0" smtClean="0">
                <a:solidFill>
                  <a:srgbClr val="000000"/>
                </a:solidFill>
                <a:latin typeface="Times New Roman" charset="0"/>
                <a:ea typeface="Times New Roman" charset="0"/>
                <a:cs typeface="Times New Roman" charset="0"/>
              </a:rPr>
              <a:t>Other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BMPs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based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on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activities</a:t>
            </a:r>
            <a:endParaRPr lang="en-US"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8662338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696746" y="1348852"/>
            <a:ext cx="8384001" cy="2121560"/>
          </a:xfrm>
        </p:spPr>
        <p:txBody>
          <a:bodyPr>
            <a:noAutofit/>
          </a:bodyPr>
          <a:lstStyle/>
          <a:p>
            <a:pPr>
              <a:lnSpc>
                <a:spcPct val="124000"/>
              </a:lnSpc>
              <a:spcBef>
                <a:spcPts val="0"/>
              </a:spcBef>
              <a:spcAft>
                <a:spcPts val="600"/>
              </a:spcAft>
            </a:pPr>
            <a:r>
              <a:rPr lang="en-US" sz="1600" dirty="0">
                <a:solidFill>
                  <a:srgbClr val="000000"/>
                </a:solidFill>
                <a:latin typeface="Times New Roman" charset="0"/>
                <a:ea typeface="Times New Roman" charset="0"/>
                <a:cs typeface="Times New Roman" charset="0"/>
              </a:rPr>
              <a:t>Uses electrocoagulation enhanced filtration technology </a:t>
            </a:r>
          </a:p>
          <a:p>
            <a:pPr>
              <a:lnSpc>
                <a:spcPct val="124000"/>
              </a:lnSpc>
              <a:spcBef>
                <a:spcPts val="0"/>
              </a:spcBef>
              <a:spcAft>
                <a:spcPts val="600"/>
              </a:spcAft>
            </a:pPr>
            <a:r>
              <a:rPr lang="en-US" sz="1600" dirty="0" smtClean="0">
                <a:solidFill>
                  <a:srgbClr val="000000"/>
                </a:solidFill>
                <a:latin typeface="Times New Roman" charset="0"/>
                <a:ea typeface="Times New Roman" charset="0"/>
                <a:cs typeface="Times New Roman" charset="0"/>
              </a:rPr>
              <a:t>Removes total suspended solids, heavy metals, </a:t>
            </a:r>
            <a:r>
              <a:rPr lang="en-US" altLang="zh-CN" sz="1600" dirty="0" smtClean="0">
                <a:solidFill>
                  <a:srgbClr val="000000"/>
                </a:solidFill>
                <a:latin typeface="Times New Roman" charset="0"/>
                <a:ea typeface="Times New Roman" charset="0"/>
                <a:cs typeface="Times New Roman" charset="0"/>
              </a:rPr>
              <a:t>e</a:t>
            </a:r>
            <a:r>
              <a:rPr lang="en-US" sz="1600" dirty="0" smtClean="0">
                <a:solidFill>
                  <a:srgbClr val="000000"/>
                </a:solidFill>
                <a:latin typeface="Times New Roman" charset="0"/>
                <a:ea typeface="Times New Roman" charset="0"/>
                <a:cs typeface="Times New Roman" charset="0"/>
              </a:rPr>
              <a:t>mulsified</a:t>
            </a:r>
            <a:r>
              <a:rPr lang="zh-CN" altLang="en-US" sz="1600" dirty="0" smtClean="0">
                <a:solidFill>
                  <a:srgbClr val="000000"/>
                </a:solidFill>
                <a:latin typeface="Times New Roman" charset="0"/>
                <a:ea typeface="Times New Roman" charset="0"/>
                <a:cs typeface="Times New Roman" charset="0"/>
              </a:rPr>
              <a:t> </a:t>
            </a:r>
            <a:r>
              <a:rPr lang="en-US" sz="1600" dirty="0" smtClean="0">
                <a:solidFill>
                  <a:srgbClr val="000000"/>
                </a:solidFill>
                <a:latin typeface="Times New Roman" charset="0"/>
                <a:ea typeface="Times New Roman" charset="0"/>
                <a:cs typeface="Times New Roman" charset="0"/>
              </a:rPr>
              <a:t>oil</a:t>
            </a:r>
            <a:r>
              <a:rPr lang="en-US" altLang="zh-CN" sz="1600" dirty="0" smtClean="0">
                <a:solidFill>
                  <a:srgbClr val="000000"/>
                </a:solidFill>
                <a:latin typeface="Times New Roman" charset="0"/>
                <a:ea typeface="Times New Roman" charset="0"/>
                <a:cs typeface="Times New Roman" charset="0"/>
              </a:rPr>
              <a:t>,</a:t>
            </a:r>
            <a:r>
              <a:rPr lang="zh-CN" altLang="en-US" sz="1600" dirty="0" smtClean="0">
                <a:solidFill>
                  <a:srgbClr val="000000"/>
                </a:solidFill>
                <a:latin typeface="Times New Roman" charset="0"/>
                <a:ea typeface="Times New Roman" charset="0"/>
                <a:cs typeface="Times New Roman" charset="0"/>
              </a:rPr>
              <a:t> </a:t>
            </a:r>
            <a:r>
              <a:rPr lang="en-US" sz="1600" dirty="0" smtClean="0">
                <a:solidFill>
                  <a:srgbClr val="000000"/>
                </a:solidFill>
                <a:latin typeface="Times New Roman" charset="0"/>
                <a:ea typeface="Times New Roman" charset="0"/>
                <a:cs typeface="Times New Roman" charset="0"/>
              </a:rPr>
              <a:t>bacteria</a:t>
            </a:r>
            <a:r>
              <a:rPr lang="en-US" altLang="zh-CN" sz="1600" dirty="0" smtClean="0">
                <a:solidFill>
                  <a:srgbClr val="000000"/>
                </a:solidFill>
                <a:latin typeface="Times New Roman" charset="0"/>
                <a:ea typeface="Times New Roman" charset="0"/>
                <a:cs typeface="Times New Roman" charset="0"/>
              </a:rPr>
              <a: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sulfides,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oil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&amp;</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grease,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silica,</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phosphorus,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BOD,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PCB,</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PAHs.</a:t>
            </a:r>
          </a:p>
          <a:p>
            <a:pPr>
              <a:lnSpc>
                <a:spcPct val="124000"/>
              </a:lnSpc>
              <a:spcBef>
                <a:spcPts val="0"/>
              </a:spcBef>
              <a:spcAft>
                <a:spcPts val="600"/>
              </a:spcAft>
            </a:pPr>
            <a:r>
              <a:rPr lang="en-US" altLang="zh-CN" sz="1600" dirty="0" smtClean="0">
                <a:solidFill>
                  <a:srgbClr val="000000"/>
                </a:solidFill>
                <a:latin typeface="Times New Roman" charset="0"/>
                <a:ea typeface="Times New Roman" charset="0"/>
                <a:cs typeface="Times New Roman" charset="0"/>
              </a:rPr>
              <a:t>Suitable</a:t>
            </a:r>
            <a:r>
              <a:rPr lang="en-US" sz="1600" dirty="0" smtClean="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for applications such as oil &amp; gas produced water, mine process water, industrial storm and wastewater, and construction </a:t>
            </a:r>
            <a:r>
              <a:rPr lang="en-US" sz="1600" dirty="0" err="1" smtClean="0">
                <a:solidFill>
                  <a:srgbClr val="000000"/>
                </a:solidFill>
                <a:latin typeface="Times New Roman" charset="0"/>
                <a:ea typeface="Times New Roman" charset="0"/>
                <a:cs typeface="Times New Roman" charset="0"/>
              </a:rPr>
              <a:t>stormwater</a:t>
            </a:r>
            <a:endParaRPr lang="en-US" sz="1600" dirty="0" smtClean="0">
              <a:solidFill>
                <a:srgbClr val="000000"/>
              </a:solidFill>
              <a:latin typeface="Times New Roman" charset="0"/>
              <a:ea typeface="Times New Roman" charset="0"/>
              <a:cs typeface="Times New Roman" charset="0"/>
            </a:endParaRPr>
          </a:p>
          <a:p>
            <a:pPr>
              <a:lnSpc>
                <a:spcPct val="124000"/>
              </a:lnSpc>
              <a:spcBef>
                <a:spcPts val="0"/>
              </a:spcBef>
              <a:spcAft>
                <a:spcPts val="600"/>
              </a:spcAft>
            </a:pPr>
            <a:r>
              <a:rPr lang="en-US" sz="1600" dirty="0" smtClean="0">
                <a:solidFill>
                  <a:srgbClr val="000000"/>
                </a:solidFill>
                <a:latin typeface="Times New Roman" charset="0"/>
                <a:ea typeface="Times New Roman" charset="0"/>
                <a:cs typeface="Times New Roman" charset="0"/>
              </a:rPr>
              <a:t>Modifications can be applied to the process based on </a:t>
            </a:r>
            <a:r>
              <a:rPr lang="en-US" altLang="zh-CN" sz="1600" dirty="0" smtClean="0">
                <a:solidFill>
                  <a:srgbClr val="000000"/>
                </a:solidFill>
                <a:latin typeface="Times New Roman" charset="0"/>
                <a:ea typeface="Times New Roman" charset="0"/>
                <a:cs typeface="Times New Roman" charset="0"/>
              </a:rPr>
              <a:t>effluent</a:t>
            </a:r>
            <a:r>
              <a:rPr lang="en-US" sz="1600" dirty="0" smtClean="0">
                <a:solidFill>
                  <a:srgbClr val="000000"/>
                </a:solidFill>
                <a:latin typeface="Times New Roman" charset="0"/>
                <a:ea typeface="Times New Roman" charset="0"/>
                <a:cs typeface="Times New Roman" charset="0"/>
              </a:rPr>
              <a:t> objectives</a:t>
            </a:r>
            <a:endParaRPr lang="en-US" sz="1600" dirty="0">
              <a:solidFill>
                <a:srgbClr val="000000"/>
              </a:solidFill>
              <a:latin typeface="Times New Roman" charset="0"/>
              <a:ea typeface="Times New Roman" charset="0"/>
              <a:cs typeface="Times New Roman" charset="0"/>
            </a:endParaRPr>
          </a:p>
        </p:txBody>
      </p:sp>
      <p:pic>
        <p:nvPicPr>
          <p:cNvPr id="7" name="Picture 6"/>
          <p:cNvPicPr>
            <a:picLocks noChangeAspect="1"/>
          </p:cNvPicPr>
          <p:nvPr/>
        </p:nvPicPr>
        <p:blipFill>
          <a:blip r:embed="rId2"/>
          <a:stretch>
            <a:fillRect/>
          </a:stretch>
        </p:blipFill>
        <p:spPr>
          <a:xfrm>
            <a:off x="696746" y="3493604"/>
            <a:ext cx="4510253" cy="1855368"/>
          </a:xfrm>
          <a:prstGeom prst="rect">
            <a:avLst/>
          </a:prstGeom>
        </p:spPr>
      </p:pic>
      <p:sp>
        <p:nvSpPr>
          <p:cNvPr id="10" name="Rectangle 9"/>
          <p:cNvSpPr/>
          <p:nvPr/>
        </p:nvSpPr>
        <p:spPr>
          <a:xfrm>
            <a:off x="696746" y="5305951"/>
            <a:ext cx="3457133" cy="246221"/>
          </a:xfrm>
          <a:prstGeom prst="rect">
            <a:avLst/>
          </a:prstGeom>
        </p:spPr>
        <p:txBody>
          <a:bodyPr wrap="square">
            <a:spAutoFit/>
          </a:bodyPr>
          <a:lstStyle/>
          <a:p>
            <a:r>
              <a:rPr lang="en-US" altLang="zh-CN" sz="1000" dirty="0">
                <a:solidFill>
                  <a:srgbClr val="000000"/>
                </a:solidFill>
                <a:latin typeface="Times New Roman" charset="0"/>
                <a:ea typeface="Times New Roman" charset="0"/>
                <a:cs typeface="Times New Roman" charset="0"/>
              </a:rPr>
              <a:t>http://</a:t>
            </a:r>
            <a:r>
              <a:rPr lang="en-US" altLang="zh-CN" sz="1000" dirty="0" err="1">
                <a:solidFill>
                  <a:srgbClr val="000000"/>
                </a:solidFill>
                <a:latin typeface="Times New Roman" charset="0"/>
                <a:ea typeface="Times New Roman" charset="0"/>
                <a:cs typeface="Times New Roman" charset="0"/>
              </a:rPr>
              <a:t>www.watertectonics.com</a:t>
            </a:r>
            <a:r>
              <a:rPr lang="en-US" altLang="zh-CN" sz="1000" dirty="0">
                <a:solidFill>
                  <a:srgbClr val="000000"/>
                </a:solidFill>
                <a:latin typeface="Times New Roman" charset="0"/>
                <a:ea typeface="Times New Roman" charset="0"/>
                <a:cs typeface="Times New Roman" charset="0"/>
              </a:rPr>
              <a:t>/technology/</a:t>
            </a:r>
            <a:r>
              <a:rPr lang="en-US" altLang="zh-CN" sz="1000" dirty="0" err="1">
                <a:solidFill>
                  <a:srgbClr val="000000"/>
                </a:solidFill>
                <a:latin typeface="Times New Roman" charset="0"/>
                <a:ea typeface="Times New Roman" charset="0"/>
                <a:cs typeface="Times New Roman" charset="0"/>
              </a:rPr>
              <a:t>waveionics</a:t>
            </a:r>
            <a:r>
              <a:rPr lang="en-US" altLang="zh-CN" sz="1000" dirty="0">
                <a:solidFill>
                  <a:srgbClr val="000000"/>
                </a:solidFill>
                <a:latin typeface="Times New Roman" charset="0"/>
                <a:ea typeface="Times New Roman" charset="0"/>
                <a:cs typeface="Times New Roman" charset="0"/>
              </a:rPr>
              <a:t>/</a:t>
            </a:r>
          </a:p>
        </p:txBody>
      </p:sp>
      <p:pic>
        <p:nvPicPr>
          <p:cNvPr id="11"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033" t="4792" r="5293" b="7863"/>
          <a:stretch/>
        </p:blipFill>
        <p:spPr>
          <a:xfrm>
            <a:off x="5355796" y="3493604"/>
            <a:ext cx="3520930" cy="1855368"/>
          </a:xfrm>
          <a:prstGeom prst="rect">
            <a:avLst/>
          </a:prstGeom>
        </p:spPr>
      </p:pic>
      <p:sp>
        <p:nvSpPr>
          <p:cNvPr id="13" name="Rectangle 12"/>
          <p:cNvSpPr/>
          <p:nvPr/>
        </p:nvSpPr>
        <p:spPr>
          <a:xfrm>
            <a:off x="696746" y="5488120"/>
            <a:ext cx="5754854" cy="359457"/>
          </a:xfrm>
          <a:prstGeom prst="rect">
            <a:avLst/>
          </a:prstGeom>
        </p:spPr>
        <p:txBody>
          <a:bodyPr wrap="square">
            <a:spAutoFit/>
          </a:bodyPr>
          <a:lstStyle/>
          <a:p>
            <a:pPr>
              <a:lnSpc>
                <a:spcPct val="124000"/>
              </a:lnSpc>
              <a:spcBef>
                <a:spcPts val="0"/>
              </a:spcBef>
              <a:spcAft>
                <a:spcPts val="600"/>
              </a:spcAft>
            </a:pPr>
            <a:r>
              <a:rPr lang="en-US" altLang="zh-CN" sz="1400" dirty="0" smtClean="0">
                <a:solidFill>
                  <a:srgbClr val="000000"/>
                </a:solidFill>
                <a:latin typeface="Times New Roman" charset="0"/>
                <a:ea typeface="Times New Roman" charset="0"/>
                <a:cs typeface="Times New Roman" charset="0"/>
              </a:rPr>
              <a:t>Video</a:t>
            </a:r>
            <a:r>
              <a:rPr lang="zh-CN" altLang="en-US" sz="1400" dirty="0" smtClean="0">
                <a:solidFill>
                  <a:srgbClr val="000000"/>
                </a:solidFill>
                <a:latin typeface="Times New Roman" charset="0"/>
                <a:ea typeface="Times New Roman" charset="0"/>
                <a:cs typeface="Times New Roman" charset="0"/>
              </a:rPr>
              <a:t> </a:t>
            </a:r>
            <a:r>
              <a:rPr lang="en-US" altLang="zh-CN" sz="1400" dirty="0" smtClean="0">
                <a:solidFill>
                  <a:srgbClr val="000000"/>
                </a:solidFill>
                <a:latin typeface="Times New Roman" charset="0"/>
                <a:ea typeface="Times New Roman" charset="0"/>
                <a:cs typeface="Times New Roman" charset="0"/>
              </a:rPr>
              <a:t>demonstration:</a:t>
            </a:r>
            <a:r>
              <a:rPr lang="zh-CN" altLang="en-US" sz="1400" dirty="0" smtClean="0">
                <a:solidFill>
                  <a:srgbClr val="000000"/>
                </a:solidFill>
                <a:latin typeface="Times New Roman" charset="0"/>
                <a:ea typeface="Times New Roman" charset="0"/>
                <a:cs typeface="Times New Roman" charset="0"/>
              </a:rPr>
              <a:t> </a:t>
            </a:r>
            <a:r>
              <a:rPr lang="en-US" altLang="zh-CN" sz="1400" dirty="0">
                <a:solidFill>
                  <a:srgbClr val="000000"/>
                </a:solidFill>
                <a:latin typeface="Times New Roman" charset="0"/>
                <a:ea typeface="Times New Roman" charset="0"/>
                <a:cs typeface="Times New Roman" charset="0"/>
              </a:rPr>
              <a:t>http://</a:t>
            </a:r>
            <a:r>
              <a:rPr lang="en-US" altLang="zh-CN" sz="1400" dirty="0" err="1">
                <a:solidFill>
                  <a:srgbClr val="000000"/>
                </a:solidFill>
                <a:latin typeface="Times New Roman" charset="0"/>
                <a:ea typeface="Times New Roman" charset="0"/>
                <a:cs typeface="Times New Roman" charset="0"/>
              </a:rPr>
              <a:t>www.watertectonics.com</a:t>
            </a:r>
            <a:r>
              <a:rPr lang="en-US" altLang="zh-CN" sz="1400" dirty="0">
                <a:solidFill>
                  <a:srgbClr val="000000"/>
                </a:solidFill>
                <a:latin typeface="Times New Roman" charset="0"/>
                <a:ea typeface="Times New Roman" charset="0"/>
                <a:cs typeface="Times New Roman" charset="0"/>
              </a:rPr>
              <a:t>/technology/</a:t>
            </a:r>
            <a:r>
              <a:rPr lang="en-US" altLang="zh-CN" sz="1400" dirty="0" err="1">
                <a:solidFill>
                  <a:srgbClr val="000000"/>
                </a:solidFill>
                <a:latin typeface="Times New Roman" charset="0"/>
                <a:ea typeface="Times New Roman" charset="0"/>
                <a:cs typeface="Times New Roman" charset="0"/>
              </a:rPr>
              <a:t>waveionics</a:t>
            </a:r>
            <a:r>
              <a:rPr lang="en-US" altLang="zh-CN" sz="1400" dirty="0">
                <a:solidFill>
                  <a:srgbClr val="000000"/>
                </a:solidFill>
                <a:latin typeface="Times New Roman" charset="0"/>
                <a:ea typeface="Times New Roman" charset="0"/>
                <a:cs typeface="Times New Roman" charset="0"/>
              </a:rPr>
              <a:t>/</a:t>
            </a:r>
            <a:endParaRPr lang="en-US" sz="1400" dirty="0">
              <a:solidFill>
                <a:srgbClr val="000000"/>
              </a:solidFill>
              <a:latin typeface="Times New Roman" charset="0"/>
              <a:ea typeface="Times New Roman" charset="0"/>
              <a:cs typeface="Times New Roman" charset="0"/>
            </a:endParaRPr>
          </a:p>
        </p:txBody>
      </p:sp>
      <p:sp>
        <p:nvSpPr>
          <p:cNvPr id="14" name="Rectangle 13"/>
          <p:cNvSpPr/>
          <p:nvPr/>
        </p:nvSpPr>
        <p:spPr>
          <a:xfrm>
            <a:off x="5419593" y="5346512"/>
            <a:ext cx="3457133" cy="246221"/>
          </a:xfrm>
          <a:prstGeom prst="rect">
            <a:avLst/>
          </a:prstGeom>
        </p:spPr>
        <p:txBody>
          <a:bodyPr wrap="square">
            <a:spAutoFit/>
          </a:bodyPr>
          <a:lstStyle/>
          <a:p>
            <a:r>
              <a:rPr lang="en-US" altLang="zh-CN" sz="1000" dirty="0">
                <a:solidFill>
                  <a:srgbClr val="000000"/>
                </a:solidFill>
                <a:latin typeface="Times New Roman" charset="0"/>
                <a:ea typeface="Times New Roman" charset="0"/>
                <a:cs typeface="Times New Roman" charset="0"/>
              </a:rPr>
              <a:t>http://</a:t>
            </a:r>
            <a:r>
              <a:rPr lang="en-US" altLang="zh-CN" sz="1000" dirty="0" err="1">
                <a:solidFill>
                  <a:srgbClr val="000000"/>
                </a:solidFill>
                <a:latin typeface="Times New Roman" charset="0"/>
                <a:ea typeface="Times New Roman" charset="0"/>
                <a:cs typeface="Times New Roman" charset="0"/>
              </a:rPr>
              <a:t>www.watertectonics.com</a:t>
            </a:r>
            <a:r>
              <a:rPr lang="en-US" altLang="zh-CN" sz="1000" dirty="0">
                <a:solidFill>
                  <a:srgbClr val="000000"/>
                </a:solidFill>
                <a:latin typeface="Times New Roman" charset="0"/>
                <a:ea typeface="Times New Roman" charset="0"/>
                <a:cs typeface="Times New Roman" charset="0"/>
              </a:rPr>
              <a:t>/technology/</a:t>
            </a:r>
            <a:r>
              <a:rPr lang="en-US" altLang="zh-CN" sz="1000" dirty="0" err="1">
                <a:solidFill>
                  <a:srgbClr val="000000"/>
                </a:solidFill>
                <a:latin typeface="Times New Roman" charset="0"/>
                <a:ea typeface="Times New Roman" charset="0"/>
                <a:cs typeface="Times New Roman" charset="0"/>
              </a:rPr>
              <a:t>waveionics</a:t>
            </a:r>
            <a:r>
              <a:rPr lang="en-US" altLang="zh-CN" sz="1000" dirty="0">
                <a:solidFill>
                  <a:srgbClr val="000000"/>
                </a:solidFill>
                <a:latin typeface="Times New Roman" charset="0"/>
                <a:ea typeface="Times New Roman" charset="0"/>
                <a:cs typeface="Times New Roman" charset="0"/>
              </a:rPr>
              <a:t>/</a:t>
            </a:r>
          </a:p>
        </p:txBody>
      </p:sp>
      <p:sp>
        <p:nvSpPr>
          <p:cNvPr id="15" name="TextBox 14">
            <a:extLst>
              <a:ext uri="{FF2B5EF4-FFF2-40B4-BE49-F238E27FC236}">
                <a16:creationId xmlns="" xmlns:a16="http://schemas.microsoft.com/office/drawing/2014/main" id="{BC9EACCB-8EE2-41C4-81C7-25A6435EABD2}"/>
              </a:ext>
            </a:extLst>
          </p:cNvPr>
          <p:cNvSpPr txBox="1"/>
          <p:nvPr/>
        </p:nvSpPr>
        <p:spPr>
          <a:xfrm>
            <a:off x="696746" y="968357"/>
            <a:ext cx="2351254" cy="369332"/>
          </a:xfrm>
          <a:prstGeom prst="rect">
            <a:avLst/>
          </a:prstGeom>
          <a:solidFill>
            <a:srgbClr val="FFCC00"/>
          </a:solidFill>
        </p:spPr>
        <p:txBody>
          <a:bodyPr wrap="square" rtlCol="0">
            <a:spAutoFit/>
          </a:bodyPr>
          <a:lstStyle/>
          <a:p>
            <a:pPr algn="just"/>
            <a:r>
              <a:rPr lang="en-US" altLang="zh-CN" dirty="0" err="1" smtClean="0">
                <a:solidFill>
                  <a:srgbClr val="990000"/>
                </a:solidFill>
                <a:latin typeface="Times New Roman" panose="02020603050405020304" pitchFamily="18" charset="0"/>
                <a:cs typeface="Times New Roman" panose="02020603050405020304" pitchFamily="18" charset="0"/>
              </a:rPr>
              <a:t>WaveIonics</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technology</a:t>
            </a:r>
          </a:p>
        </p:txBody>
      </p:sp>
      <p:sp>
        <p:nvSpPr>
          <p:cNvPr id="12" name="Title 1">
            <a:extLst>
              <a:ext uri="{FF2B5EF4-FFF2-40B4-BE49-F238E27FC236}">
                <a16:creationId xmlns:a16="http://schemas.microsoft.com/office/drawing/2014/main" xmlns="" id="{E914C7F1-FFC2-4C68-9AAF-0B6E4400929D}"/>
              </a:ext>
            </a:extLst>
          </p:cNvPr>
          <p:cNvSpPr txBox="1">
            <a:spLocks/>
          </p:cNvSpPr>
          <p:nvPr/>
        </p:nvSpPr>
        <p:spPr>
          <a:xfrm>
            <a:off x="0" y="88899"/>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I</a:t>
            </a:r>
            <a:r>
              <a:rPr lang="en-US" altLang="zh-CN" sz="2800" dirty="0">
                <a:solidFill>
                  <a:srgbClr val="990000"/>
                </a:solidFill>
                <a:latin typeface="Arial"/>
                <a:cs typeface="Arial"/>
              </a:rPr>
              <a:t>.</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lang="en-US" altLang="zh-CN" sz="2800" dirty="0">
                <a:solidFill>
                  <a:srgbClr val="990000"/>
                </a:solidFill>
                <a:latin typeface="Arial"/>
                <a:ea typeface="+mj-ea"/>
                <a:cs typeface="Arial"/>
              </a:rPr>
              <a:t>Scrap metal </a:t>
            </a:r>
            <a:r>
              <a:rPr lang="en-US" altLang="zh-CN" sz="2800" dirty="0" smtClean="0">
                <a:solidFill>
                  <a:srgbClr val="990000"/>
                </a:solidFill>
                <a:latin typeface="Arial"/>
                <a:ea typeface="+mj-ea"/>
                <a:cs typeface="Arial"/>
              </a:rPr>
              <a:t>recycling</a:t>
            </a:r>
            <a:r>
              <a:rPr lang="zh-CN" altLang="en-US" sz="2800" dirty="0" smtClean="0">
                <a:solidFill>
                  <a:srgbClr val="990000"/>
                </a:solidFill>
                <a:latin typeface="Arial"/>
                <a:ea typeface="+mj-ea"/>
                <a:cs typeface="Arial"/>
              </a:rPr>
              <a:t> </a:t>
            </a:r>
            <a:r>
              <a:rPr lang="en-US" altLang="zh-CN" sz="2000" dirty="0" smtClean="0">
                <a:solidFill>
                  <a:srgbClr val="990000"/>
                </a:solidFill>
                <a:latin typeface="Arial"/>
                <a:ea typeface="+mj-ea"/>
                <a:cs typeface="Arial"/>
              </a:rPr>
              <a:t>(cont’d)</a:t>
            </a:r>
            <a:endParaRPr lang="en-US" altLang="zh-CN" sz="2000" dirty="0">
              <a:solidFill>
                <a:srgbClr val="990000"/>
              </a:solidFill>
              <a:latin typeface="Arial"/>
              <a:ea typeface="+mj-ea"/>
              <a:cs typeface="Arial"/>
            </a:endParaRPr>
          </a:p>
        </p:txBody>
      </p:sp>
    </p:spTree>
    <p:extLst>
      <p:ext uri="{BB962C8B-B14F-4D97-AF65-F5344CB8AC3E}">
        <p14:creationId xmlns:p14="http://schemas.microsoft.com/office/powerpoint/2010/main" val="1407793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2122" y="1593407"/>
            <a:ext cx="7898295" cy="1785104"/>
          </a:xfrm>
          <a:prstGeom prst="rect">
            <a:avLst/>
          </a:prstGeom>
          <a:noFill/>
          <a:ln w="22225">
            <a:solidFill>
              <a:schemeClr val="accent1"/>
            </a:solidFill>
          </a:ln>
        </p:spPr>
        <p:txBody>
          <a:bodyPr wrap="square" rtlCol="0">
            <a:spAutoFit/>
          </a:bodyPr>
          <a:lstStyle/>
          <a:p>
            <a:pPr algn="just">
              <a:lnSpc>
                <a:spcPct val="110000"/>
              </a:lnSpc>
              <a:spcAft>
                <a:spcPts val="600"/>
              </a:spcAft>
            </a:pPr>
            <a:r>
              <a:rPr lang="en-US" altLang="zh-CN" sz="2000" dirty="0" smtClean="0">
                <a:solidFill>
                  <a:srgbClr val="000000"/>
                </a:solidFill>
                <a:latin typeface="Times New Roman" charset="0"/>
                <a:ea typeface="Times New Roman" charset="0"/>
                <a:cs typeface="Times New Roman" charset="0"/>
              </a:rPr>
              <a:t>According to EPA, “the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best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way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to</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prevent</a:t>
            </a:r>
            <a:r>
              <a:rPr lang="zh-CN" altLang="en-US" sz="2000" dirty="0" smtClean="0">
                <a:solidFill>
                  <a:srgbClr val="000000"/>
                </a:solidFill>
                <a:latin typeface="Times New Roman" charset="0"/>
                <a:ea typeface="Times New Roman" charset="0"/>
                <a:cs typeface="Times New Roman" charset="0"/>
              </a:rPr>
              <a:t> </a:t>
            </a:r>
            <a:r>
              <a:rPr lang="en-US" altLang="zh-CN" sz="2000" dirty="0" err="1" smtClean="0">
                <a:solidFill>
                  <a:srgbClr val="000000"/>
                </a:solidFill>
                <a:latin typeface="Times New Roman" charset="0"/>
                <a:ea typeface="Times New Roman" charset="0"/>
                <a:cs typeface="Times New Roman" charset="0"/>
              </a:rPr>
              <a:t>stormwater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pollution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from</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industrial</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sites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is to</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minimize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the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use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of</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materials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products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industrial</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activities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that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contaminate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water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to</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minimize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opportunities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for</a:t>
            </a:r>
            <a:r>
              <a:rPr lang="zh-CN" altLang="en-US" sz="2000" dirty="0" smtClean="0">
                <a:solidFill>
                  <a:srgbClr val="000000"/>
                </a:solidFill>
                <a:latin typeface="Times New Roman" charset="0"/>
                <a:ea typeface="Times New Roman" charset="0"/>
                <a:cs typeface="Times New Roman" charset="0"/>
              </a:rPr>
              <a:t> </a:t>
            </a:r>
            <a:r>
              <a:rPr lang="en-US" altLang="zh-CN" sz="2000" dirty="0" err="1" smtClean="0">
                <a:solidFill>
                  <a:srgbClr val="000000"/>
                </a:solidFill>
                <a:latin typeface="Times New Roman" charset="0"/>
                <a:ea typeface="Times New Roman" charset="0"/>
                <a:cs typeface="Times New Roman" charset="0"/>
              </a:rPr>
              <a:t>stormwater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to</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come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into</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contact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with</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industrial</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activities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polluting</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materials”.</a:t>
            </a:r>
            <a:endParaRPr lang="en-US" altLang="zh-CN" sz="2000" dirty="0">
              <a:solidFill>
                <a:srgbClr val="000000"/>
              </a:solidFill>
              <a:latin typeface="Times New Roman" charset="0"/>
              <a:ea typeface="Times New Roman" charset="0"/>
              <a:cs typeface="Times New Roman" charset="0"/>
            </a:endParaRPr>
          </a:p>
        </p:txBody>
      </p:sp>
      <p:sp>
        <p:nvSpPr>
          <p:cNvPr id="5" name="Rectangle 4"/>
          <p:cNvSpPr/>
          <p:nvPr/>
        </p:nvSpPr>
        <p:spPr>
          <a:xfrm>
            <a:off x="0" y="360060"/>
            <a:ext cx="9143999" cy="584775"/>
          </a:xfrm>
          <a:prstGeom prst="rect">
            <a:avLst/>
          </a:prstGeom>
        </p:spPr>
        <p:txBody>
          <a:bodyPr wrap="square">
            <a:spAutoFit/>
          </a:bodyPr>
          <a:lstStyle/>
          <a:p>
            <a:pPr lvl="0" algn="ctr">
              <a:spcBef>
                <a:spcPct val="0"/>
              </a:spcBef>
              <a:defRPr/>
            </a:pPr>
            <a:r>
              <a:rPr lang="en-US" altLang="zh-CN" sz="3200" u="sng" dirty="0" smtClean="0">
                <a:solidFill>
                  <a:srgbClr val="990000"/>
                </a:solidFill>
                <a:latin typeface="Arial"/>
                <a:cs typeface="Arial"/>
              </a:rPr>
              <a:t>Overview</a:t>
            </a:r>
            <a:r>
              <a:rPr lang="zh-CN" altLang="en-US" sz="3200" u="sng" dirty="0" smtClean="0">
                <a:solidFill>
                  <a:srgbClr val="990000"/>
                </a:solidFill>
                <a:latin typeface="Arial"/>
                <a:cs typeface="Arial"/>
              </a:rPr>
              <a:t> </a:t>
            </a:r>
            <a:r>
              <a:rPr lang="en-US" altLang="zh-CN" sz="2400" dirty="0" smtClean="0">
                <a:solidFill>
                  <a:srgbClr val="990000"/>
                </a:solidFill>
                <a:latin typeface="Arial"/>
                <a:cs typeface="Arial"/>
              </a:rPr>
              <a:t>(cont’d)</a:t>
            </a:r>
            <a:endParaRPr lang="en-US" altLang="zh-CN" sz="2400" dirty="0">
              <a:solidFill>
                <a:srgbClr val="990000"/>
              </a:solidFill>
              <a:latin typeface="Arial"/>
              <a:cs typeface="Arial"/>
            </a:endParaRPr>
          </a:p>
        </p:txBody>
      </p:sp>
    </p:spTree>
    <p:extLst>
      <p:ext uri="{BB962C8B-B14F-4D97-AF65-F5344CB8AC3E}">
        <p14:creationId xmlns:p14="http://schemas.microsoft.com/office/powerpoint/2010/main" val="1985423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914C7F1-FFC2-4C68-9AAF-0B6E4400929D}"/>
              </a:ext>
            </a:extLst>
          </p:cNvPr>
          <p:cNvSpPr txBox="1">
            <a:spLocks/>
          </p:cNvSpPr>
          <p:nvPr/>
        </p:nvSpPr>
        <p:spPr>
          <a:xfrm>
            <a:off x="0" y="88899"/>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II</a:t>
            </a:r>
            <a:r>
              <a:rPr lang="en-US" altLang="zh-CN" sz="2800" dirty="0">
                <a:solidFill>
                  <a:srgbClr val="990000"/>
                </a:solidFill>
                <a:latin typeface="Arial"/>
                <a:cs typeface="Arial"/>
              </a:rPr>
              <a:t>.</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lang="en-US" altLang="zh-CN" sz="2800" dirty="0">
                <a:solidFill>
                  <a:srgbClr val="990000"/>
                </a:solidFill>
                <a:latin typeface="Arial"/>
                <a:ea typeface="+mj-ea"/>
                <a:cs typeface="Arial"/>
              </a:rPr>
              <a:t>Metal fabrication/finishing </a:t>
            </a:r>
            <a:r>
              <a:rPr lang="en-US" altLang="zh-CN" sz="2800" dirty="0" smtClean="0">
                <a:solidFill>
                  <a:srgbClr val="990000"/>
                </a:solidFill>
                <a:latin typeface="Arial"/>
                <a:ea typeface="+mj-ea"/>
                <a:cs typeface="Arial"/>
              </a:rPr>
              <a:t>industry</a:t>
            </a:r>
            <a:endParaRPr lang="en-US" altLang="zh-CN" sz="2800" dirty="0">
              <a:solidFill>
                <a:srgbClr val="990000"/>
              </a:solidFill>
              <a:latin typeface="Arial"/>
              <a:ea typeface="+mj-ea"/>
              <a:cs typeface="Arial"/>
            </a:endParaRPr>
          </a:p>
        </p:txBody>
      </p:sp>
      <p:sp>
        <p:nvSpPr>
          <p:cNvPr id="6" name="Rectangle 5"/>
          <p:cNvSpPr/>
          <p:nvPr/>
        </p:nvSpPr>
        <p:spPr>
          <a:xfrm>
            <a:off x="622852" y="1129640"/>
            <a:ext cx="8150845" cy="1006429"/>
          </a:xfrm>
          <a:prstGeom prst="rect">
            <a:avLst/>
          </a:prstGeom>
        </p:spPr>
        <p:txBody>
          <a:bodyPr wrap="square">
            <a:spAutoFit/>
          </a:bodyPr>
          <a:lstStyle/>
          <a:p>
            <a:pPr algn="just">
              <a:lnSpc>
                <a:spcPct val="110000"/>
              </a:lnSpc>
              <a:spcAft>
                <a:spcPts val="300"/>
              </a:spcAft>
            </a:pPr>
            <a:r>
              <a:rPr lang="en-US" altLang="zh-CN" dirty="0">
                <a:solidFill>
                  <a:srgbClr val="000000"/>
                </a:solidFill>
                <a:latin typeface="Times New Roman" charset="0"/>
                <a:ea typeface="Times New Roman" charset="0"/>
                <a:cs typeface="Times New Roman" charset="0"/>
              </a:rPr>
              <a:t>Pollutants conveyed in </a:t>
            </a:r>
            <a:r>
              <a:rPr lang="en-US" altLang="zh-CN" dirty="0" err="1">
                <a:solidFill>
                  <a:srgbClr val="000000"/>
                </a:solidFill>
                <a:latin typeface="Times New Roman" charset="0"/>
                <a:ea typeface="Times New Roman" charset="0"/>
                <a:cs typeface="Times New Roman" charset="0"/>
              </a:rPr>
              <a:t>stormwater</a:t>
            </a:r>
            <a:r>
              <a:rPr lang="en-US" altLang="zh-CN" dirty="0">
                <a:solidFill>
                  <a:srgbClr val="000000"/>
                </a:solidFill>
                <a:latin typeface="Times New Roman" charset="0"/>
                <a:ea typeface="Times New Roman" charset="0"/>
                <a:cs typeface="Times New Roman" charset="0"/>
              </a:rPr>
              <a:t> discharges from facilities involved with </a:t>
            </a:r>
            <a:r>
              <a:rPr lang="en-US" altLang="zh-CN" dirty="0" smtClean="0">
                <a:solidFill>
                  <a:srgbClr val="000000"/>
                </a:solidFill>
                <a:latin typeface="Times New Roman" charset="0"/>
                <a:ea typeface="Times New Roman" charset="0"/>
                <a:cs typeface="Times New Roman" charset="0"/>
              </a:rPr>
              <a:t>metal </a:t>
            </a:r>
            <a:r>
              <a:rPr lang="en-US" altLang="zh-CN" dirty="0">
                <a:solidFill>
                  <a:srgbClr val="000000"/>
                </a:solidFill>
                <a:latin typeface="Times New Roman" charset="0"/>
                <a:ea typeface="Times New Roman" charset="0"/>
                <a:cs typeface="Times New Roman" charset="0"/>
              </a:rPr>
              <a:t>fabrication/finishing will vary. The activities, pollutant sources, and pollutants detailed in </a:t>
            </a:r>
            <a:r>
              <a:rPr lang="en-US" altLang="zh-CN"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following</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table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are </a:t>
            </a:r>
            <a:r>
              <a:rPr lang="en-US" altLang="zh-CN" dirty="0">
                <a:solidFill>
                  <a:srgbClr val="000000"/>
                </a:solidFill>
                <a:latin typeface="Times New Roman" charset="0"/>
                <a:ea typeface="Times New Roman" charset="0"/>
                <a:cs typeface="Times New Roman" charset="0"/>
              </a:rPr>
              <a:t>commonly found at </a:t>
            </a:r>
            <a:r>
              <a:rPr lang="en-US" altLang="zh-CN" dirty="0" smtClean="0">
                <a:solidFill>
                  <a:srgbClr val="000000"/>
                </a:solidFill>
                <a:latin typeface="Times New Roman" charset="0"/>
                <a:ea typeface="Times New Roman" charset="0"/>
                <a:cs typeface="Times New Roman" charset="0"/>
              </a:rPr>
              <a:t>metal</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fabricating/finishing </a:t>
            </a:r>
            <a:r>
              <a:rPr lang="en-US" altLang="zh-CN" dirty="0">
                <a:solidFill>
                  <a:srgbClr val="000000"/>
                </a:solidFill>
                <a:latin typeface="Times New Roman" charset="0"/>
                <a:ea typeface="Times New Roman" charset="0"/>
                <a:cs typeface="Times New Roman" charset="0"/>
              </a:rPr>
              <a:t>facilities. </a:t>
            </a:r>
            <a:endParaRPr lang="en-US" altLang="zh-CN" dirty="0" smtClean="0">
              <a:solidFill>
                <a:srgbClr val="000000"/>
              </a:solidFill>
              <a:latin typeface="Times New Roman" charset="0"/>
              <a:ea typeface="Times New Roman" charset="0"/>
              <a:cs typeface="Times New Roman" charset="0"/>
            </a:endParaRPr>
          </a:p>
        </p:txBody>
      </p:sp>
      <p:pic>
        <p:nvPicPr>
          <p:cNvPr id="2" name="Picture 1"/>
          <p:cNvPicPr>
            <a:picLocks noChangeAspect="1"/>
          </p:cNvPicPr>
          <p:nvPr/>
        </p:nvPicPr>
        <p:blipFill rotWithShape="1">
          <a:blip r:embed="rId2"/>
          <a:srcRect b="25535"/>
          <a:stretch/>
        </p:blipFill>
        <p:spPr>
          <a:xfrm>
            <a:off x="704995" y="2387860"/>
            <a:ext cx="3824793" cy="2909956"/>
          </a:xfrm>
          <a:prstGeom prst="rect">
            <a:avLst/>
          </a:prstGeom>
        </p:spPr>
      </p:pic>
      <p:grpSp>
        <p:nvGrpSpPr>
          <p:cNvPr id="13" name="Group 12"/>
          <p:cNvGrpSpPr/>
          <p:nvPr/>
        </p:nvGrpSpPr>
        <p:grpSpPr>
          <a:xfrm>
            <a:off x="4827962" y="2391956"/>
            <a:ext cx="3945735" cy="2230638"/>
            <a:chOff x="4827962" y="2382546"/>
            <a:chExt cx="3945735" cy="2230638"/>
          </a:xfrm>
        </p:grpSpPr>
        <p:pic>
          <p:nvPicPr>
            <p:cNvPr id="3" name="Picture 2"/>
            <p:cNvPicPr>
              <a:picLocks noChangeAspect="1"/>
            </p:cNvPicPr>
            <p:nvPr/>
          </p:nvPicPr>
          <p:blipFill rotWithShape="1">
            <a:blip r:embed="rId3"/>
            <a:srcRect b="81283"/>
            <a:stretch/>
          </p:blipFill>
          <p:spPr>
            <a:xfrm>
              <a:off x="4827962" y="2382546"/>
              <a:ext cx="3932483" cy="221803"/>
            </a:xfrm>
            <a:prstGeom prst="rect">
              <a:avLst/>
            </a:prstGeom>
          </p:spPr>
        </p:pic>
        <p:pic>
          <p:nvPicPr>
            <p:cNvPr id="9" name="Picture 8"/>
            <p:cNvPicPr>
              <a:picLocks noChangeAspect="1"/>
            </p:cNvPicPr>
            <p:nvPr/>
          </p:nvPicPr>
          <p:blipFill rotWithShape="1">
            <a:blip r:embed="rId3"/>
            <a:srcRect t="13442" b="-1"/>
            <a:stretch/>
          </p:blipFill>
          <p:spPr>
            <a:xfrm>
              <a:off x="4841214" y="3590884"/>
              <a:ext cx="3919231" cy="1022300"/>
            </a:xfrm>
            <a:prstGeom prst="rect">
              <a:avLst/>
            </a:prstGeom>
          </p:spPr>
        </p:pic>
        <p:pic>
          <p:nvPicPr>
            <p:cNvPr id="10" name="Picture 9"/>
            <p:cNvPicPr>
              <a:picLocks noChangeAspect="1"/>
            </p:cNvPicPr>
            <p:nvPr/>
          </p:nvPicPr>
          <p:blipFill rotWithShape="1">
            <a:blip r:embed="rId2"/>
            <a:srcRect t="73725"/>
            <a:stretch/>
          </p:blipFill>
          <p:spPr>
            <a:xfrm>
              <a:off x="4841214" y="2546585"/>
              <a:ext cx="3932483" cy="1135626"/>
            </a:xfrm>
            <a:prstGeom prst="rect">
              <a:avLst/>
            </a:prstGeom>
          </p:spPr>
        </p:pic>
      </p:grpSp>
      <p:sp>
        <p:nvSpPr>
          <p:cNvPr id="12" name="矩形 11"/>
          <p:cNvSpPr/>
          <p:nvPr/>
        </p:nvSpPr>
        <p:spPr>
          <a:xfrm>
            <a:off x="4529788" y="4743580"/>
            <a:ext cx="4626588" cy="261610"/>
          </a:xfrm>
          <a:prstGeom prst="rect">
            <a:avLst/>
          </a:prstGeom>
        </p:spPr>
        <p:txBody>
          <a:bodyPr wrap="none">
            <a:spAutoFit/>
          </a:bodyPr>
          <a:lstStyle/>
          <a:p>
            <a:pPr>
              <a:lnSpc>
                <a:spcPct val="110000"/>
              </a:lnSpc>
              <a:buSzPct val="100000"/>
            </a:pPr>
            <a:r>
              <a:rPr lang="en-US" altLang="zh-CN" sz="1000" dirty="0">
                <a:solidFill>
                  <a:srgbClr val="000000"/>
                </a:solidFill>
                <a:latin typeface="Times New Roman" charset="0"/>
                <a:ea typeface="Times New Roman" charset="0"/>
                <a:cs typeface="Times New Roman" charset="0"/>
              </a:rPr>
              <a:t>Source</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Industrial </a:t>
            </a:r>
            <a:r>
              <a:rPr lang="en-US" altLang="zh-CN" sz="1000" dirty="0" err="1" smtClean="0">
                <a:solidFill>
                  <a:srgbClr val="000000"/>
                </a:solidFill>
                <a:latin typeface="Times New Roman" charset="0"/>
                <a:ea typeface="Times New Roman" charset="0"/>
                <a:cs typeface="Times New Roman" charset="0"/>
              </a:rPr>
              <a:t>Stormwater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Fact </a:t>
            </a:r>
            <a:r>
              <a:rPr lang="en-US" altLang="zh-CN" sz="1000" dirty="0">
                <a:solidFill>
                  <a:srgbClr val="000000"/>
                </a:solidFill>
                <a:latin typeface="Times New Roman" charset="0"/>
                <a:ea typeface="Times New Roman" charset="0"/>
                <a:cs typeface="Times New Roman" charset="0"/>
              </a:rPr>
              <a:t>Sheet </a:t>
            </a:r>
            <a:r>
              <a:rPr lang="en-US" altLang="zh-CN" sz="1000" dirty="0" smtClean="0">
                <a:solidFill>
                  <a:srgbClr val="000000"/>
                </a:solidFill>
                <a:latin typeface="Times New Roman" charset="0"/>
                <a:ea typeface="Times New Roman" charset="0"/>
                <a:cs typeface="Times New Roman" charset="0"/>
              </a:rPr>
              <a:t>Series,</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U.S. EPA Office of 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Dec</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2006</a:t>
            </a:r>
            <a:endParaRPr lang="zh-CN" altLang="zh-CN"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978112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914C7F1-FFC2-4C68-9AAF-0B6E4400929D}"/>
              </a:ext>
            </a:extLst>
          </p:cNvPr>
          <p:cNvSpPr txBox="1">
            <a:spLocks/>
          </p:cNvSpPr>
          <p:nvPr/>
        </p:nvSpPr>
        <p:spPr>
          <a:xfrm>
            <a:off x="0" y="88899"/>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II</a:t>
            </a:r>
            <a:r>
              <a:rPr lang="en-US" altLang="zh-CN" sz="2800" dirty="0">
                <a:solidFill>
                  <a:srgbClr val="990000"/>
                </a:solidFill>
                <a:latin typeface="Arial"/>
                <a:cs typeface="Arial"/>
              </a:rPr>
              <a:t>.</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lang="en-US" altLang="zh-CN" sz="2800" dirty="0">
                <a:solidFill>
                  <a:srgbClr val="990000"/>
                </a:solidFill>
                <a:latin typeface="Arial"/>
                <a:ea typeface="+mj-ea"/>
                <a:cs typeface="Arial"/>
              </a:rPr>
              <a:t>Metal fabrication/finishing </a:t>
            </a:r>
            <a:r>
              <a:rPr lang="en-US" altLang="zh-CN" sz="2800" dirty="0" smtClean="0">
                <a:solidFill>
                  <a:srgbClr val="990000"/>
                </a:solidFill>
                <a:latin typeface="Arial"/>
                <a:ea typeface="+mj-ea"/>
                <a:cs typeface="Arial"/>
              </a:rPr>
              <a:t>industry</a:t>
            </a:r>
            <a:r>
              <a:rPr lang="zh-CN" altLang="en-US" sz="2800" dirty="0" smtClean="0">
                <a:solidFill>
                  <a:srgbClr val="990000"/>
                </a:solidFill>
                <a:latin typeface="Arial"/>
                <a:ea typeface="+mj-ea"/>
                <a:cs typeface="Arial"/>
              </a:rPr>
              <a:t> </a:t>
            </a:r>
            <a:r>
              <a:rPr lang="en-US" altLang="zh-CN" sz="2000" dirty="0" smtClean="0">
                <a:solidFill>
                  <a:srgbClr val="990000"/>
                </a:solidFill>
                <a:latin typeface="Arial"/>
                <a:ea typeface="+mj-ea"/>
                <a:cs typeface="Arial"/>
              </a:rPr>
              <a:t>(cont’d)</a:t>
            </a:r>
            <a:endParaRPr lang="en-US" altLang="zh-CN" sz="2000" dirty="0">
              <a:solidFill>
                <a:srgbClr val="990000"/>
              </a:solidFill>
              <a:latin typeface="Arial"/>
              <a:ea typeface="+mj-ea"/>
              <a:cs typeface="Arial"/>
            </a:endParaRPr>
          </a:p>
        </p:txBody>
      </p:sp>
      <p:sp>
        <p:nvSpPr>
          <p:cNvPr id="7" name="Rectangle 6"/>
          <p:cNvSpPr/>
          <p:nvPr/>
        </p:nvSpPr>
        <p:spPr>
          <a:xfrm>
            <a:off x="715618" y="1129640"/>
            <a:ext cx="8058082" cy="4364272"/>
          </a:xfrm>
          <a:prstGeom prst="rect">
            <a:avLst/>
          </a:prstGeom>
        </p:spPr>
        <p:txBody>
          <a:bodyPr wrap="square">
            <a:spAutoFit/>
          </a:bodyPr>
          <a:lstStyle/>
          <a:p>
            <a:pPr algn="just">
              <a:lnSpc>
                <a:spcPct val="110000"/>
              </a:lnSpc>
              <a:spcAft>
                <a:spcPts val="600"/>
              </a:spcAft>
            </a:pPr>
            <a:r>
              <a:rPr lang="en-US" dirty="0">
                <a:solidFill>
                  <a:srgbClr val="000000"/>
                </a:solidFill>
                <a:latin typeface="Times New Roman" charset="0"/>
                <a:ea typeface="Times New Roman" charset="0"/>
                <a:cs typeface="Times New Roman" charset="0"/>
              </a:rPr>
              <a:t>A variety of BMP options may be applicable to eliminate or minimize the presence of pollutants in </a:t>
            </a:r>
            <a:r>
              <a:rPr lang="en-US" dirty="0" err="1">
                <a:solidFill>
                  <a:srgbClr val="000000"/>
                </a:solidFill>
                <a:latin typeface="Times New Roman" charset="0"/>
                <a:ea typeface="Times New Roman" charset="0"/>
                <a:cs typeface="Times New Roman" charset="0"/>
              </a:rPr>
              <a:t>stormwater</a:t>
            </a:r>
            <a:r>
              <a:rPr lang="en-US" dirty="0">
                <a:solidFill>
                  <a:srgbClr val="000000"/>
                </a:solidFill>
                <a:latin typeface="Times New Roman" charset="0"/>
                <a:ea typeface="Times New Roman" charset="0"/>
                <a:cs typeface="Times New Roman" charset="0"/>
              </a:rPr>
              <a:t> discharges from </a:t>
            </a:r>
            <a:r>
              <a:rPr lang="en-US" dirty="0" smtClean="0">
                <a:solidFill>
                  <a:srgbClr val="000000"/>
                </a:solidFill>
                <a:latin typeface="Times New Roman" charset="0"/>
                <a:ea typeface="Times New Roman" charset="0"/>
                <a:cs typeface="Times New Roman" charset="0"/>
              </a:rPr>
              <a:t>metal fabrication/finishing</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facilities</a:t>
            </a:r>
            <a:r>
              <a:rPr lang="en-US" dirty="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Since</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most </a:t>
            </a:r>
            <a:r>
              <a:rPr lang="en-US" dirty="0">
                <a:solidFill>
                  <a:srgbClr val="000000"/>
                </a:solidFill>
                <a:latin typeface="Times New Roman" charset="0"/>
                <a:ea typeface="Times New Roman" charset="0"/>
                <a:cs typeface="Times New Roman" charset="0"/>
              </a:rPr>
              <a:t>of the operations occur indoors, </a:t>
            </a:r>
            <a:r>
              <a:rPr lang="en-US" dirty="0" smtClean="0">
                <a:solidFill>
                  <a:srgbClr val="000000"/>
                </a:solidFill>
                <a:latin typeface="Times New Roman" charset="0"/>
                <a:ea typeface="Times New Roman" charset="0"/>
                <a:cs typeface="Times New Roman" charset="0"/>
              </a:rPr>
              <a:t>minimiz</a:t>
            </a:r>
            <a:r>
              <a:rPr lang="en-US" altLang="zh-CN" dirty="0" smtClean="0">
                <a:solidFill>
                  <a:srgbClr val="000000"/>
                </a:solidFill>
                <a:latin typeface="Times New Roman" charset="0"/>
                <a:ea typeface="Times New Roman" charset="0"/>
                <a:cs typeface="Times New Roman" charset="0"/>
              </a:rPr>
              <a:t>ing</a:t>
            </a:r>
            <a:r>
              <a:rPr lang="en-US" dirty="0" smtClean="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exposure </a:t>
            </a:r>
            <a:r>
              <a:rPr lang="en-US" dirty="0" smtClean="0">
                <a:solidFill>
                  <a:srgbClr val="000000"/>
                </a:solidFill>
                <a:latin typeface="Times New Roman" charset="0"/>
                <a:ea typeface="Times New Roman" charset="0"/>
                <a:cs typeface="Times New Roman" charset="0"/>
              </a:rPr>
              <a:t>of</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pollutants </a:t>
            </a:r>
            <a:r>
              <a:rPr lang="en-US" dirty="0">
                <a:solidFill>
                  <a:srgbClr val="000000"/>
                </a:solidFill>
                <a:latin typeface="Times New Roman" charset="0"/>
                <a:ea typeface="Times New Roman" charset="0"/>
                <a:cs typeface="Times New Roman" charset="0"/>
              </a:rPr>
              <a:t>to </a:t>
            </a:r>
            <a:r>
              <a:rPr lang="en-US" dirty="0" err="1">
                <a:solidFill>
                  <a:srgbClr val="000000"/>
                </a:solidFill>
                <a:latin typeface="Times New Roman" charset="0"/>
                <a:ea typeface="Times New Roman" charset="0"/>
                <a:cs typeface="Times New Roman" charset="0"/>
              </a:rPr>
              <a:t>stormwater</a:t>
            </a:r>
            <a:r>
              <a:rPr lang="en-US" dirty="0">
                <a:solidFill>
                  <a:srgbClr val="000000"/>
                </a:solidFill>
                <a:latin typeface="Times New Roman" charset="0"/>
                <a:ea typeface="Times New Roman" charset="0"/>
                <a:cs typeface="Times New Roman" charset="0"/>
              </a:rPr>
              <a:t> runoff </a:t>
            </a:r>
            <a:r>
              <a:rPr lang="en-US" altLang="zh-CN" dirty="0" smtClean="0">
                <a:solidFill>
                  <a:srgbClr val="000000"/>
                </a:solidFill>
                <a:latin typeface="Times New Roman" charset="0"/>
                <a:ea typeface="Times New Roman" charset="0"/>
                <a:cs typeface="Times New Roman" charset="0"/>
              </a:rPr>
              <a:t>is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very</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important</a:t>
            </a:r>
            <a:r>
              <a:rPr lang="en-US" dirty="0" smtClean="0">
                <a:solidFill>
                  <a:srgbClr val="000000"/>
                </a:solidFill>
                <a:latin typeface="Times New Roman" charset="0"/>
                <a:ea typeface="Times New Roman" charset="0"/>
                <a:cs typeface="Times New Roman" charset="0"/>
              </a:rPr>
              <a: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effective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BMPs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include:</a:t>
            </a:r>
            <a:endParaRPr lang="en-US" dirty="0" smtClean="0">
              <a:solidFill>
                <a:srgbClr val="000000"/>
              </a:solidFill>
              <a:latin typeface="Times New Roman" charset="0"/>
              <a:ea typeface="Times New Roman" charset="0"/>
              <a:cs typeface="Times New Roman" charset="0"/>
            </a:endParaRPr>
          </a:p>
          <a:p>
            <a:pPr marL="285750" indent="-285750" algn="just">
              <a:lnSpc>
                <a:spcPct val="110000"/>
              </a:lnSpc>
              <a:spcAft>
                <a:spcPts val="600"/>
              </a:spcAft>
              <a:buFont typeface="Arial" charset="0"/>
              <a:buChar char="•"/>
            </a:pPr>
            <a:r>
              <a:rPr lang="en-US" altLang="zh-CN" dirty="0" smtClean="0">
                <a:solidFill>
                  <a:srgbClr val="000000"/>
                </a:solidFill>
                <a:latin typeface="Times New Roman" charset="0"/>
                <a:ea typeface="Times New Roman" charset="0"/>
                <a:cs typeface="Times New Roman" charset="0"/>
              </a:rPr>
              <a:t>Regular cleanup, collection and containment of debris in storage areas</a:t>
            </a:r>
          </a:p>
          <a:p>
            <a:pPr marL="285750" indent="-285750" algn="just">
              <a:lnSpc>
                <a:spcPct val="110000"/>
              </a:lnSpc>
              <a:spcAft>
                <a:spcPts val="600"/>
              </a:spcAft>
              <a:buFont typeface="Arial" charset="0"/>
              <a:buChar char="•"/>
            </a:pPr>
            <a:r>
              <a:rPr lang="en-US" altLang="zh-CN" dirty="0" smtClean="0">
                <a:solidFill>
                  <a:srgbClr val="000000"/>
                </a:solidFill>
                <a:latin typeface="Times New Roman" charset="0"/>
                <a:ea typeface="Times New Roman" charset="0"/>
                <a:cs typeface="Times New Roman" charset="0"/>
              </a:rPr>
              <a:t>Housekeeping practices</a:t>
            </a:r>
          </a:p>
          <a:p>
            <a:pPr marL="285750" indent="-285750" algn="just">
              <a:lnSpc>
                <a:spcPct val="110000"/>
              </a:lnSpc>
              <a:spcAft>
                <a:spcPts val="600"/>
              </a:spcAft>
              <a:buFont typeface="Arial" charset="0"/>
              <a:buChar char="•"/>
            </a:pPr>
            <a:r>
              <a:rPr lang="en-US" altLang="zh-CN" dirty="0" smtClean="0">
                <a:solidFill>
                  <a:srgbClr val="000000"/>
                </a:solidFill>
                <a:latin typeface="Times New Roman" charset="0"/>
                <a:ea typeface="Times New Roman" charset="0"/>
                <a:cs typeface="Times New Roman" charset="0"/>
              </a:rPr>
              <a:t>Spill control</a:t>
            </a:r>
          </a:p>
          <a:p>
            <a:pPr marL="285750" indent="-285750" algn="just">
              <a:lnSpc>
                <a:spcPct val="110000"/>
              </a:lnSpc>
              <a:spcAft>
                <a:spcPts val="600"/>
              </a:spcAft>
              <a:buFont typeface="Arial" charset="0"/>
              <a:buChar char="•"/>
            </a:pPr>
            <a:r>
              <a:rPr lang="en-US" altLang="zh-CN" dirty="0" smtClean="0">
                <a:solidFill>
                  <a:srgbClr val="000000"/>
                </a:solidFill>
                <a:latin typeface="Times New Roman" charset="0"/>
                <a:ea typeface="Times New Roman" charset="0"/>
                <a:cs typeface="Times New Roman" charset="0"/>
              </a:rPr>
              <a:t>Employee training</a:t>
            </a:r>
          </a:p>
          <a:p>
            <a:pPr marL="285750" indent="-285750" algn="just">
              <a:lnSpc>
                <a:spcPct val="110000"/>
              </a:lnSpc>
              <a:spcAft>
                <a:spcPts val="600"/>
              </a:spcAft>
              <a:buFont typeface="Arial" charset="0"/>
              <a:buChar char="•"/>
            </a:pPr>
            <a:r>
              <a:rPr lang="en-US" altLang="zh-CN" dirty="0" smtClean="0">
                <a:solidFill>
                  <a:srgbClr val="000000"/>
                </a:solidFill>
                <a:latin typeface="Times New Roman" charset="0"/>
                <a:ea typeface="Times New Roman" charset="0"/>
                <a:cs typeface="Times New Roman" charset="0"/>
              </a:rPr>
              <a:t>U</a:t>
            </a:r>
            <a:r>
              <a:rPr lang="en-US" dirty="0" smtClean="0">
                <a:solidFill>
                  <a:srgbClr val="000000"/>
                </a:solidFill>
                <a:latin typeface="Times New Roman" charset="0"/>
                <a:ea typeface="Times New Roman" charset="0"/>
                <a:cs typeface="Times New Roman" charset="0"/>
              </a:rPr>
              <a:t>se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of</a:t>
            </a:r>
            <a:r>
              <a:rPr lang="en-US" dirty="0" smtClean="0">
                <a:solidFill>
                  <a:srgbClr val="000000"/>
                </a:solidFill>
                <a:latin typeface="Times New Roman" charset="0"/>
                <a:ea typeface="Times New Roman" charset="0"/>
                <a:cs typeface="Times New Roman" charset="0"/>
              </a:rPr>
              <a:t> covers, indoor storage, and indoor operations</a:t>
            </a:r>
          </a:p>
          <a:p>
            <a:pPr marL="285750" indent="-285750" algn="just">
              <a:lnSpc>
                <a:spcPct val="110000"/>
              </a:lnSpc>
              <a:spcAft>
                <a:spcPts val="600"/>
              </a:spcAft>
              <a:buFont typeface="Arial" charset="0"/>
              <a:buChar char="•"/>
            </a:pPr>
            <a:r>
              <a:rPr lang="en-US" dirty="0" smtClean="0">
                <a:solidFill>
                  <a:srgbClr val="000000"/>
                </a:solidFill>
                <a:latin typeface="Times New Roman" charset="0"/>
                <a:ea typeface="Times New Roman" charset="0"/>
                <a:cs typeface="Times New Roman" charset="0"/>
              </a:rPr>
              <a:t>Grass swales</a:t>
            </a:r>
          </a:p>
          <a:p>
            <a:pPr marL="285750" indent="-285750" algn="just">
              <a:lnSpc>
                <a:spcPct val="110000"/>
              </a:lnSpc>
              <a:spcAft>
                <a:spcPts val="600"/>
              </a:spcAft>
              <a:buFont typeface="Arial" charset="0"/>
              <a:buChar char="•"/>
            </a:pPr>
            <a:r>
              <a:rPr lang="en-US" dirty="0" smtClean="0">
                <a:solidFill>
                  <a:srgbClr val="000000"/>
                </a:solidFill>
                <a:latin typeface="Times New Roman" charset="0"/>
                <a:ea typeface="Times New Roman" charset="0"/>
                <a:cs typeface="Times New Roman" charset="0"/>
              </a:rPr>
              <a:t>Sedimentation ponds</a:t>
            </a:r>
          </a:p>
          <a:p>
            <a:pPr marL="285750" indent="-285750" algn="just">
              <a:lnSpc>
                <a:spcPct val="110000"/>
              </a:lnSpc>
              <a:spcAft>
                <a:spcPts val="600"/>
              </a:spcAft>
              <a:buFont typeface="Arial" charset="0"/>
              <a:buChar char="•"/>
            </a:pPr>
            <a:r>
              <a:rPr lang="en-US" altLang="zh-CN" dirty="0" smtClean="0">
                <a:solidFill>
                  <a:srgbClr val="000000"/>
                </a:solidFill>
                <a:latin typeface="Times New Roman" charset="0"/>
                <a:ea typeface="Times New Roman" charset="0"/>
                <a:cs typeface="Times New Roman" charset="0"/>
              </a:rPr>
              <a:t>Other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suitable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BMPs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according</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to</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activities</a:t>
            </a:r>
            <a:endParaRPr lang="en-US" dirty="0" smtClean="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5045825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914C7F1-FFC2-4C68-9AAF-0B6E4400929D}"/>
              </a:ext>
            </a:extLst>
          </p:cNvPr>
          <p:cNvSpPr txBox="1">
            <a:spLocks/>
          </p:cNvSpPr>
          <p:nvPr/>
        </p:nvSpPr>
        <p:spPr>
          <a:xfrm>
            <a:off x="0" y="88899"/>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II</a:t>
            </a:r>
            <a:r>
              <a:rPr lang="en-US" altLang="zh-CN" sz="2800" dirty="0">
                <a:solidFill>
                  <a:srgbClr val="990000"/>
                </a:solidFill>
                <a:latin typeface="Arial"/>
                <a:cs typeface="Arial"/>
              </a:rPr>
              <a:t>.</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lang="en-US" altLang="zh-CN" sz="2800" dirty="0">
                <a:solidFill>
                  <a:srgbClr val="990000"/>
                </a:solidFill>
                <a:latin typeface="Arial"/>
                <a:ea typeface="+mj-ea"/>
                <a:cs typeface="Arial"/>
              </a:rPr>
              <a:t>Metal fabrication/finishing </a:t>
            </a:r>
            <a:r>
              <a:rPr lang="en-US" altLang="zh-CN" sz="2800" dirty="0" smtClean="0">
                <a:solidFill>
                  <a:srgbClr val="990000"/>
                </a:solidFill>
                <a:latin typeface="Arial"/>
                <a:ea typeface="+mj-ea"/>
                <a:cs typeface="Arial"/>
              </a:rPr>
              <a:t>industry</a:t>
            </a:r>
            <a:r>
              <a:rPr lang="zh-CN" altLang="en-US" sz="2800" dirty="0" smtClean="0">
                <a:solidFill>
                  <a:srgbClr val="990000"/>
                </a:solidFill>
                <a:latin typeface="Arial"/>
                <a:ea typeface="+mj-ea"/>
                <a:cs typeface="Arial"/>
              </a:rPr>
              <a:t> </a:t>
            </a:r>
            <a:r>
              <a:rPr lang="en-US" altLang="zh-CN" sz="2000" dirty="0" smtClean="0">
                <a:solidFill>
                  <a:srgbClr val="990000"/>
                </a:solidFill>
                <a:latin typeface="Arial"/>
                <a:ea typeface="+mj-ea"/>
                <a:cs typeface="Arial"/>
              </a:rPr>
              <a:t>(cont’d)</a:t>
            </a:r>
            <a:endParaRPr lang="en-US" altLang="zh-CN" sz="2000" dirty="0">
              <a:solidFill>
                <a:srgbClr val="990000"/>
              </a:solidFill>
              <a:latin typeface="Arial"/>
              <a:ea typeface="+mj-ea"/>
              <a:cs typeface="Arial"/>
            </a:endParaRPr>
          </a:p>
        </p:txBody>
      </p:sp>
      <p:sp>
        <p:nvSpPr>
          <p:cNvPr id="5" name="TextBox 4">
            <a:extLst>
              <a:ext uri="{FF2B5EF4-FFF2-40B4-BE49-F238E27FC236}">
                <a16:creationId xmlns="" xmlns:a16="http://schemas.microsoft.com/office/drawing/2014/main" id="{BC9EACCB-8EE2-41C4-81C7-25A6435EABD2}"/>
              </a:ext>
            </a:extLst>
          </p:cNvPr>
          <p:cNvSpPr txBox="1"/>
          <p:nvPr/>
        </p:nvSpPr>
        <p:spPr>
          <a:xfrm>
            <a:off x="734722" y="1059884"/>
            <a:ext cx="6593730" cy="369332"/>
          </a:xfrm>
          <a:prstGeom prst="rect">
            <a:avLst/>
          </a:prstGeom>
          <a:solidFill>
            <a:srgbClr val="FFCC00"/>
          </a:solidFill>
        </p:spPr>
        <p:txBody>
          <a:bodyPr wrap="square" rtlCol="0">
            <a:spAutoFit/>
          </a:bodyPr>
          <a:lstStyle/>
          <a:p>
            <a:pPr algn="just"/>
            <a:r>
              <a:rPr lang="en-US" altLang="zh-CN" dirty="0" smtClean="0">
                <a:solidFill>
                  <a:srgbClr val="990000"/>
                </a:solidFill>
                <a:latin typeface="Times New Roman" panose="02020603050405020304" pitchFamily="18" charset="0"/>
                <a:cs typeface="Times New Roman" panose="02020603050405020304" pitchFamily="18" charset="0"/>
              </a:rPr>
              <a:t>Silver</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Bullet</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A</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technology</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for</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metal fabrication/finishing</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facilities</a:t>
            </a:r>
          </a:p>
        </p:txBody>
      </p:sp>
      <p:sp>
        <p:nvSpPr>
          <p:cNvPr id="6" name="Rectangle 5"/>
          <p:cNvSpPr/>
          <p:nvPr/>
        </p:nvSpPr>
        <p:spPr>
          <a:xfrm>
            <a:off x="734722" y="1698762"/>
            <a:ext cx="8038977" cy="679673"/>
          </a:xfrm>
          <a:prstGeom prst="rect">
            <a:avLst/>
          </a:prstGeom>
        </p:spPr>
        <p:txBody>
          <a:bodyPr wrap="square">
            <a:spAutoFit/>
          </a:bodyPr>
          <a:lstStyle/>
          <a:p>
            <a:pPr algn="just">
              <a:lnSpc>
                <a:spcPct val="110000"/>
              </a:lnSpc>
              <a:spcAft>
                <a:spcPts val="300"/>
              </a:spcAft>
            </a:pPr>
            <a:r>
              <a:rPr lang="en-US" altLang="zh-CN"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altLang="zh-CN" dirty="0" err="1" smtClean="0">
                <a:solidFill>
                  <a:srgbClr val="000000"/>
                </a:solidFill>
                <a:latin typeface="Times New Roman" charset="0"/>
                <a:ea typeface="Times New Roman" charset="0"/>
                <a:cs typeface="Times New Roman" charset="0"/>
              </a:rPr>
              <a:t>Sivler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Bullet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automatic</a:t>
            </a:r>
            <a:r>
              <a:rPr lang="zh-CN" altLang="en-US" dirty="0" smtClean="0">
                <a:solidFill>
                  <a:srgbClr val="000000"/>
                </a:solidFill>
                <a:latin typeface="Times New Roman" charset="0"/>
                <a:ea typeface="Times New Roman" charset="0"/>
                <a:cs typeface="Times New Roman" charset="0"/>
              </a:rPr>
              <a:t> </a:t>
            </a:r>
            <a:r>
              <a:rPr lang="en-US" altLang="zh-CN" dirty="0" err="1" smtClean="0">
                <a:solidFill>
                  <a:srgbClr val="000000"/>
                </a:solidFill>
                <a:latin typeface="Times New Roman" charset="0"/>
                <a:ea typeface="Times New Roman" charset="0"/>
                <a:cs typeface="Times New Roman" charset="0"/>
              </a:rPr>
              <a:t>stormwater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treatment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system.</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can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treat</a:t>
            </a:r>
            <a:r>
              <a:rPr lang="zh-CN" altLang="en-US" dirty="0" smtClean="0">
                <a:solidFill>
                  <a:srgbClr val="000000"/>
                </a:solidFill>
                <a:latin typeface="Times New Roman" charset="0"/>
                <a:ea typeface="Times New Roman" charset="0"/>
                <a:cs typeface="Times New Roman" charset="0"/>
              </a:rPr>
              <a:t> </a:t>
            </a:r>
            <a:r>
              <a:rPr lang="en-US" altLang="zh-CN" dirty="0" err="1" smtClean="0">
                <a:solidFill>
                  <a:srgbClr val="000000"/>
                </a:solidFill>
                <a:latin typeface="Times New Roman" charset="0"/>
                <a:ea typeface="Times New Roman" charset="0"/>
                <a:cs typeface="Times New Roman" charset="0"/>
              </a:rPr>
              <a:t>stormwater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at</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the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rate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of</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up</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to</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200</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gallon</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per</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minute</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with</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high</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removal</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efficiency.</a:t>
            </a:r>
          </a:p>
        </p:txBody>
      </p:sp>
      <p:sp>
        <p:nvSpPr>
          <p:cNvPr id="7" name="Rectangle 6"/>
          <p:cNvSpPr/>
          <p:nvPr/>
        </p:nvSpPr>
        <p:spPr>
          <a:xfrm>
            <a:off x="734722" y="2455069"/>
            <a:ext cx="3303878" cy="3082767"/>
          </a:xfrm>
          <a:prstGeom prst="rect">
            <a:avLst/>
          </a:prstGeom>
        </p:spPr>
        <p:txBody>
          <a:bodyPr wrap="square">
            <a:spAutoFit/>
          </a:bodyPr>
          <a:lstStyle/>
          <a:p>
            <a:pPr algn="just">
              <a:lnSpc>
                <a:spcPct val="110000"/>
              </a:lnSpc>
              <a:spcAft>
                <a:spcPts val="600"/>
              </a:spcAft>
            </a:pPr>
            <a:r>
              <a:rPr lang="en-US" altLang="zh-CN" dirty="0" smtClean="0">
                <a:solidFill>
                  <a:srgbClr val="C00000"/>
                </a:solidFill>
                <a:latin typeface="Times New Roman" charset="0"/>
                <a:ea typeface="Times New Roman" charset="0"/>
                <a:cs typeface="Times New Roman" charset="0"/>
              </a:rPr>
              <a:t>Target</a:t>
            </a:r>
            <a:r>
              <a:rPr lang="zh-CN" altLang="en-US" dirty="0" smtClean="0">
                <a:solidFill>
                  <a:srgbClr val="C00000"/>
                </a:solidFill>
                <a:latin typeface="Times New Roman" charset="0"/>
                <a:ea typeface="Times New Roman" charset="0"/>
                <a:cs typeface="Times New Roman" charset="0"/>
              </a:rPr>
              <a:t> </a:t>
            </a:r>
            <a:r>
              <a:rPr lang="en-US" altLang="zh-CN" dirty="0" smtClean="0">
                <a:solidFill>
                  <a:srgbClr val="C00000"/>
                </a:solidFill>
                <a:latin typeface="Times New Roman" charset="0"/>
                <a:ea typeface="Times New Roman" charset="0"/>
                <a:cs typeface="Times New Roman" charset="0"/>
              </a:rPr>
              <a:t>pollutants:</a:t>
            </a:r>
            <a:endParaRPr lang="en-US" sz="1600" dirty="0" smtClean="0">
              <a:solidFill>
                <a:srgbClr val="C00000"/>
              </a:solidFill>
              <a:latin typeface="Times New Roman" charset="0"/>
              <a:ea typeface="Times New Roman" charset="0"/>
              <a:cs typeface="Times New Roman" charset="0"/>
            </a:endParaRP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rPr>
              <a:t>Metals</a:t>
            </a:r>
            <a:r>
              <a:rPr lang="zh-CN" altLang="en-US" sz="1600" dirty="0" smtClean="0">
                <a:solidFill>
                  <a:srgbClr val="000000"/>
                </a:solidFill>
                <a:latin typeface="Times New Roman" charset="0"/>
                <a:ea typeface="Times New Roman" charset="0"/>
                <a:cs typeface="Times New Roman" charset="0"/>
                <a:sym typeface="Wingdings"/>
              </a:rPr>
              <a:t> </a:t>
            </a:r>
            <a:r>
              <a:rPr lang="en-US" altLang="zh-CN" sz="1600" dirty="0" smtClean="0">
                <a:solidFill>
                  <a:srgbClr val="000000"/>
                </a:solidFill>
                <a:latin typeface="Times New Roman" charset="0"/>
                <a:ea typeface="Times New Roman" charset="0"/>
                <a:cs typeface="Times New Roman" charset="0"/>
                <a:sym typeface="Wingdings"/>
              </a:rPr>
              <a:t>(Aluminum,</a:t>
            </a:r>
            <a:r>
              <a:rPr lang="zh-CN" altLang="en-US" sz="1600" dirty="0" smtClean="0">
                <a:solidFill>
                  <a:srgbClr val="000000"/>
                </a:solidFill>
                <a:latin typeface="Times New Roman" charset="0"/>
                <a:ea typeface="Times New Roman" charset="0"/>
                <a:cs typeface="Times New Roman" charset="0"/>
                <a:sym typeface="Wingdings"/>
              </a:rPr>
              <a:t> </a:t>
            </a:r>
            <a:r>
              <a:rPr lang="en-US" altLang="zh-CN" sz="1600" dirty="0" smtClean="0">
                <a:solidFill>
                  <a:srgbClr val="000000"/>
                </a:solidFill>
                <a:latin typeface="Times New Roman" charset="0"/>
                <a:ea typeface="Times New Roman" charset="0"/>
                <a:cs typeface="Times New Roman" charset="0"/>
                <a:sym typeface="Wingdings"/>
              </a:rPr>
              <a:t>Copper,</a:t>
            </a:r>
            <a:r>
              <a:rPr lang="zh-CN" altLang="en-US" sz="1600" dirty="0" smtClean="0">
                <a:solidFill>
                  <a:srgbClr val="000000"/>
                </a:solidFill>
                <a:latin typeface="Times New Roman" charset="0"/>
                <a:ea typeface="Times New Roman" charset="0"/>
                <a:cs typeface="Times New Roman" charset="0"/>
                <a:sym typeface="Wingdings"/>
              </a:rPr>
              <a:t> </a:t>
            </a:r>
            <a:r>
              <a:rPr lang="en-US" altLang="zh-CN" sz="1600" dirty="0" smtClean="0">
                <a:solidFill>
                  <a:srgbClr val="000000"/>
                </a:solidFill>
                <a:latin typeface="Times New Roman" charset="0"/>
                <a:ea typeface="Times New Roman" charset="0"/>
                <a:cs typeface="Times New Roman" charset="0"/>
                <a:sym typeface="Wingdings"/>
              </a:rPr>
              <a:t>Iron,</a:t>
            </a:r>
            <a:r>
              <a:rPr lang="zh-CN" altLang="en-US" sz="1600" dirty="0" smtClean="0">
                <a:solidFill>
                  <a:srgbClr val="000000"/>
                </a:solidFill>
                <a:latin typeface="Times New Roman" charset="0"/>
                <a:ea typeface="Times New Roman" charset="0"/>
                <a:cs typeface="Times New Roman" charset="0"/>
                <a:sym typeface="Wingdings"/>
              </a:rPr>
              <a:t> </a:t>
            </a:r>
            <a:r>
              <a:rPr lang="en-US" altLang="zh-CN" sz="1600" dirty="0" smtClean="0">
                <a:solidFill>
                  <a:srgbClr val="000000"/>
                </a:solidFill>
                <a:latin typeface="Times New Roman" charset="0"/>
                <a:ea typeface="Times New Roman" charset="0"/>
                <a:cs typeface="Times New Roman" charset="0"/>
                <a:sym typeface="Wingdings"/>
              </a:rPr>
              <a:t>Lead,</a:t>
            </a:r>
            <a:r>
              <a:rPr lang="zh-CN" altLang="en-US" sz="1600" dirty="0" smtClean="0">
                <a:solidFill>
                  <a:srgbClr val="000000"/>
                </a:solidFill>
                <a:latin typeface="Times New Roman" charset="0"/>
                <a:ea typeface="Times New Roman" charset="0"/>
                <a:cs typeface="Times New Roman" charset="0"/>
                <a:sym typeface="Wingdings"/>
              </a:rPr>
              <a:t> </a:t>
            </a:r>
            <a:r>
              <a:rPr lang="en-US" altLang="zh-CN" sz="1600" dirty="0" smtClean="0">
                <a:solidFill>
                  <a:srgbClr val="000000"/>
                </a:solidFill>
                <a:latin typeface="Times New Roman" charset="0"/>
                <a:ea typeface="Times New Roman" charset="0"/>
                <a:cs typeface="Times New Roman" charset="0"/>
                <a:sym typeface="Wingdings"/>
              </a:rPr>
              <a:t>Magnesium,</a:t>
            </a:r>
            <a:r>
              <a:rPr lang="zh-CN" altLang="en-US" sz="1600" dirty="0" smtClean="0">
                <a:solidFill>
                  <a:srgbClr val="000000"/>
                </a:solidFill>
                <a:latin typeface="Times New Roman" charset="0"/>
                <a:ea typeface="Times New Roman" charset="0"/>
                <a:cs typeface="Times New Roman" charset="0"/>
                <a:sym typeface="Wingdings"/>
              </a:rPr>
              <a:t> </a:t>
            </a:r>
            <a:r>
              <a:rPr lang="en-US" altLang="zh-CN" sz="1600" dirty="0" smtClean="0">
                <a:solidFill>
                  <a:srgbClr val="000000"/>
                </a:solidFill>
                <a:latin typeface="Times New Roman" charset="0"/>
                <a:ea typeface="Times New Roman" charset="0"/>
                <a:cs typeface="Times New Roman" charset="0"/>
                <a:sym typeface="Wingdings"/>
              </a:rPr>
              <a:t>Zinc)</a:t>
            </a: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sym typeface="Wingdings"/>
              </a:rPr>
              <a:t>Oil</a:t>
            </a:r>
            <a:r>
              <a:rPr lang="zh-CN" altLang="en-US" sz="1600" dirty="0" smtClean="0">
                <a:solidFill>
                  <a:srgbClr val="000000"/>
                </a:solidFill>
                <a:latin typeface="Times New Roman" charset="0"/>
                <a:ea typeface="Times New Roman" charset="0"/>
                <a:cs typeface="Times New Roman" charset="0"/>
                <a:sym typeface="Wingdings"/>
              </a:rPr>
              <a:t> </a:t>
            </a:r>
            <a:r>
              <a:rPr lang="en-US" altLang="zh-CN" sz="1600" dirty="0" smtClean="0">
                <a:solidFill>
                  <a:srgbClr val="000000"/>
                </a:solidFill>
                <a:latin typeface="Times New Roman" charset="0"/>
                <a:ea typeface="Times New Roman" charset="0"/>
                <a:cs typeface="Times New Roman" charset="0"/>
                <a:sym typeface="Wingdings"/>
              </a:rPr>
              <a:t>&amp;</a:t>
            </a:r>
            <a:r>
              <a:rPr lang="zh-CN" altLang="en-US" sz="1600" dirty="0" smtClean="0">
                <a:solidFill>
                  <a:srgbClr val="000000"/>
                </a:solidFill>
                <a:latin typeface="Times New Roman" charset="0"/>
                <a:ea typeface="Times New Roman" charset="0"/>
                <a:cs typeface="Times New Roman" charset="0"/>
                <a:sym typeface="Wingdings"/>
              </a:rPr>
              <a:t> </a:t>
            </a:r>
            <a:r>
              <a:rPr lang="en-US" altLang="zh-CN" sz="1600" dirty="0" smtClean="0">
                <a:solidFill>
                  <a:srgbClr val="000000"/>
                </a:solidFill>
                <a:latin typeface="Times New Roman" charset="0"/>
                <a:ea typeface="Times New Roman" charset="0"/>
                <a:cs typeface="Times New Roman" charset="0"/>
                <a:sym typeface="Wingdings"/>
              </a:rPr>
              <a:t>grease</a:t>
            </a: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sym typeface="Wingdings"/>
              </a:rPr>
              <a:t>Total</a:t>
            </a:r>
            <a:r>
              <a:rPr lang="zh-CN" altLang="en-US" sz="1600" dirty="0" smtClean="0">
                <a:solidFill>
                  <a:srgbClr val="000000"/>
                </a:solidFill>
                <a:latin typeface="Times New Roman" charset="0"/>
                <a:ea typeface="Times New Roman" charset="0"/>
                <a:cs typeface="Times New Roman" charset="0"/>
                <a:sym typeface="Wingdings"/>
              </a:rPr>
              <a:t> </a:t>
            </a:r>
            <a:r>
              <a:rPr lang="en-US" altLang="zh-CN" sz="1600" dirty="0" smtClean="0">
                <a:solidFill>
                  <a:srgbClr val="000000"/>
                </a:solidFill>
                <a:latin typeface="Times New Roman" charset="0"/>
                <a:ea typeface="Times New Roman" charset="0"/>
                <a:cs typeface="Times New Roman" charset="0"/>
                <a:sym typeface="Wingdings"/>
              </a:rPr>
              <a:t>suspended</a:t>
            </a:r>
            <a:r>
              <a:rPr lang="zh-CN" altLang="en-US" sz="1600" dirty="0" smtClean="0">
                <a:solidFill>
                  <a:srgbClr val="000000"/>
                </a:solidFill>
                <a:latin typeface="Times New Roman" charset="0"/>
                <a:ea typeface="Times New Roman" charset="0"/>
                <a:cs typeface="Times New Roman" charset="0"/>
                <a:sym typeface="Wingdings"/>
              </a:rPr>
              <a:t> </a:t>
            </a:r>
            <a:r>
              <a:rPr lang="en-US" altLang="zh-CN" sz="1600" dirty="0" smtClean="0">
                <a:solidFill>
                  <a:srgbClr val="000000"/>
                </a:solidFill>
                <a:latin typeface="Times New Roman" charset="0"/>
                <a:ea typeface="Times New Roman" charset="0"/>
                <a:cs typeface="Times New Roman" charset="0"/>
                <a:sym typeface="Wingdings"/>
              </a:rPr>
              <a:t>solid</a:t>
            </a: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sym typeface="Wingdings"/>
              </a:rPr>
              <a:t>COD</a:t>
            </a: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sym typeface="Wingdings"/>
              </a:rPr>
              <a:t>BOD</a:t>
            </a: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sym typeface="Wingdings"/>
              </a:rPr>
              <a:t>Enterococcus</a:t>
            </a: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sym typeface="Wingdings"/>
              </a:rPr>
              <a:t>Fecal</a:t>
            </a:r>
            <a:r>
              <a:rPr lang="zh-CN" altLang="en-US" sz="1600" dirty="0" smtClean="0">
                <a:solidFill>
                  <a:srgbClr val="000000"/>
                </a:solidFill>
                <a:latin typeface="Times New Roman" charset="0"/>
                <a:ea typeface="Times New Roman" charset="0"/>
                <a:cs typeface="Times New Roman" charset="0"/>
                <a:sym typeface="Wingdings"/>
              </a:rPr>
              <a:t> </a:t>
            </a:r>
            <a:r>
              <a:rPr lang="en-US" altLang="zh-CN" sz="1600" dirty="0" smtClean="0">
                <a:solidFill>
                  <a:srgbClr val="000000"/>
                </a:solidFill>
                <a:latin typeface="Times New Roman" charset="0"/>
                <a:ea typeface="Times New Roman" charset="0"/>
                <a:cs typeface="Times New Roman" charset="0"/>
                <a:sym typeface="Wingdings"/>
              </a:rPr>
              <a:t>Coliform</a:t>
            </a:r>
            <a:endParaRPr lang="en-US" sz="1600" dirty="0" smtClean="0">
              <a:solidFill>
                <a:srgbClr val="000000"/>
              </a:solidFill>
              <a:latin typeface="Times New Roman" charset="0"/>
              <a:ea typeface="Times New Roman" charset="0"/>
              <a:cs typeface="Times New Roman" charset="0"/>
            </a:endParaRPr>
          </a:p>
        </p:txBody>
      </p:sp>
      <p:sp>
        <p:nvSpPr>
          <p:cNvPr id="8" name="Rectangle 7"/>
          <p:cNvSpPr/>
          <p:nvPr/>
        </p:nvSpPr>
        <p:spPr>
          <a:xfrm>
            <a:off x="4754209" y="2455069"/>
            <a:ext cx="4019489" cy="3179332"/>
          </a:xfrm>
          <a:prstGeom prst="rect">
            <a:avLst/>
          </a:prstGeom>
        </p:spPr>
        <p:txBody>
          <a:bodyPr wrap="square">
            <a:spAutoFit/>
          </a:bodyPr>
          <a:lstStyle/>
          <a:p>
            <a:pPr algn="just">
              <a:lnSpc>
                <a:spcPct val="110000"/>
              </a:lnSpc>
              <a:spcAft>
                <a:spcPts val="600"/>
              </a:spcAft>
            </a:pPr>
            <a:r>
              <a:rPr lang="en-US" altLang="zh-CN" dirty="0" smtClean="0">
                <a:solidFill>
                  <a:srgbClr val="C00000"/>
                </a:solidFill>
                <a:latin typeface="Times New Roman" charset="0"/>
                <a:ea typeface="Times New Roman" charset="0"/>
                <a:cs typeface="Times New Roman" charset="0"/>
              </a:rPr>
              <a:t>Other</a:t>
            </a:r>
            <a:r>
              <a:rPr lang="zh-CN" altLang="en-US" dirty="0" smtClean="0">
                <a:solidFill>
                  <a:srgbClr val="C00000"/>
                </a:solidFill>
                <a:latin typeface="Times New Roman" charset="0"/>
                <a:ea typeface="Times New Roman" charset="0"/>
                <a:cs typeface="Times New Roman" charset="0"/>
              </a:rPr>
              <a:t> </a:t>
            </a:r>
            <a:r>
              <a:rPr lang="en-US" altLang="zh-CN" dirty="0" smtClean="0">
                <a:solidFill>
                  <a:srgbClr val="C00000"/>
                </a:solidFill>
                <a:latin typeface="Times New Roman" charset="0"/>
                <a:ea typeface="Times New Roman" charset="0"/>
                <a:cs typeface="Times New Roman" charset="0"/>
              </a:rPr>
              <a:t>applicable</a:t>
            </a:r>
            <a:r>
              <a:rPr lang="zh-CN" altLang="en-US" dirty="0" smtClean="0">
                <a:solidFill>
                  <a:srgbClr val="C00000"/>
                </a:solidFill>
                <a:latin typeface="Times New Roman" charset="0"/>
                <a:ea typeface="Times New Roman" charset="0"/>
                <a:cs typeface="Times New Roman" charset="0"/>
              </a:rPr>
              <a:t> </a:t>
            </a:r>
            <a:r>
              <a:rPr lang="en-US" altLang="zh-CN" dirty="0" smtClean="0">
                <a:solidFill>
                  <a:srgbClr val="C00000"/>
                </a:solidFill>
                <a:latin typeface="Times New Roman" charset="0"/>
                <a:ea typeface="Times New Roman" charset="0"/>
                <a:cs typeface="Times New Roman" charset="0"/>
              </a:rPr>
              <a:t>industries:</a:t>
            </a:r>
            <a:endParaRPr lang="en-US" sz="1600" dirty="0" smtClean="0">
              <a:solidFill>
                <a:srgbClr val="C00000"/>
              </a:solidFill>
              <a:latin typeface="Times New Roman" charset="0"/>
              <a:ea typeface="Times New Roman" charset="0"/>
              <a:cs typeface="Times New Roman" charset="0"/>
            </a:endParaRP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rPr>
              <a:t>Scrap</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metal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recyclers</a:t>
            </a: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rPr>
              <a:t>Municipal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waste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collection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facilities</a:t>
            </a: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rPr>
              <a:t>Secondary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metal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refiners</a:t>
            </a: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rPr>
              <a:t>Manufacturing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facilities</a:t>
            </a: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rPr>
              <a:t>Sand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blasting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companies</a:t>
            </a: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rPr>
              <a:t>Plating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galvanizing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facilities</a:t>
            </a: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rPr>
              <a:t>Municipal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waste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sorting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facilities</a:t>
            </a:r>
          </a:p>
          <a:p>
            <a:pPr marL="285750" indent="-285750" algn="just">
              <a:lnSpc>
                <a:spcPct val="110000"/>
              </a:lnSpc>
              <a:spcAft>
                <a:spcPts val="600"/>
              </a:spcAft>
              <a:buFont typeface="Arial" charset="0"/>
              <a:buChar char="•"/>
            </a:pPr>
            <a:r>
              <a:rPr lang="en-US" altLang="zh-CN" sz="1600" dirty="0" smtClean="0">
                <a:solidFill>
                  <a:srgbClr val="000000"/>
                </a:solidFill>
                <a:latin typeface="Times New Roman" charset="0"/>
                <a:ea typeface="Times New Roman" charset="0"/>
                <a:cs typeface="Times New Roman" charset="0"/>
              </a:rPr>
              <a:t>Truck</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maintenance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facilities</a:t>
            </a:r>
          </a:p>
        </p:txBody>
      </p:sp>
      <p:sp>
        <p:nvSpPr>
          <p:cNvPr id="9" name="Rectangle 8"/>
          <p:cNvSpPr/>
          <p:nvPr/>
        </p:nvSpPr>
        <p:spPr>
          <a:xfrm>
            <a:off x="734722" y="1429216"/>
            <a:ext cx="1260394" cy="246221"/>
          </a:xfrm>
          <a:prstGeom prst="rect">
            <a:avLst/>
          </a:prstGeom>
        </p:spPr>
        <p:txBody>
          <a:bodyPr wrap="square">
            <a:spAutoFit/>
          </a:bodyPr>
          <a:lstStyle/>
          <a:p>
            <a:r>
              <a:rPr lang="en-US" altLang="zh-CN" sz="1000" dirty="0">
                <a:solidFill>
                  <a:srgbClr val="000000"/>
                </a:solidFill>
                <a:latin typeface="Times New Roman" charset="0"/>
                <a:ea typeface="Times New Roman" charset="0"/>
                <a:cs typeface="Times New Roman" charset="0"/>
              </a:rPr>
              <a:t>https://</a:t>
            </a:r>
            <a:r>
              <a:rPr lang="en-US" altLang="zh-CN" sz="1000" dirty="0" err="1">
                <a:solidFill>
                  <a:srgbClr val="000000"/>
                </a:solidFill>
                <a:latin typeface="Times New Roman" charset="0"/>
                <a:ea typeface="Times New Roman" charset="0"/>
                <a:cs typeface="Times New Roman" charset="0"/>
              </a:rPr>
              <a:t>brashind.com</a:t>
            </a:r>
            <a:r>
              <a:rPr lang="en-US" altLang="zh-CN" sz="1000" dirty="0">
                <a:solidFill>
                  <a:srgbClr val="000000"/>
                </a:solidFill>
                <a:latin typeface="Times New Roman" charset="0"/>
                <a:ea typeface="Times New Roman" charset="0"/>
                <a:cs typeface="Times New Roman" charset="0"/>
              </a:rPr>
              <a:t>/</a:t>
            </a:r>
          </a:p>
        </p:txBody>
      </p:sp>
    </p:spTree>
    <p:extLst>
      <p:ext uri="{BB962C8B-B14F-4D97-AF65-F5344CB8AC3E}">
        <p14:creationId xmlns:p14="http://schemas.microsoft.com/office/powerpoint/2010/main" val="10246644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BC9EACCB-8EE2-41C4-81C7-25A6435EABD2}"/>
              </a:ext>
            </a:extLst>
          </p:cNvPr>
          <p:cNvSpPr txBox="1"/>
          <p:nvPr/>
        </p:nvSpPr>
        <p:spPr>
          <a:xfrm>
            <a:off x="734722" y="998418"/>
            <a:ext cx="3107684" cy="369332"/>
          </a:xfrm>
          <a:prstGeom prst="rect">
            <a:avLst/>
          </a:prstGeom>
          <a:solidFill>
            <a:srgbClr val="FFCC00"/>
          </a:solidFill>
        </p:spPr>
        <p:txBody>
          <a:bodyPr wrap="square" rtlCol="0">
            <a:spAutoFit/>
          </a:bodyPr>
          <a:lstStyle/>
          <a:p>
            <a:pPr algn="just"/>
            <a:r>
              <a:rPr lang="en-US" altLang="zh-CN" dirty="0" smtClean="0">
                <a:solidFill>
                  <a:srgbClr val="990000"/>
                </a:solidFill>
                <a:latin typeface="Times New Roman" panose="02020603050405020304" pitchFamily="18" charset="0"/>
                <a:cs typeface="Times New Roman" panose="02020603050405020304" pitchFamily="18" charset="0"/>
              </a:rPr>
              <a:t>Silver</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Bullet</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treatment</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process</a:t>
            </a:r>
            <a:r>
              <a:rPr lang="zh-CN" altLang="en-US" dirty="0" smtClean="0">
                <a:solidFill>
                  <a:srgbClr val="990000"/>
                </a:solidFill>
                <a:latin typeface="Times New Roman" panose="02020603050405020304" pitchFamily="18" charset="0"/>
                <a:cs typeface="Times New Roman" panose="02020603050405020304" pitchFamily="18" charset="0"/>
              </a:rPr>
              <a:t> </a:t>
            </a:r>
            <a:endParaRPr lang="en-US" altLang="zh-CN" dirty="0" smtClean="0">
              <a:solidFill>
                <a:srgbClr val="99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0" y="1456650"/>
            <a:ext cx="5043778" cy="2361731"/>
          </a:xfrm>
          <a:prstGeom prst="roundRect">
            <a:avLst/>
          </a:prstGeom>
        </p:spPr>
      </p:pic>
      <p:pic>
        <p:nvPicPr>
          <p:cNvPr id="10" name="Picture 9"/>
          <p:cNvPicPr>
            <a:picLocks noChangeAspect="1"/>
          </p:cNvPicPr>
          <p:nvPr/>
        </p:nvPicPr>
        <p:blipFill>
          <a:blip r:embed="rId3"/>
          <a:stretch>
            <a:fillRect/>
          </a:stretch>
        </p:blipFill>
        <p:spPr>
          <a:xfrm>
            <a:off x="4090555" y="3024352"/>
            <a:ext cx="5053445" cy="3833648"/>
          </a:xfrm>
          <a:prstGeom prst="roundRect">
            <a:avLst/>
          </a:prstGeom>
        </p:spPr>
      </p:pic>
      <p:sp>
        <p:nvSpPr>
          <p:cNvPr id="11" name="Oval 10"/>
          <p:cNvSpPr/>
          <p:nvPr/>
        </p:nvSpPr>
        <p:spPr>
          <a:xfrm>
            <a:off x="1187450" y="1783660"/>
            <a:ext cx="1841500" cy="18415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2628900" y="3467100"/>
            <a:ext cx="2214853" cy="1292734"/>
          </a:xfrm>
          <a:prstGeom prst="straightConnector1">
            <a:avLst/>
          </a:prstGeom>
          <a:ln>
            <a:solidFill>
              <a:schemeClr val="tx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162007" y="3791881"/>
            <a:ext cx="1260394" cy="246221"/>
          </a:xfrm>
          <a:prstGeom prst="rect">
            <a:avLst/>
          </a:prstGeom>
        </p:spPr>
        <p:txBody>
          <a:bodyPr wrap="square">
            <a:spAutoFit/>
          </a:bodyPr>
          <a:lstStyle/>
          <a:p>
            <a:r>
              <a:rPr lang="en-US" altLang="zh-CN" sz="1000" dirty="0">
                <a:solidFill>
                  <a:srgbClr val="000000"/>
                </a:solidFill>
                <a:latin typeface="Times New Roman" charset="0"/>
                <a:ea typeface="Times New Roman" charset="0"/>
                <a:cs typeface="Times New Roman" charset="0"/>
              </a:rPr>
              <a:t>https://</a:t>
            </a:r>
            <a:r>
              <a:rPr lang="en-US" altLang="zh-CN" sz="1000" dirty="0" err="1">
                <a:solidFill>
                  <a:srgbClr val="000000"/>
                </a:solidFill>
                <a:latin typeface="Times New Roman" charset="0"/>
                <a:ea typeface="Times New Roman" charset="0"/>
                <a:cs typeface="Times New Roman" charset="0"/>
              </a:rPr>
              <a:t>brashind.com</a:t>
            </a:r>
            <a:r>
              <a:rPr lang="en-US" altLang="zh-CN" sz="1000" dirty="0">
                <a:solidFill>
                  <a:srgbClr val="000000"/>
                </a:solidFill>
                <a:latin typeface="Times New Roman" charset="0"/>
                <a:ea typeface="Times New Roman" charset="0"/>
                <a:cs typeface="Times New Roman" charset="0"/>
              </a:rPr>
              <a:t>/</a:t>
            </a:r>
          </a:p>
        </p:txBody>
      </p:sp>
      <p:sp>
        <p:nvSpPr>
          <p:cNvPr id="23" name="Rectangle 22"/>
          <p:cNvSpPr/>
          <p:nvPr/>
        </p:nvSpPr>
        <p:spPr>
          <a:xfrm>
            <a:off x="4191000" y="6591026"/>
            <a:ext cx="1260394" cy="246221"/>
          </a:xfrm>
          <a:prstGeom prst="rect">
            <a:avLst/>
          </a:prstGeom>
        </p:spPr>
        <p:txBody>
          <a:bodyPr wrap="square">
            <a:spAutoFit/>
          </a:bodyPr>
          <a:lstStyle/>
          <a:p>
            <a:r>
              <a:rPr lang="en-US" altLang="zh-CN" sz="1000" dirty="0">
                <a:solidFill>
                  <a:srgbClr val="000000"/>
                </a:solidFill>
                <a:latin typeface="Times New Roman" charset="0"/>
                <a:ea typeface="Times New Roman" charset="0"/>
                <a:cs typeface="Times New Roman" charset="0"/>
              </a:rPr>
              <a:t>https://</a:t>
            </a:r>
            <a:r>
              <a:rPr lang="en-US" altLang="zh-CN" sz="1000" dirty="0" err="1">
                <a:solidFill>
                  <a:srgbClr val="000000"/>
                </a:solidFill>
                <a:latin typeface="Times New Roman" charset="0"/>
                <a:ea typeface="Times New Roman" charset="0"/>
                <a:cs typeface="Times New Roman" charset="0"/>
              </a:rPr>
              <a:t>brashind.com</a:t>
            </a:r>
            <a:r>
              <a:rPr lang="en-US" altLang="zh-CN" sz="1000" dirty="0">
                <a:solidFill>
                  <a:srgbClr val="000000"/>
                </a:solidFill>
                <a:latin typeface="Times New Roman" charset="0"/>
                <a:ea typeface="Times New Roman" charset="0"/>
                <a:cs typeface="Times New Roman" charset="0"/>
              </a:rPr>
              <a:t>/</a:t>
            </a:r>
          </a:p>
        </p:txBody>
      </p:sp>
      <p:sp>
        <p:nvSpPr>
          <p:cNvPr id="26" name="Rectangle 25"/>
          <p:cNvSpPr/>
          <p:nvPr/>
        </p:nvSpPr>
        <p:spPr>
          <a:xfrm>
            <a:off x="5281890" y="1367750"/>
            <a:ext cx="3633510" cy="1523494"/>
          </a:xfrm>
          <a:prstGeom prst="rect">
            <a:avLst/>
          </a:prstGeom>
        </p:spPr>
        <p:txBody>
          <a:bodyPr wrap="square">
            <a:spAutoFit/>
          </a:bodyPr>
          <a:lstStyle/>
          <a:p>
            <a:pPr marL="342900" indent="-342900" algn="just">
              <a:lnSpc>
                <a:spcPct val="110000"/>
              </a:lnSpc>
              <a:spcAft>
                <a:spcPts val="600"/>
              </a:spcAft>
              <a:buFont typeface="+mj-lt"/>
              <a:buAutoNum type="arabicPeriod"/>
            </a:pPr>
            <a:r>
              <a:rPr lang="en-US" altLang="zh-CN" sz="1600" dirty="0" err="1" smtClean="0">
                <a:solidFill>
                  <a:srgbClr val="000000"/>
                </a:solidFill>
                <a:latin typeface="Times New Roman" charset="0"/>
                <a:ea typeface="Times New Roman" charset="0"/>
                <a:cs typeface="Times New Roman" charset="0"/>
              </a:rPr>
              <a:t>Stormwater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pretreated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remove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large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particles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pollutants</a:t>
            </a:r>
          </a:p>
          <a:p>
            <a:pPr marL="342900" indent="-342900" algn="just">
              <a:lnSpc>
                <a:spcPct val="110000"/>
              </a:lnSpc>
              <a:spcAft>
                <a:spcPts val="600"/>
              </a:spcAft>
              <a:buFont typeface="+mj-lt"/>
              <a:buAutoNum type="arabicPeriod"/>
            </a:pPr>
            <a:r>
              <a:rPr lang="en-US" altLang="zh-CN" sz="1600" dirty="0" smtClean="0">
                <a:solidFill>
                  <a:srgbClr val="000000"/>
                </a:solidFill>
                <a:latin typeface="Times New Roman" charset="0"/>
                <a:ea typeface="Times New Roman" charset="0"/>
                <a:cs typeface="Times New Roman" charset="0"/>
              </a:rPr>
              <a:t>Followed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flocculation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form</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large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particles,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then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settled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out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gravity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settling</a:t>
            </a:r>
            <a:endParaRPr lang="en-US" sz="1600" dirty="0" smtClean="0">
              <a:solidFill>
                <a:srgbClr val="000000"/>
              </a:solidFill>
              <a:latin typeface="Times New Roman" charset="0"/>
              <a:ea typeface="Times New Roman" charset="0"/>
              <a:cs typeface="Times New Roman" charset="0"/>
            </a:endParaRPr>
          </a:p>
        </p:txBody>
      </p:sp>
      <p:sp>
        <p:nvSpPr>
          <p:cNvPr id="27" name="Rectangle 26"/>
          <p:cNvSpPr/>
          <p:nvPr/>
        </p:nvSpPr>
        <p:spPr>
          <a:xfrm>
            <a:off x="208896" y="4070391"/>
            <a:ext cx="3633510" cy="1774717"/>
          </a:xfrm>
          <a:prstGeom prst="rect">
            <a:avLst/>
          </a:prstGeom>
        </p:spPr>
        <p:txBody>
          <a:bodyPr wrap="square">
            <a:spAutoFit/>
          </a:bodyPr>
          <a:lstStyle/>
          <a:p>
            <a:pPr marL="342900" indent="-342900" algn="just">
              <a:lnSpc>
                <a:spcPct val="110000"/>
              </a:lnSpc>
              <a:spcAft>
                <a:spcPts val="300"/>
              </a:spcAft>
              <a:buFont typeface="+mj-lt"/>
              <a:buAutoNum type="arabicPeriod" startAt="3"/>
            </a:pPr>
            <a:r>
              <a:rPr lang="en-US" altLang="zh-CN" sz="1600" dirty="0" smtClean="0">
                <a:solidFill>
                  <a:srgbClr val="000000"/>
                </a:solidFill>
                <a:latin typeface="Times New Roman" charset="0"/>
                <a:ea typeface="Times New Roman" charset="0"/>
                <a:cs typeface="Times New Roman" charset="0"/>
              </a:rPr>
              <a:t>Remaining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suspended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particles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(100</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micron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5</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micron)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are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removed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filter</a:t>
            </a:r>
          </a:p>
          <a:p>
            <a:pPr marL="342900" indent="-342900" algn="just">
              <a:lnSpc>
                <a:spcPct val="110000"/>
              </a:lnSpc>
              <a:spcAft>
                <a:spcPts val="300"/>
              </a:spcAft>
              <a:buFont typeface="+mj-lt"/>
              <a:buAutoNum type="arabicPeriod" startAt="3"/>
            </a:pPr>
            <a:r>
              <a:rPr lang="en-US" altLang="zh-CN" sz="1600" dirty="0" smtClean="0">
                <a:solidFill>
                  <a:srgbClr val="000000"/>
                </a:solidFill>
                <a:latin typeface="Times New Roman" charset="0"/>
                <a:ea typeface="Times New Roman" charset="0"/>
                <a:cs typeface="Times New Roman" charset="0"/>
              </a:rPr>
              <a:t>Dissolved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pollutants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are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removed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bed</a:t>
            </a:r>
          </a:p>
          <a:p>
            <a:pPr marL="342900" indent="-342900" algn="just">
              <a:lnSpc>
                <a:spcPct val="110000"/>
              </a:lnSpc>
              <a:spcAft>
                <a:spcPts val="300"/>
              </a:spcAft>
              <a:buFont typeface="+mj-lt"/>
              <a:buAutoNum type="arabicPeriod" startAt="3"/>
            </a:pPr>
            <a:r>
              <a:rPr lang="en-US" altLang="zh-CN" sz="1600" dirty="0" smtClean="0">
                <a:solidFill>
                  <a:srgbClr val="000000"/>
                </a:solidFill>
                <a:latin typeface="Times New Roman" charset="0"/>
                <a:ea typeface="Times New Roman" charset="0"/>
                <a:cs typeface="Times New Roman" charset="0"/>
              </a:rPr>
              <a:t>Disinfected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UV</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radiation</a:t>
            </a:r>
            <a:endParaRPr lang="en-US" sz="1600" dirty="0" smtClean="0">
              <a:solidFill>
                <a:srgbClr val="000000"/>
              </a:solidFill>
              <a:latin typeface="Times New Roman" charset="0"/>
              <a:ea typeface="Times New Roman" charset="0"/>
              <a:cs typeface="Times New Roman" charset="0"/>
            </a:endParaRPr>
          </a:p>
        </p:txBody>
      </p:sp>
      <p:sp>
        <p:nvSpPr>
          <p:cNvPr id="12" name="Title 1">
            <a:extLst>
              <a:ext uri="{FF2B5EF4-FFF2-40B4-BE49-F238E27FC236}">
                <a16:creationId xmlns:a16="http://schemas.microsoft.com/office/drawing/2014/main" xmlns="" id="{E914C7F1-FFC2-4C68-9AAF-0B6E4400929D}"/>
              </a:ext>
            </a:extLst>
          </p:cNvPr>
          <p:cNvSpPr txBox="1">
            <a:spLocks/>
          </p:cNvSpPr>
          <p:nvPr/>
        </p:nvSpPr>
        <p:spPr>
          <a:xfrm>
            <a:off x="0" y="88899"/>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cs typeface="Arial"/>
              </a:rPr>
              <a:t>II</a:t>
            </a:r>
            <a:r>
              <a:rPr lang="en-US" altLang="zh-CN" sz="2800" dirty="0">
                <a:solidFill>
                  <a:srgbClr val="990000"/>
                </a:solidFill>
                <a:latin typeface="Arial"/>
                <a:cs typeface="Arial"/>
              </a:rPr>
              <a:t>.</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lang="en-US" altLang="zh-CN" sz="2800" dirty="0">
                <a:solidFill>
                  <a:srgbClr val="990000"/>
                </a:solidFill>
                <a:latin typeface="Arial"/>
                <a:ea typeface="+mj-ea"/>
                <a:cs typeface="Arial"/>
              </a:rPr>
              <a:t>Metal fabrication/finishing </a:t>
            </a:r>
            <a:r>
              <a:rPr lang="en-US" altLang="zh-CN" sz="2800" dirty="0" smtClean="0">
                <a:solidFill>
                  <a:srgbClr val="990000"/>
                </a:solidFill>
                <a:latin typeface="Arial"/>
                <a:ea typeface="+mj-ea"/>
                <a:cs typeface="Arial"/>
              </a:rPr>
              <a:t>industry</a:t>
            </a:r>
            <a:r>
              <a:rPr lang="zh-CN" altLang="en-US" sz="2800" dirty="0" smtClean="0">
                <a:solidFill>
                  <a:srgbClr val="990000"/>
                </a:solidFill>
                <a:latin typeface="Arial"/>
                <a:ea typeface="+mj-ea"/>
                <a:cs typeface="Arial"/>
              </a:rPr>
              <a:t> </a:t>
            </a:r>
            <a:r>
              <a:rPr lang="en-US" altLang="zh-CN" sz="2000" dirty="0" smtClean="0">
                <a:solidFill>
                  <a:srgbClr val="990000"/>
                </a:solidFill>
                <a:latin typeface="Arial"/>
                <a:ea typeface="+mj-ea"/>
                <a:cs typeface="Arial"/>
              </a:rPr>
              <a:t>(cont’d)</a:t>
            </a:r>
            <a:endParaRPr lang="en-US" altLang="zh-CN" sz="2000" dirty="0">
              <a:solidFill>
                <a:srgbClr val="990000"/>
              </a:solidFill>
              <a:latin typeface="Arial"/>
              <a:ea typeface="+mj-ea"/>
              <a:cs typeface="Arial"/>
            </a:endParaRPr>
          </a:p>
        </p:txBody>
      </p:sp>
    </p:spTree>
    <p:extLst>
      <p:ext uri="{BB962C8B-B14F-4D97-AF65-F5344CB8AC3E}">
        <p14:creationId xmlns:p14="http://schemas.microsoft.com/office/powerpoint/2010/main" val="19607659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914C7F1-FFC2-4C68-9AAF-0B6E4400929D}"/>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III.</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kumimoji="0" lang="en-US" altLang="zh-CN" sz="2800" u="none" strike="noStrike" kern="1200" cap="none" spc="0" normalizeH="0" baseline="0" noProof="0" dirty="0" smtClean="0">
                <a:ln>
                  <a:noFill/>
                </a:ln>
                <a:solidFill>
                  <a:srgbClr val="990000"/>
                </a:solidFill>
                <a:effectLst/>
                <a:uLnTx/>
                <a:uFillTx/>
                <a:latin typeface="Arial"/>
                <a:ea typeface="+mj-ea"/>
                <a:cs typeface="Arial"/>
              </a:rPr>
              <a:t>Food</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kumimoji="0" lang="en-US" altLang="zh-CN" sz="2800" u="none" strike="noStrike" kern="1200" cap="none" spc="0" normalizeH="0" baseline="0" noProof="0" dirty="0" smtClean="0">
                <a:ln>
                  <a:noFill/>
                </a:ln>
                <a:solidFill>
                  <a:srgbClr val="990000"/>
                </a:solidFill>
                <a:effectLst/>
                <a:uLnTx/>
                <a:uFillTx/>
                <a:latin typeface="Arial"/>
                <a:ea typeface="+mj-ea"/>
                <a:cs typeface="Arial"/>
              </a:rPr>
              <a:t>industry</a:t>
            </a:r>
            <a:r>
              <a:rPr kumimoji="0" lang="zh-CN" altLang="en-US" sz="2800" u="none" strike="noStrike" kern="1200" cap="none" spc="0" normalizeH="0" noProof="0" dirty="0" smtClean="0">
                <a:ln>
                  <a:noFill/>
                </a:ln>
                <a:solidFill>
                  <a:srgbClr val="990000"/>
                </a:solidFill>
                <a:effectLst/>
                <a:uLnTx/>
                <a:uFillTx/>
                <a:latin typeface="Arial"/>
                <a:ea typeface="+mj-ea"/>
                <a:cs typeface="Arial"/>
              </a:rPr>
              <a:t> </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endParaRPr kumimoji="0" lang="en-US" altLang="zh-CN" sz="2800" u="none" strike="noStrike" kern="1200" cap="none" spc="0" normalizeH="0" baseline="0" noProof="0" dirty="0" smtClean="0">
              <a:ln>
                <a:noFill/>
              </a:ln>
              <a:solidFill>
                <a:srgbClr val="990000"/>
              </a:solidFill>
              <a:effectLst/>
              <a:uLnTx/>
              <a:uFillTx/>
              <a:latin typeface="Arial"/>
              <a:ea typeface="+mj-ea"/>
              <a:cs typeface="Arial"/>
            </a:endParaRPr>
          </a:p>
        </p:txBody>
      </p:sp>
      <p:grpSp>
        <p:nvGrpSpPr>
          <p:cNvPr id="5" name="组合 5">
            <a:extLst>
              <a:ext uri="{FF2B5EF4-FFF2-40B4-BE49-F238E27FC236}">
                <a16:creationId xmlns:a16="http://schemas.microsoft.com/office/drawing/2014/main" xmlns="" id="{A94A3E21-AF1C-4664-A17B-5B6A7C18156E}"/>
              </a:ext>
            </a:extLst>
          </p:cNvPr>
          <p:cNvGrpSpPr/>
          <p:nvPr/>
        </p:nvGrpSpPr>
        <p:grpSpPr>
          <a:xfrm>
            <a:off x="4672701" y="1105452"/>
            <a:ext cx="4100998" cy="4102652"/>
            <a:chOff x="2551508" y="-8691"/>
            <a:chExt cx="6447619" cy="6608691"/>
          </a:xfrm>
        </p:grpSpPr>
        <p:pic>
          <p:nvPicPr>
            <p:cNvPr id="6" name="图片 3">
              <a:extLst>
                <a:ext uri="{FF2B5EF4-FFF2-40B4-BE49-F238E27FC236}">
                  <a16:creationId xmlns:a16="http://schemas.microsoft.com/office/drawing/2014/main" xmlns="" id="{501B83A4-93CE-458D-8358-F1FC0DAD08CD}"/>
                </a:ext>
              </a:extLst>
            </p:cNvPr>
            <p:cNvPicPr>
              <a:picLocks noChangeAspect="1"/>
            </p:cNvPicPr>
            <p:nvPr/>
          </p:nvPicPr>
          <p:blipFill rotWithShape="1">
            <a:blip r:embed="rId2"/>
            <a:srcRect t="-426" b="-1"/>
            <a:stretch/>
          </p:blipFill>
          <p:spPr>
            <a:xfrm>
              <a:off x="2551508" y="-8691"/>
              <a:ext cx="6447619" cy="2046786"/>
            </a:xfrm>
            <a:prstGeom prst="rect">
              <a:avLst/>
            </a:prstGeom>
          </p:spPr>
        </p:pic>
        <p:pic>
          <p:nvPicPr>
            <p:cNvPr id="7" name="图片 4">
              <a:extLst>
                <a:ext uri="{FF2B5EF4-FFF2-40B4-BE49-F238E27FC236}">
                  <a16:creationId xmlns:a16="http://schemas.microsoft.com/office/drawing/2014/main" xmlns="" id="{904B30ED-1660-4235-8D83-1D06B6958103}"/>
                </a:ext>
              </a:extLst>
            </p:cNvPr>
            <p:cNvPicPr>
              <a:picLocks noChangeAspect="1"/>
            </p:cNvPicPr>
            <p:nvPr/>
          </p:nvPicPr>
          <p:blipFill>
            <a:blip r:embed="rId3"/>
            <a:stretch>
              <a:fillRect/>
            </a:stretch>
          </p:blipFill>
          <p:spPr>
            <a:xfrm>
              <a:off x="2575317" y="2038095"/>
              <a:ext cx="6400000" cy="4561905"/>
            </a:xfrm>
            <a:prstGeom prst="rect">
              <a:avLst/>
            </a:prstGeom>
          </p:spPr>
        </p:pic>
      </p:grpSp>
      <p:sp>
        <p:nvSpPr>
          <p:cNvPr id="2" name="Rectangle 1"/>
          <p:cNvSpPr/>
          <p:nvPr/>
        </p:nvSpPr>
        <p:spPr>
          <a:xfrm>
            <a:off x="446886" y="1105452"/>
            <a:ext cx="3985535" cy="4401205"/>
          </a:xfrm>
          <a:prstGeom prst="rect">
            <a:avLst/>
          </a:prstGeom>
        </p:spPr>
        <p:txBody>
          <a:bodyPr wrap="square">
            <a:spAutoFit/>
          </a:bodyPr>
          <a:lstStyle/>
          <a:p>
            <a:pPr algn="just">
              <a:spcAft>
                <a:spcPts val="600"/>
              </a:spcAft>
            </a:pPr>
            <a:r>
              <a:rPr lang="en-US" dirty="0">
                <a:solidFill>
                  <a:srgbClr val="000000"/>
                </a:solidFill>
                <a:latin typeface="Times New Roman" charset="0"/>
                <a:ea typeface="Times New Roman" charset="0"/>
                <a:cs typeface="Times New Roman" charset="0"/>
              </a:rPr>
              <a:t>The </a:t>
            </a:r>
            <a:r>
              <a:rPr lang="en-US" altLang="zh-CN" dirty="0" smtClean="0">
                <a:solidFill>
                  <a:srgbClr val="000000"/>
                </a:solidFill>
                <a:latin typeface="Times New Roman" charset="0"/>
                <a:ea typeface="Times New Roman" charset="0"/>
                <a:cs typeface="Times New Roman" charset="0"/>
              </a:rPr>
              <a:t>food</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industries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have</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require</a:t>
            </a:r>
            <a:r>
              <a:rPr lang="en-US" altLang="zh-CN" dirty="0" smtClean="0">
                <a:solidFill>
                  <a:srgbClr val="000000"/>
                </a:solidFill>
                <a:latin typeface="Times New Roman" charset="0"/>
                <a:ea typeface="Times New Roman" charset="0"/>
                <a:cs typeface="Times New Roman" charset="0"/>
              </a:rPr>
              <a:t>ments</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for</a:t>
            </a:r>
            <a:r>
              <a:rPr lang="zh-CN" altLang="en-US" dirty="0" smtClean="0">
                <a:solidFill>
                  <a:srgbClr val="000000"/>
                </a:solidFill>
                <a:latin typeface="Times New Roman" charset="0"/>
                <a:ea typeface="Times New Roman" charset="0"/>
                <a:cs typeface="Times New Roman" charset="0"/>
              </a:rPr>
              <a:t> </a:t>
            </a:r>
            <a:r>
              <a:rPr lang="en-US" dirty="0" smtClean="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sanitary conditions, </a:t>
            </a:r>
            <a:r>
              <a:rPr lang="en-US" altLang="zh-CN" dirty="0" smtClean="0">
                <a:solidFill>
                  <a:srgbClr val="000000"/>
                </a:solidFill>
                <a:latin typeface="Times New Roman" charset="0"/>
                <a:ea typeface="Times New Roman" charset="0"/>
                <a:cs typeface="Times New Roman" charset="0"/>
              </a:rPr>
              <a:t>so</a:t>
            </a:r>
            <a:r>
              <a:rPr lang="zh-CN" altLang="en-US" dirty="0" smtClean="0">
                <a:solidFill>
                  <a:srgbClr val="000000"/>
                </a:solidFill>
                <a:latin typeface="Times New Roman" charset="0"/>
                <a:ea typeface="Times New Roman" charset="0"/>
                <a:cs typeface="Times New Roman" charset="0"/>
              </a:rPr>
              <a:t> </a:t>
            </a:r>
            <a:r>
              <a:rPr lang="en-US" altLang="zh-CN" dirty="0" smtClean="0">
                <a:solidFill>
                  <a:srgbClr val="000000"/>
                </a:solidFill>
                <a:latin typeface="Times New Roman" charset="0"/>
                <a:ea typeface="Times New Roman" charset="0"/>
                <a:cs typeface="Times New Roman" charset="0"/>
              </a:rPr>
              <a:t>that</a:t>
            </a:r>
            <a:r>
              <a:rPr lang="en-US" dirty="0" smtClean="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raw materials through final product be protected from </a:t>
            </a:r>
            <a:r>
              <a:rPr lang="en-US" dirty="0" err="1">
                <a:solidFill>
                  <a:srgbClr val="000000"/>
                </a:solidFill>
                <a:latin typeface="Times New Roman" charset="0"/>
                <a:ea typeface="Times New Roman" charset="0"/>
                <a:cs typeface="Times New Roman" charset="0"/>
              </a:rPr>
              <a:t>stormwater</a:t>
            </a:r>
            <a:r>
              <a:rPr lang="en-US" dirty="0">
                <a:solidFill>
                  <a:srgbClr val="000000"/>
                </a:solidFill>
                <a:latin typeface="Times New Roman" charset="0"/>
                <a:ea typeface="Times New Roman" charset="0"/>
                <a:cs typeface="Times New Roman" charset="0"/>
              </a:rPr>
              <a:t>. </a:t>
            </a:r>
            <a:endParaRPr lang="en-US" dirty="0" smtClean="0">
              <a:solidFill>
                <a:srgbClr val="000000"/>
              </a:solidFill>
              <a:latin typeface="Times New Roman" charset="0"/>
              <a:ea typeface="Times New Roman" charset="0"/>
              <a:cs typeface="Times New Roman" charset="0"/>
            </a:endParaRPr>
          </a:p>
          <a:p>
            <a:pPr algn="just">
              <a:spcAft>
                <a:spcPts val="600"/>
              </a:spcAft>
            </a:pPr>
            <a:r>
              <a:rPr lang="en-US" altLang="zh-CN" dirty="0" smtClean="0">
                <a:solidFill>
                  <a:srgbClr val="000000"/>
                </a:solidFill>
                <a:latin typeface="Times New Roman" charset="0"/>
                <a:ea typeface="Times New Roman" charset="0"/>
                <a:cs typeface="Times New Roman" charset="0"/>
              </a:rPr>
              <a:t>Therefore</a:t>
            </a:r>
            <a:r>
              <a:rPr lang="en-US" dirty="0" smtClean="0">
                <a:solidFill>
                  <a:srgbClr val="000000"/>
                </a:solidFill>
                <a:latin typeface="Times New Roman" charset="0"/>
                <a:ea typeface="Times New Roman" charset="0"/>
                <a:cs typeface="Times New Roman" charset="0"/>
              </a:rPr>
              <a:t>, </a:t>
            </a:r>
            <a:r>
              <a:rPr lang="en-US" dirty="0">
                <a:solidFill>
                  <a:srgbClr val="000000"/>
                </a:solidFill>
                <a:latin typeface="Times New Roman" charset="0"/>
                <a:ea typeface="Times New Roman" charset="0"/>
                <a:cs typeface="Times New Roman" charset="0"/>
              </a:rPr>
              <a:t>the contamination of </a:t>
            </a:r>
            <a:r>
              <a:rPr lang="en-US" dirty="0" err="1">
                <a:solidFill>
                  <a:srgbClr val="000000"/>
                </a:solidFill>
                <a:latin typeface="Times New Roman" charset="0"/>
                <a:ea typeface="Times New Roman" charset="0"/>
                <a:cs typeface="Times New Roman" charset="0"/>
              </a:rPr>
              <a:t>stormwater</a:t>
            </a:r>
            <a:r>
              <a:rPr lang="en-US" dirty="0">
                <a:solidFill>
                  <a:srgbClr val="000000"/>
                </a:solidFill>
                <a:latin typeface="Times New Roman" charset="0"/>
                <a:ea typeface="Times New Roman" charset="0"/>
                <a:cs typeface="Times New Roman" charset="0"/>
              </a:rPr>
              <a:t> from these activities are primarily from the loading and unloading of products and raw materials; spillage and leaks from tanks and containers stored outdoors; waste management practices; pest control; and improper connections to the storm sewer. </a:t>
            </a:r>
            <a:endParaRPr lang="en-US" dirty="0" smtClean="0">
              <a:solidFill>
                <a:srgbClr val="000000"/>
              </a:solidFill>
              <a:latin typeface="Times New Roman" charset="0"/>
              <a:ea typeface="Times New Roman" charset="0"/>
              <a:cs typeface="Times New Roman" charset="0"/>
            </a:endParaRPr>
          </a:p>
          <a:p>
            <a:pPr algn="just">
              <a:spcAft>
                <a:spcPts val="600"/>
              </a:spcAft>
            </a:pPr>
            <a:r>
              <a:rPr lang="en-US" dirty="0" smtClean="0">
                <a:solidFill>
                  <a:srgbClr val="000000"/>
                </a:solidFill>
                <a:latin typeface="Times New Roman" charset="0"/>
                <a:ea typeface="Times New Roman" charset="0"/>
                <a:cs typeface="Times New Roman" charset="0"/>
              </a:rPr>
              <a:t>The </a:t>
            </a:r>
            <a:r>
              <a:rPr lang="en-US" dirty="0">
                <a:solidFill>
                  <a:srgbClr val="000000"/>
                </a:solidFill>
                <a:latin typeface="Times New Roman" charset="0"/>
                <a:ea typeface="Times New Roman" charset="0"/>
                <a:cs typeface="Times New Roman" charset="0"/>
              </a:rPr>
              <a:t>activities, pollutant sources, and pollutants detailed in </a:t>
            </a:r>
            <a:r>
              <a:rPr lang="en-US" altLang="zh-CN" dirty="0" smtClean="0">
                <a:solidFill>
                  <a:srgbClr val="000000"/>
                </a:solidFill>
                <a:latin typeface="Times New Roman" charset="0"/>
                <a:ea typeface="Times New Roman" charset="0"/>
                <a:cs typeface="Times New Roman" charset="0"/>
              </a:rPr>
              <a:t>t</a:t>
            </a:r>
            <a:r>
              <a:rPr lang="en-US" dirty="0" smtClean="0">
                <a:solidFill>
                  <a:srgbClr val="000000"/>
                </a:solidFill>
                <a:latin typeface="Times New Roman" charset="0"/>
                <a:ea typeface="Times New Roman" charset="0"/>
                <a:cs typeface="Times New Roman" charset="0"/>
              </a:rPr>
              <a:t>able are </a:t>
            </a:r>
            <a:r>
              <a:rPr lang="en-US" dirty="0">
                <a:solidFill>
                  <a:srgbClr val="000000"/>
                </a:solidFill>
                <a:latin typeface="Times New Roman" charset="0"/>
                <a:ea typeface="Times New Roman" charset="0"/>
                <a:cs typeface="Times New Roman" charset="0"/>
              </a:rPr>
              <a:t>commonly found at food </a:t>
            </a:r>
            <a:r>
              <a:rPr lang="en-US" dirty="0" smtClean="0">
                <a:solidFill>
                  <a:srgbClr val="000000"/>
                </a:solidFill>
                <a:latin typeface="Times New Roman" charset="0"/>
                <a:ea typeface="Times New Roman" charset="0"/>
                <a:cs typeface="Times New Roman" charset="0"/>
              </a:rPr>
              <a:t>products </a:t>
            </a:r>
            <a:r>
              <a:rPr lang="en-US" dirty="0">
                <a:solidFill>
                  <a:srgbClr val="000000"/>
                </a:solidFill>
                <a:latin typeface="Times New Roman" charset="0"/>
                <a:ea typeface="Times New Roman" charset="0"/>
                <a:cs typeface="Times New Roman" charset="0"/>
              </a:rPr>
              <a:t>facilities.</a:t>
            </a:r>
          </a:p>
        </p:txBody>
      </p:sp>
      <p:sp>
        <p:nvSpPr>
          <p:cNvPr id="13" name="矩形 11"/>
          <p:cNvSpPr/>
          <p:nvPr/>
        </p:nvSpPr>
        <p:spPr>
          <a:xfrm>
            <a:off x="4517412" y="5298908"/>
            <a:ext cx="4626588" cy="261610"/>
          </a:xfrm>
          <a:prstGeom prst="rect">
            <a:avLst/>
          </a:prstGeom>
        </p:spPr>
        <p:txBody>
          <a:bodyPr wrap="none">
            <a:spAutoFit/>
          </a:bodyPr>
          <a:lstStyle/>
          <a:p>
            <a:pPr>
              <a:lnSpc>
                <a:spcPct val="110000"/>
              </a:lnSpc>
              <a:buSzPct val="100000"/>
            </a:pPr>
            <a:r>
              <a:rPr lang="en-US" altLang="zh-CN" sz="1000" dirty="0">
                <a:solidFill>
                  <a:srgbClr val="000000"/>
                </a:solidFill>
                <a:latin typeface="Times New Roman" charset="0"/>
                <a:ea typeface="Times New Roman" charset="0"/>
                <a:cs typeface="Times New Roman" charset="0"/>
              </a:rPr>
              <a:t>Source</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Industrial </a:t>
            </a:r>
            <a:r>
              <a:rPr lang="en-US" altLang="zh-CN" sz="1000" dirty="0" err="1" smtClean="0">
                <a:solidFill>
                  <a:srgbClr val="000000"/>
                </a:solidFill>
                <a:latin typeface="Times New Roman" charset="0"/>
                <a:ea typeface="Times New Roman" charset="0"/>
                <a:cs typeface="Times New Roman" charset="0"/>
              </a:rPr>
              <a:t>Stormwater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Fact </a:t>
            </a:r>
            <a:r>
              <a:rPr lang="en-US" altLang="zh-CN" sz="1000" dirty="0">
                <a:solidFill>
                  <a:srgbClr val="000000"/>
                </a:solidFill>
                <a:latin typeface="Times New Roman" charset="0"/>
                <a:ea typeface="Times New Roman" charset="0"/>
                <a:cs typeface="Times New Roman" charset="0"/>
              </a:rPr>
              <a:t>Sheet </a:t>
            </a:r>
            <a:r>
              <a:rPr lang="en-US" altLang="zh-CN" sz="1000" dirty="0" smtClean="0">
                <a:solidFill>
                  <a:srgbClr val="000000"/>
                </a:solidFill>
                <a:latin typeface="Times New Roman" charset="0"/>
                <a:ea typeface="Times New Roman" charset="0"/>
                <a:cs typeface="Times New Roman" charset="0"/>
              </a:rPr>
              <a:t>Series,</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U.S. EPA Office of 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Dec</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2006</a:t>
            </a:r>
            <a:endParaRPr lang="zh-CN" altLang="zh-CN"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8208399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914C7F1-FFC2-4C68-9AAF-0B6E4400929D}"/>
              </a:ext>
            </a:extLst>
          </p:cNvPr>
          <p:cNvSpPr txBox="1">
            <a:spLocks/>
          </p:cNvSpPr>
          <p:nvPr/>
        </p:nvSpPr>
        <p:spPr>
          <a:xfrm>
            <a:off x="0" y="165099"/>
            <a:ext cx="8773699" cy="715893"/>
          </a:xfrm>
          <a:prstGeom prst="rect">
            <a:avLst/>
          </a:prstGeom>
          <a:noFill/>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ea typeface="+mj-ea"/>
                <a:cs typeface="Arial"/>
              </a:rPr>
              <a:t>III.</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kumimoji="0" lang="en-US" altLang="zh-CN" sz="2800" u="none" strike="noStrike" kern="1200" cap="none" spc="0" normalizeH="0" baseline="0" noProof="0" dirty="0" smtClean="0">
                <a:ln>
                  <a:noFill/>
                </a:ln>
                <a:solidFill>
                  <a:srgbClr val="990000"/>
                </a:solidFill>
                <a:effectLst/>
                <a:uLnTx/>
                <a:uFillTx/>
                <a:latin typeface="Arial"/>
                <a:ea typeface="+mj-ea"/>
                <a:cs typeface="Arial"/>
              </a:rPr>
              <a:t>Food</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lang="en-US" altLang="zh-CN" sz="2800" dirty="0">
                <a:solidFill>
                  <a:srgbClr val="990000"/>
                </a:solidFill>
                <a:latin typeface="Arial"/>
                <a:ea typeface="+mj-ea"/>
                <a:cs typeface="Arial"/>
              </a:rPr>
              <a:t>industry</a:t>
            </a:r>
            <a:r>
              <a:rPr lang="en-US" altLang="zh-CN" sz="2000" dirty="0">
                <a:solidFill>
                  <a:srgbClr val="990000"/>
                </a:solidFill>
                <a:latin typeface="Arial"/>
                <a:ea typeface="+mj-ea"/>
                <a:cs typeface="Arial"/>
              </a:rPr>
              <a:t>(cont’d)</a:t>
            </a:r>
            <a:r>
              <a:rPr kumimoji="0" lang="zh-CN" altLang="en-US" sz="2000" u="none" strike="noStrike" kern="1200" cap="none" spc="0" normalizeH="0" noProof="0" dirty="0" smtClean="0">
                <a:ln>
                  <a:noFill/>
                </a:ln>
                <a:solidFill>
                  <a:srgbClr val="990000"/>
                </a:solidFill>
                <a:effectLst/>
                <a:uLnTx/>
                <a:uFillTx/>
                <a:latin typeface="Arial"/>
                <a:ea typeface="+mj-ea"/>
                <a:cs typeface="Arial"/>
              </a:rPr>
              <a:t> </a:t>
            </a:r>
            <a:r>
              <a:rPr kumimoji="0" lang="zh-CN" altLang="en-US" sz="2000" u="none" strike="noStrike" kern="1200" cap="none" spc="0" normalizeH="0" baseline="0" noProof="0" dirty="0" smtClean="0">
                <a:ln>
                  <a:noFill/>
                </a:ln>
                <a:solidFill>
                  <a:srgbClr val="990000"/>
                </a:solidFill>
                <a:effectLst/>
                <a:uLnTx/>
                <a:uFillTx/>
                <a:latin typeface="Arial"/>
                <a:ea typeface="+mj-ea"/>
                <a:cs typeface="Arial"/>
              </a:rPr>
              <a:t> </a:t>
            </a:r>
            <a:endParaRPr kumimoji="0" lang="en-US" altLang="zh-CN" sz="2800" u="none" strike="noStrike" kern="1200" cap="none" spc="0" normalizeH="0" baseline="0" noProof="0" dirty="0" smtClean="0">
              <a:ln>
                <a:noFill/>
              </a:ln>
              <a:solidFill>
                <a:srgbClr val="990000"/>
              </a:solidFill>
              <a:effectLst/>
              <a:uLnTx/>
              <a:uFillTx/>
              <a:latin typeface="Arial"/>
              <a:ea typeface="+mj-ea"/>
              <a:cs typeface="Arial"/>
            </a:endParaRPr>
          </a:p>
        </p:txBody>
      </p:sp>
      <p:pic>
        <p:nvPicPr>
          <p:cNvPr id="10" name="Picture 9">
            <a:extLst>
              <a:ext uri="{FF2B5EF4-FFF2-40B4-BE49-F238E27FC236}">
                <a16:creationId xmlns="" xmlns:a16="http://schemas.microsoft.com/office/drawing/2014/main" id="{5121827E-48FD-BB42-B5D7-9D203DB201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49" t="2288" r="26868" b="46191"/>
          <a:stretch/>
        </p:blipFill>
        <p:spPr>
          <a:xfrm>
            <a:off x="749299" y="1595046"/>
            <a:ext cx="2346687" cy="2236190"/>
          </a:xfrm>
          <a:prstGeom prst="rect">
            <a:avLst/>
          </a:prstGeom>
        </p:spPr>
      </p:pic>
      <p:sp>
        <p:nvSpPr>
          <p:cNvPr id="15" name="Rectangle 14">
            <a:extLst>
              <a:ext uri="{FF2B5EF4-FFF2-40B4-BE49-F238E27FC236}">
                <a16:creationId xmlns="" xmlns:a16="http://schemas.microsoft.com/office/drawing/2014/main" id="{52FC04B6-79E7-C449-A2C7-25856BDBA3B9}"/>
              </a:ext>
            </a:extLst>
          </p:cNvPr>
          <p:cNvSpPr/>
          <p:nvPr/>
        </p:nvSpPr>
        <p:spPr>
          <a:xfrm>
            <a:off x="582761" y="4047458"/>
            <a:ext cx="2553224" cy="1754326"/>
          </a:xfrm>
          <a:prstGeom prst="rect">
            <a:avLst/>
          </a:prstGeom>
        </p:spPr>
        <p:txBody>
          <a:bodyPr wrap="square">
            <a:spAutoFit/>
          </a:bodyPr>
          <a:lstStyle/>
          <a:p>
            <a:pPr algn="just"/>
            <a:r>
              <a:rPr lang="en-US" sz="1200" dirty="0">
                <a:solidFill>
                  <a:srgbClr val="000000"/>
                </a:solidFill>
                <a:latin typeface="Times New Roman" charset="0"/>
                <a:ea typeface="Times New Roman" charset="0"/>
                <a:cs typeface="Times New Roman" charset="0"/>
              </a:rPr>
              <a:t>Maintain, pump, and use grease traps and interceptors </a:t>
            </a:r>
            <a:r>
              <a:rPr lang="en-US" sz="1200" dirty="0" smtClean="0">
                <a:solidFill>
                  <a:srgbClr val="000000"/>
                </a:solidFill>
                <a:latin typeface="Times New Roman" charset="0"/>
                <a:ea typeface="Times New Roman" charset="0"/>
                <a:cs typeface="Times New Roman" charset="0"/>
              </a:rPr>
              <a:t>to </a:t>
            </a:r>
            <a:r>
              <a:rPr lang="en-US" sz="1200" dirty="0">
                <a:solidFill>
                  <a:srgbClr val="000000"/>
                </a:solidFill>
                <a:latin typeface="Times New Roman" charset="0"/>
                <a:ea typeface="Times New Roman" charset="0"/>
                <a:cs typeface="Times New Roman" charset="0"/>
              </a:rPr>
              <a:t>prevent over</a:t>
            </a:r>
            <a:r>
              <a:rPr lang="en-US" altLang="zh-CN" sz="1200" dirty="0">
                <a:solidFill>
                  <a:srgbClr val="000000"/>
                </a:solidFill>
                <a:latin typeface="Times New Roman" charset="0"/>
                <a:ea typeface="Times New Roman" charset="0"/>
                <a:cs typeface="Times New Roman" charset="0"/>
              </a:rPr>
              <a:t>fl</a:t>
            </a:r>
            <a:r>
              <a:rPr lang="en-US" sz="1200" dirty="0">
                <a:solidFill>
                  <a:srgbClr val="000000"/>
                </a:solidFill>
                <a:latin typeface="Times New Roman" charset="0"/>
                <a:ea typeface="Times New Roman" charset="0"/>
                <a:cs typeface="Times New Roman" charset="0"/>
              </a:rPr>
              <a:t>ows. Keep grease bins covered and contained. Recycle grease and oil. Reduce the amount of grease washed down the drain by scraping o</a:t>
            </a:r>
            <a:r>
              <a:rPr lang="en-US" altLang="zh-CN" sz="1200" dirty="0">
                <a:solidFill>
                  <a:srgbClr val="000000"/>
                </a:solidFill>
                <a:latin typeface="Times New Roman" charset="0"/>
                <a:ea typeface="Times New Roman" charset="0"/>
                <a:cs typeface="Times New Roman" charset="0"/>
              </a:rPr>
              <a:t>ff</a:t>
            </a:r>
            <a:r>
              <a:rPr lang="en-US" sz="1200" dirty="0">
                <a:solidFill>
                  <a:srgbClr val="000000"/>
                </a:solidFill>
                <a:latin typeface="Times New Roman" charset="0"/>
                <a:ea typeface="Times New Roman" charset="0"/>
                <a:cs typeface="Times New Roman" charset="0"/>
              </a:rPr>
              <a:t> trays, grills, and pans into a grease can. Do not pour grease and oil into sinks, </a:t>
            </a:r>
            <a:r>
              <a:rPr lang="en-US" altLang="zh-CN" sz="1200" dirty="0">
                <a:solidFill>
                  <a:srgbClr val="000000"/>
                </a:solidFill>
                <a:latin typeface="Times New Roman" charset="0"/>
                <a:ea typeface="Times New Roman" charset="0"/>
                <a:cs typeface="Times New Roman" charset="0"/>
              </a:rPr>
              <a:t>fl</a:t>
            </a:r>
            <a:r>
              <a:rPr lang="en-US" sz="1200" dirty="0">
                <a:solidFill>
                  <a:srgbClr val="000000"/>
                </a:solidFill>
                <a:latin typeface="Times New Roman" charset="0"/>
                <a:ea typeface="Times New Roman" charset="0"/>
                <a:cs typeface="Times New Roman" charset="0"/>
              </a:rPr>
              <a:t>oor drains, parking lots or streets. </a:t>
            </a:r>
          </a:p>
        </p:txBody>
      </p:sp>
      <p:pic>
        <p:nvPicPr>
          <p:cNvPr id="16" name="Picture 15">
            <a:extLst>
              <a:ext uri="{FF2B5EF4-FFF2-40B4-BE49-F238E27FC236}">
                <a16:creationId xmlns="" xmlns:a16="http://schemas.microsoft.com/office/drawing/2014/main" id="{D26E2CAC-16A5-DC43-BAD4-297F0C0D86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29" t="3555" r="24262" b="45263"/>
          <a:stretch/>
        </p:blipFill>
        <p:spPr>
          <a:xfrm>
            <a:off x="3530600" y="1586119"/>
            <a:ext cx="2417066" cy="2256486"/>
          </a:xfrm>
          <a:prstGeom prst="rect">
            <a:avLst/>
          </a:prstGeom>
        </p:spPr>
      </p:pic>
      <p:sp>
        <p:nvSpPr>
          <p:cNvPr id="17" name="Rectangle 16">
            <a:extLst>
              <a:ext uri="{FF2B5EF4-FFF2-40B4-BE49-F238E27FC236}">
                <a16:creationId xmlns="" xmlns:a16="http://schemas.microsoft.com/office/drawing/2014/main" id="{666F91B9-E89D-B140-935B-A60EF919FB47}"/>
              </a:ext>
            </a:extLst>
          </p:cNvPr>
          <p:cNvSpPr/>
          <p:nvPr/>
        </p:nvSpPr>
        <p:spPr>
          <a:xfrm>
            <a:off x="3399006" y="4323725"/>
            <a:ext cx="2532002" cy="1015663"/>
          </a:xfrm>
          <a:prstGeom prst="rect">
            <a:avLst/>
          </a:prstGeom>
        </p:spPr>
        <p:txBody>
          <a:bodyPr wrap="square">
            <a:spAutoFit/>
          </a:bodyPr>
          <a:lstStyle/>
          <a:p>
            <a:pPr algn="just"/>
            <a:r>
              <a:rPr lang="en-US" sz="1200" dirty="0">
                <a:solidFill>
                  <a:srgbClr val="000000"/>
                </a:solidFill>
                <a:latin typeface="Times New Roman" charset="0"/>
                <a:ea typeface="Times New Roman" charset="0"/>
                <a:cs typeface="Times New Roman" charset="0"/>
              </a:rPr>
              <a:t>For small spills or drips, put absorbent material like kitty litter on the spill to contain it. Sweep up the used absorbent, place in a secure bag, and deposit in a secure trash bin. </a:t>
            </a:r>
          </a:p>
        </p:txBody>
      </p:sp>
      <p:sp>
        <p:nvSpPr>
          <p:cNvPr id="19" name="TextBox 18">
            <a:extLst>
              <a:ext uri="{FF2B5EF4-FFF2-40B4-BE49-F238E27FC236}">
                <a16:creationId xmlns="" xmlns:a16="http://schemas.microsoft.com/office/drawing/2014/main" id="{179AACC5-C953-0D43-8342-3CCCD13DB956}"/>
              </a:ext>
            </a:extLst>
          </p:cNvPr>
          <p:cNvSpPr txBox="1"/>
          <p:nvPr/>
        </p:nvSpPr>
        <p:spPr>
          <a:xfrm>
            <a:off x="6306298" y="4047458"/>
            <a:ext cx="2592798" cy="1754326"/>
          </a:xfrm>
          <a:prstGeom prst="rect">
            <a:avLst/>
          </a:prstGeom>
          <a:noFill/>
        </p:spPr>
        <p:txBody>
          <a:bodyPr wrap="square" rtlCol="0">
            <a:spAutoFit/>
          </a:bodyPr>
          <a:lstStyle/>
          <a:p>
            <a:pPr algn="just"/>
            <a:r>
              <a:rPr lang="en-US" sz="1200" dirty="0">
                <a:solidFill>
                  <a:srgbClr val="000000"/>
                </a:solidFill>
                <a:latin typeface="Times New Roman" charset="0"/>
                <a:ea typeface="Times New Roman" charset="0"/>
                <a:cs typeface="Times New Roman" charset="0"/>
              </a:rPr>
              <a:t>Keep garbage dumpster lids closed to keep rain and rodents </a:t>
            </a:r>
            <a:r>
              <a:rPr lang="en-US" sz="1200" dirty="0" smtClean="0">
                <a:solidFill>
                  <a:srgbClr val="000000"/>
                </a:solidFill>
                <a:latin typeface="Times New Roman" charset="0"/>
                <a:ea typeface="Times New Roman" charset="0"/>
                <a:cs typeface="Times New Roman" charset="0"/>
              </a:rPr>
              <a:t>out. </a:t>
            </a:r>
            <a:r>
              <a:rPr lang="en-US" sz="1200" dirty="0">
                <a:solidFill>
                  <a:srgbClr val="000000"/>
                </a:solidFill>
                <a:latin typeface="Times New Roman" charset="0"/>
                <a:ea typeface="Times New Roman" charset="0"/>
                <a:cs typeface="Times New Roman" charset="0"/>
              </a:rPr>
              <a:t>Keep litter from accumulating around docks by providing trash receptacles and encouraging employees to use them. Never dispose of liquids in the dumpster. Inspect for leaks on a regular basis and have bins replaced when necessary. </a:t>
            </a:r>
          </a:p>
        </p:txBody>
      </p:sp>
      <p:pic>
        <p:nvPicPr>
          <p:cNvPr id="20" name="Picture 19">
            <a:extLst>
              <a:ext uri="{FF2B5EF4-FFF2-40B4-BE49-F238E27FC236}">
                <a16:creationId xmlns="" xmlns:a16="http://schemas.microsoft.com/office/drawing/2014/main" id="{C3347D90-98CD-B04B-A9E7-A51647A005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04" t="3889" r="26954" b="43736"/>
          <a:stretch/>
        </p:blipFill>
        <p:spPr>
          <a:xfrm>
            <a:off x="6477000" y="1605388"/>
            <a:ext cx="2422095" cy="2237217"/>
          </a:xfrm>
          <a:prstGeom prst="rect">
            <a:avLst/>
          </a:prstGeom>
        </p:spPr>
      </p:pic>
      <p:sp>
        <p:nvSpPr>
          <p:cNvPr id="2" name="Rectangle 1"/>
          <p:cNvSpPr/>
          <p:nvPr/>
        </p:nvSpPr>
        <p:spPr>
          <a:xfrm>
            <a:off x="465690" y="1236838"/>
            <a:ext cx="2782563" cy="338554"/>
          </a:xfrm>
          <a:prstGeom prst="rect">
            <a:avLst/>
          </a:prstGeom>
        </p:spPr>
        <p:txBody>
          <a:bodyPr wrap="square">
            <a:spAutoFit/>
          </a:bodyPr>
          <a:lstStyle/>
          <a:p>
            <a:pPr algn="ctr"/>
            <a:r>
              <a:rPr lang="en-US" sz="1600" dirty="0">
                <a:solidFill>
                  <a:srgbClr val="00B050"/>
                </a:solidFill>
                <a:latin typeface="Times New Roman" charset="0"/>
                <a:ea typeface="Times New Roman" charset="0"/>
                <a:cs typeface="Times New Roman" charset="0"/>
              </a:rPr>
              <a:t>Dispose of grease and oil safely </a:t>
            </a:r>
            <a:endParaRPr lang="en-US" sz="2000" dirty="0">
              <a:solidFill>
                <a:srgbClr val="00B050"/>
              </a:solidFill>
              <a:latin typeface="Times New Roman" charset="0"/>
              <a:ea typeface="Times New Roman" charset="0"/>
              <a:cs typeface="Times New Roman" charset="0"/>
            </a:endParaRPr>
          </a:p>
        </p:txBody>
      </p:sp>
      <p:sp>
        <p:nvSpPr>
          <p:cNvPr id="21" name="Rectangle 20"/>
          <p:cNvSpPr/>
          <p:nvPr/>
        </p:nvSpPr>
        <p:spPr>
          <a:xfrm>
            <a:off x="6296765" y="1266834"/>
            <a:ext cx="2782563" cy="338554"/>
          </a:xfrm>
          <a:prstGeom prst="rect">
            <a:avLst/>
          </a:prstGeom>
        </p:spPr>
        <p:txBody>
          <a:bodyPr wrap="square">
            <a:spAutoFit/>
          </a:bodyPr>
          <a:lstStyle/>
          <a:p>
            <a:pPr algn="ctr"/>
            <a:r>
              <a:rPr lang="en-US" sz="1600" dirty="0">
                <a:solidFill>
                  <a:srgbClr val="00B050"/>
                </a:solidFill>
                <a:latin typeface="Times New Roman" charset="0"/>
                <a:ea typeface="Times New Roman" charset="0"/>
                <a:cs typeface="Times New Roman" charset="0"/>
              </a:rPr>
              <a:t> Maintain garbage dumpsters </a:t>
            </a:r>
            <a:endParaRPr lang="en-US" sz="2000" dirty="0">
              <a:solidFill>
                <a:srgbClr val="00B050"/>
              </a:solidFill>
              <a:latin typeface="Times New Roman" charset="0"/>
              <a:ea typeface="Times New Roman" charset="0"/>
              <a:cs typeface="Times New Roman" charset="0"/>
            </a:endParaRPr>
          </a:p>
        </p:txBody>
      </p:sp>
      <p:sp>
        <p:nvSpPr>
          <p:cNvPr id="22" name="Rectangle 21"/>
          <p:cNvSpPr/>
          <p:nvPr/>
        </p:nvSpPr>
        <p:spPr>
          <a:xfrm>
            <a:off x="3718857" y="1236838"/>
            <a:ext cx="1892300" cy="338554"/>
          </a:xfrm>
          <a:prstGeom prst="rect">
            <a:avLst/>
          </a:prstGeom>
        </p:spPr>
        <p:txBody>
          <a:bodyPr wrap="square">
            <a:spAutoFit/>
          </a:bodyPr>
          <a:lstStyle/>
          <a:p>
            <a:pPr algn="ctr"/>
            <a:r>
              <a:rPr lang="en-US" sz="1600" dirty="0">
                <a:solidFill>
                  <a:srgbClr val="00B050"/>
                </a:solidFill>
                <a:latin typeface="Times New Roman" charset="0"/>
                <a:ea typeface="Times New Roman" charset="0"/>
                <a:cs typeface="Times New Roman" charset="0"/>
              </a:rPr>
              <a:t> Clean spills </a:t>
            </a:r>
            <a:endParaRPr lang="en-US" sz="2000" dirty="0">
              <a:solidFill>
                <a:srgbClr val="00B050"/>
              </a:solidFill>
              <a:latin typeface="Times New Roman" charset="0"/>
              <a:ea typeface="Times New Roman" charset="0"/>
              <a:cs typeface="Times New Roman" charset="0"/>
            </a:endParaRPr>
          </a:p>
        </p:txBody>
      </p:sp>
      <p:sp>
        <p:nvSpPr>
          <p:cNvPr id="24" name="Rectangle 23">
            <a:extLst>
              <a:ext uri="{FF2B5EF4-FFF2-40B4-BE49-F238E27FC236}">
                <a16:creationId xmlns="" xmlns:a16="http://schemas.microsoft.com/office/drawing/2014/main" id="{CCE9A872-7C77-3F41-9662-4D15612DDEE3}"/>
              </a:ext>
            </a:extLst>
          </p:cNvPr>
          <p:cNvSpPr/>
          <p:nvPr/>
        </p:nvSpPr>
        <p:spPr>
          <a:xfrm>
            <a:off x="1617973" y="3843011"/>
            <a:ext cx="5951227" cy="253916"/>
          </a:xfrm>
          <a:prstGeom prst="rect">
            <a:avLst/>
          </a:prstGeom>
        </p:spPr>
        <p:txBody>
          <a:bodyPr wrap="square">
            <a:spAutoFit/>
          </a:bodyPr>
          <a:lstStyle/>
          <a:p>
            <a:r>
              <a:rPr lang="en-US" sz="1000" dirty="0">
                <a:solidFill>
                  <a:srgbClr val="000000"/>
                </a:solidFill>
                <a:latin typeface="Times New Roman" charset="0"/>
                <a:ea typeface="Times New Roman" charset="0"/>
                <a:cs typeface="Times New Roman" charset="0"/>
              </a:rPr>
              <a:t>https://</a:t>
            </a:r>
            <a:r>
              <a:rPr lang="en-US" sz="1000" dirty="0" err="1">
                <a:solidFill>
                  <a:srgbClr val="000000"/>
                </a:solidFill>
                <a:latin typeface="Times New Roman" charset="0"/>
                <a:ea typeface="Times New Roman" charset="0"/>
                <a:cs typeface="Times New Roman" charset="0"/>
              </a:rPr>
              <a:t>www.countyofnapa.org</a:t>
            </a:r>
            <a:r>
              <a:rPr lang="en-US" sz="1000" dirty="0">
                <a:solidFill>
                  <a:srgbClr val="000000"/>
                </a:solidFill>
                <a:latin typeface="Times New Roman" charset="0"/>
                <a:ea typeface="Times New Roman" charset="0"/>
                <a:cs typeface="Times New Roman" charset="0"/>
              </a:rPr>
              <a:t>/</a:t>
            </a:r>
            <a:r>
              <a:rPr lang="en-US" sz="1000" dirty="0" err="1">
                <a:solidFill>
                  <a:srgbClr val="000000"/>
                </a:solidFill>
                <a:latin typeface="Times New Roman" charset="0"/>
                <a:ea typeface="Times New Roman" charset="0"/>
                <a:cs typeface="Times New Roman" charset="0"/>
              </a:rPr>
              <a:t>DocumentCenter</a:t>
            </a:r>
            <a:r>
              <a:rPr lang="en-US" sz="1000" dirty="0">
                <a:solidFill>
                  <a:srgbClr val="000000"/>
                </a:solidFill>
                <a:latin typeface="Times New Roman" charset="0"/>
                <a:ea typeface="Times New Roman" charset="0"/>
                <a:cs typeface="Times New Roman" charset="0"/>
              </a:rPr>
              <a:t>/View/2904/BMPs-for-Food-Service-Facilities---Brochure-PDF</a:t>
            </a:r>
          </a:p>
        </p:txBody>
      </p:sp>
      <p:sp>
        <p:nvSpPr>
          <p:cNvPr id="13" name="TextBox 12">
            <a:extLst>
              <a:ext uri="{FF2B5EF4-FFF2-40B4-BE49-F238E27FC236}">
                <a16:creationId xmlns="" xmlns:a16="http://schemas.microsoft.com/office/drawing/2014/main" id="{BC9EACCB-8EE2-41C4-81C7-25A6435EABD2}"/>
              </a:ext>
            </a:extLst>
          </p:cNvPr>
          <p:cNvSpPr txBox="1"/>
          <p:nvPr/>
        </p:nvSpPr>
        <p:spPr>
          <a:xfrm>
            <a:off x="465690" y="847120"/>
            <a:ext cx="2148178" cy="369332"/>
          </a:xfrm>
          <a:prstGeom prst="rect">
            <a:avLst/>
          </a:prstGeom>
          <a:solidFill>
            <a:srgbClr val="FFCC00"/>
          </a:solidFill>
        </p:spPr>
        <p:txBody>
          <a:bodyPr wrap="square" rtlCol="0">
            <a:spAutoFit/>
          </a:bodyPr>
          <a:lstStyle/>
          <a:p>
            <a:pPr algn="just"/>
            <a:r>
              <a:rPr lang="en-US" altLang="zh-CN" dirty="0" smtClean="0">
                <a:solidFill>
                  <a:srgbClr val="990000"/>
                </a:solidFill>
                <a:latin typeface="Times New Roman" panose="02020603050405020304" pitchFamily="18" charset="0"/>
                <a:cs typeface="Times New Roman" panose="02020603050405020304" pitchFamily="18" charset="0"/>
              </a:rPr>
              <a:t>Non-structural</a:t>
            </a:r>
            <a:r>
              <a:rPr lang="zh-CN" altLang="en-US" dirty="0" smtClean="0">
                <a:solidFill>
                  <a:srgbClr val="990000"/>
                </a:solidFill>
                <a:latin typeface="Times New Roman" panose="02020603050405020304" pitchFamily="18" charset="0"/>
                <a:cs typeface="Times New Roman" panose="02020603050405020304" pitchFamily="18" charset="0"/>
              </a:rPr>
              <a:t> </a:t>
            </a:r>
            <a:r>
              <a:rPr lang="en-US" altLang="zh-CN" dirty="0" smtClean="0">
                <a:solidFill>
                  <a:srgbClr val="990000"/>
                </a:solidFill>
                <a:latin typeface="Times New Roman" panose="02020603050405020304" pitchFamily="18" charset="0"/>
                <a:cs typeface="Times New Roman" panose="02020603050405020304" pitchFamily="18" charset="0"/>
              </a:rPr>
              <a:t>BMPs</a:t>
            </a:r>
          </a:p>
        </p:txBody>
      </p:sp>
    </p:spTree>
    <p:extLst>
      <p:ext uri="{BB962C8B-B14F-4D97-AF65-F5344CB8AC3E}">
        <p14:creationId xmlns:p14="http://schemas.microsoft.com/office/powerpoint/2010/main" val="3406315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文字, 地图&#10;&#10;描述已自动生成">
            <a:extLst>
              <a:ext uri="{FF2B5EF4-FFF2-40B4-BE49-F238E27FC236}">
                <a16:creationId xmlns:a16="http://schemas.microsoft.com/office/drawing/2014/main" xmlns="" id="{2DBBA966-7A95-4578-8041-301F9E323B84}"/>
              </a:ext>
            </a:extLst>
          </p:cNvPr>
          <p:cNvPicPr>
            <a:picLocks noChangeAspect="1"/>
          </p:cNvPicPr>
          <p:nvPr/>
        </p:nvPicPr>
        <p:blipFill rotWithShape="1">
          <a:blip r:embed="rId2">
            <a:extLst>
              <a:ext uri="{28A0092B-C50C-407E-A947-70E740481C1C}">
                <a14:useLocalDpi xmlns:a14="http://schemas.microsoft.com/office/drawing/2010/main" val="0"/>
              </a:ext>
            </a:extLst>
          </a:blip>
          <a:srcRect r="690" b="8696"/>
          <a:stretch/>
        </p:blipFill>
        <p:spPr>
          <a:xfrm>
            <a:off x="4840418" y="1113242"/>
            <a:ext cx="3665168" cy="4134620"/>
          </a:xfrm>
          <a:prstGeom prst="rect">
            <a:avLst/>
          </a:prstGeom>
        </p:spPr>
      </p:pic>
      <p:sp>
        <p:nvSpPr>
          <p:cNvPr id="6" name="文本框 5">
            <a:extLst>
              <a:ext uri="{FF2B5EF4-FFF2-40B4-BE49-F238E27FC236}">
                <a16:creationId xmlns:a16="http://schemas.microsoft.com/office/drawing/2014/main" xmlns="" id="{E0B55818-C6CC-4151-8F27-F3B684BF07C6}"/>
              </a:ext>
            </a:extLst>
          </p:cNvPr>
          <p:cNvSpPr txBox="1"/>
          <p:nvPr/>
        </p:nvSpPr>
        <p:spPr>
          <a:xfrm>
            <a:off x="6829486" y="1604740"/>
            <a:ext cx="554367" cy="230832"/>
          </a:xfrm>
          <a:prstGeom prst="rect">
            <a:avLst/>
          </a:prstGeom>
          <a:solidFill>
            <a:schemeClr val="bg1"/>
          </a:solidFill>
          <a:ln>
            <a:noFill/>
          </a:ln>
        </p:spPr>
        <p:txBody>
          <a:bodyPr wrap="square" rtlCol="0">
            <a:spAutoFit/>
          </a:bodyPr>
          <a:lstStyle/>
          <a:p>
            <a:r>
              <a:rPr lang="en-US" altLang="zh-CN" sz="900" dirty="0">
                <a:solidFill>
                  <a:srgbClr val="000000"/>
                </a:solidFill>
              </a:rPr>
              <a:t>Parking</a:t>
            </a:r>
            <a:endParaRPr lang="zh-CN" altLang="en-US" sz="900" dirty="0">
              <a:solidFill>
                <a:srgbClr val="000000"/>
              </a:solidFill>
            </a:endParaRPr>
          </a:p>
        </p:txBody>
      </p:sp>
      <p:sp>
        <p:nvSpPr>
          <p:cNvPr id="13" name="文本框 12">
            <a:extLst>
              <a:ext uri="{FF2B5EF4-FFF2-40B4-BE49-F238E27FC236}">
                <a16:creationId xmlns:a16="http://schemas.microsoft.com/office/drawing/2014/main" xmlns="" id="{F6B7856A-72E8-442B-9C76-31231F7DD0D2}"/>
              </a:ext>
            </a:extLst>
          </p:cNvPr>
          <p:cNvSpPr txBox="1"/>
          <p:nvPr/>
        </p:nvSpPr>
        <p:spPr>
          <a:xfrm>
            <a:off x="6177924" y="3543364"/>
            <a:ext cx="1228780" cy="230832"/>
          </a:xfrm>
          <a:prstGeom prst="rect">
            <a:avLst/>
          </a:prstGeom>
          <a:solidFill>
            <a:schemeClr val="bg1"/>
          </a:solidFill>
          <a:ln>
            <a:noFill/>
          </a:ln>
        </p:spPr>
        <p:txBody>
          <a:bodyPr wrap="square" rtlCol="0">
            <a:spAutoFit/>
          </a:bodyPr>
          <a:lstStyle/>
          <a:p>
            <a:r>
              <a:rPr lang="en-US" altLang="zh-CN" sz="900" dirty="0">
                <a:solidFill>
                  <a:srgbClr val="000000"/>
                </a:solidFill>
              </a:rPr>
              <a:t>Milk Storage Tanks</a:t>
            </a:r>
            <a:endParaRPr lang="zh-CN" altLang="en-US" sz="900" dirty="0">
              <a:solidFill>
                <a:srgbClr val="000000"/>
              </a:solidFill>
            </a:endParaRPr>
          </a:p>
        </p:txBody>
      </p:sp>
      <p:sp>
        <p:nvSpPr>
          <p:cNvPr id="14" name="文本框 13">
            <a:extLst>
              <a:ext uri="{FF2B5EF4-FFF2-40B4-BE49-F238E27FC236}">
                <a16:creationId xmlns:a16="http://schemas.microsoft.com/office/drawing/2014/main" xmlns="" id="{72F83116-B489-4D3F-8DD1-1AE2A0CB4897}"/>
              </a:ext>
            </a:extLst>
          </p:cNvPr>
          <p:cNvSpPr txBox="1"/>
          <p:nvPr/>
        </p:nvSpPr>
        <p:spPr>
          <a:xfrm>
            <a:off x="5440138" y="3075381"/>
            <a:ext cx="564756" cy="369332"/>
          </a:xfrm>
          <a:prstGeom prst="rect">
            <a:avLst/>
          </a:prstGeom>
          <a:solidFill>
            <a:schemeClr val="bg1"/>
          </a:solidFill>
          <a:ln>
            <a:noFill/>
          </a:ln>
        </p:spPr>
        <p:txBody>
          <a:bodyPr wrap="square" rtlCol="0">
            <a:spAutoFit/>
          </a:bodyPr>
          <a:lstStyle/>
          <a:p>
            <a:r>
              <a:rPr lang="en-US" altLang="zh-CN" sz="900" dirty="0">
                <a:solidFill>
                  <a:srgbClr val="000000"/>
                </a:solidFill>
              </a:rPr>
              <a:t>Storage Building</a:t>
            </a:r>
            <a:endParaRPr lang="zh-CN" altLang="en-US" sz="900" dirty="0">
              <a:solidFill>
                <a:srgbClr val="000000"/>
              </a:solidFill>
            </a:endParaRPr>
          </a:p>
        </p:txBody>
      </p:sp>
      <p:sp>
        <p:nvSpPr>
          <p:cNvPr id="15" name="文本框 12">
            <a:extLst>
              <a:ext uri="{FF2B5EF4-FFF2-40B4-BE49-F238E27FC236}">
                <a16:creationId xmlns:a16="http://schemas.microsoft.com/office/drawing/2014/main" xmlns="" id="{F6B7856A-72E8-442B-9C76-31231F7DD0D2}"/>
              </a:ext>
            </a:extLst>
          </p:cNvPr>
          <p:cNvSpPr txBox="1"/>
          <p:nvPr/>
        </p:nvSpPr>
        <p:spPr>
          <a:xfrm>
            <a:off x="5722516" y="1809535"/>
            <a:ext cx="682474" cy="230832"/>
          </a:xfrm>
          <a:prstGeom prst="rect">
            <a:avLst/>
          </a:prstGeom>
          <a:solidFill>
            <a:schemeClr val="bg1"/>
          </a:solid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900" dirty="0">
                <a:solidFill>
                  <a:srgbClr val="000000"/>
                </a:solidFill>
              </a:rPr>
              <a:t>Pavement</a:t>
            </a:r>
            <a:endParaRPr lang="zh-CN" altLang="en-US" sz="900" dirty="0">
              <a:solidFill>
                <a:srgbClr val="000000"/>
              </a:solidFill>
            </a:endParaRPr>
          </a:p>
        </p:txBody>
      </p:sp>
      <p:sp>
        <p:nvSpPr>
          <p:cNvPr id="12" name="Title 1">
            <a:extLst>
              <a:ext uri="{FF2B5EF4-FFF2-40B4-BE49-F238E27FC236}">
                <a16:creationId xmlns:a16="http://schemas.microsoft.com/office/drawing/2014/main" xmlns="" id="{E914C7F1-FFC2-4C68-9AAF-0B6E4400929D}"/>
              </a:ext>
            </a:extLst>
          </p:cNvPr>
          <p:cNvSpPr txBox="1">
            <a:spLocks/>
          </p:cNvSpPr>
          <p:nvPr/>
        </p:nvSpPr>
        <p:spPr>
          <a:xfrm>
            <a:off x="0" y="165099"/>
            <a:ext cx="8773699" cy="948143"/>
          </a:xfrm>
          <a:prstGeom prst="rect">
            <a:avLst/>
          </a:prstGeom>
          <a:noFill/>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III.</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kumimoji="0" lang="en-US" altLang="zh-CN" sz="2800" u="none" strike="noStrike" kern="1200" cap="none" spc="0" normalizeH="0" baseline="0" noProof="0" dirty="0" smtClean="0">
                <a:ln>
                  <a:noFill/>
                </a:ln>
                <a:solidFill>
                  <a:srgbClr val="990000"/>
                </a:solidFill>
                <a:effectLst/>
                <a:uLnTx/>
                <a:uFillTx/>
                <a:latin typeface="Arial"/>
                <a:ea typeface="+mj-ea"/>
                <a:cs typeface="Arial"/>
              </a:rPr>
              <a:t>Food</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kumimoji="0" lang="en-US" altLang="zh-CN" sz="2800" u="none" strike="noStrike" kern="1200" cap="none" spc="0" normalizeH="0" baseline="0" noProof="0" dirty="0" smtClean="0">
                <a:ln>
                  <a:noFill/>
                </a:ln>
                <a:solidFill>
                  <a:srgbClr val="990000"/>
                </a:solidFill>
                <a:effectLst/>
                <a:uLnTx/>
                <a:uFillTx/>
                <a:latin typeface="Arial"/>
                <a:ea typeface="+mj-ea"/>
                <a:cs typeface="Arial"/>
              </a:rPr>
              <a:t>industry</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kumimoji="0" lang="en-US" altLang="zh-CN" sz="2000" u="none" strike="noStrike" kern="1200" cap="none" spc="0" normalizeH="0" baseline="0" noProof="0" dirty="0" smtClean="0">
                <a:ln>
                  <a:noFill/>
                </a:ln>
                <a:solidFill>
                  <a:srgbClr val="990000"/>
                </a:solidFill>
                <a:effectLst/>
                <a:uLnTx/>
                <a:uFillTx/>
                <a:latin typeface="Arial"/>
                <a:ea typeface="+mj-ea"/>
                <a:cs typeface="Arial"/>
              </a:rPr>
              <a:t>(cont’d)</a:t>
            </a:r>
          </a:p>
          <a:p>
            <a:pPr algn="ctr">
              <a:spcBef>
                <a:spcPct val="0"/>
              </a:spcBef>
              <a:defRPr/>
            </a:pPr>
            <a:r>
              <a:rPr lang="en-US" altLang="zh-CN" sz="2000" dirty="0">
                <a:solidFill>
                  <a:srgbClr val="0070C0"/>
                </a:solidFill>
                <a:latin typeface="Arial"/>
                <a:ea typeface="+mj-ea"/>
                <a:cs typeface="Arial"/>
              </a:rPr>
              <a:t>Example: </a:t>
            </a:r>
            <a:r>
              <a:rPr lang="en-US" altLang="zh-CN" sz="2000" dirty="0" smtClean="0">
                <a:solidFill>
                  <a:srgbClr val="0070C0"/>
                </a:solidFill>
                <a:latin typeface="Arial"/>
                <a:ea typeface="+mj-ea"/>
                <a:cs typeface="Arial"/>
              </a:rPr>
              <a:t>Double </a:t>
            </a:r>
            <a:r>
              <a:rPr lang="en-US" altLang="zh-CN" sz="2000" dirty="0">
                <a:solidFill>
                  <a:srgbClr val="0070C0"/>
                </a:solidFill>
                <a:latin typeface="Arial"/>
                <a:ea typeface="+mj-ea"/>
                <a:cs typeface="Arial"/>
              </a:rPr>
              <a:t>Scoop ice cream </a:t>
            </a:r>
            <a:r>
              <a:rPr lang="en-US" altLang="zh-CN" sz="2000" dirty="0" smtClean="0">
                <a:solidFill>
                  <a:srgbClr val="0070C0"/>
                </a:solidFill>
                <a:latin typeface="Arial"/>
                <a:ea typeface="+mj-ea"/>
                <a:cs typeface="Arial"/>
              </a:rPr>
              <a:t>company</a:t>
            </a:r>
            <a:r>
              <a:rPr kumimoji="0" lang="zh-CN" altLang="en-US" sz="2000" u="none" strike="noStrike" kern="1200" cap="none" spc="0" normalizeH="0" baseline="0" noProof="0" dirty="0" smtClean="0">
                <a:ln>
                  <a:noFill/>
                </a:ln>
                <a:solidFill>
                  <a:srgbClr val="0070C0"/>
                </a:solidFill>
                <a:effectLst/>
                <a:uLnTx/>
                <a:uFillTx/>
                <a:latin typeface="Arial"/>
                <a:ea typeface="+mj-ea"/>
                <a:cs typeface="Arial"/>
              </a:rPr>
              <a:t> </a:t>
            </a:r>
            <a:endParaRPr kumimoji="0" lang="en-US" altLang="zh-CN" sz="2000" u="none" strike="noStrike" kern="1200" cap="none" spc="0" normalizeH="0" baseline="0" noProof="0" dirty="0" smtClean="0">
              <a:ln>
                <a:noFill/>
              </a:ln>
              <a:solidFill>
                <a:srgbClr val="0070C0"/>
              </a:solidFill>
              <a:effectLst/>
              <a:uLnTx/>
              <a:uFillTx/>
              <a:latin typeface="Arial"/>
              <a:ea typeface="+mj-ea"/>
              <a:cs typeface="Arial"/>
            </a:endParaRPr>
          </a:p>
        </p:txBody>
      </p:sp>
      <p:sp>
        <p:nvSpPr>
          <p:cNvPr id="8" name="TextBox 7"/>
          <p:cNvSpPr txBox="1"/>
          <p:nvPr/>
        </p:nvSpPr>
        <p:spPr>
          <a:xfrm>
            <a:off x="700557" y="1367683"/>
            <a:ext cx="1693461" cy="369332"/>
          </a:xfrm>
          <a:prstGeom prst="rect">
            <a:avLst/>
          </a:prstGeom>
          <a:solidFill>
            <a:srgbClr val="FFCC00"/>
          </a:solidFill>
        </p:spPr>
        <p:txBody>
          <a:bodyPr wrap="square" rtlCol="0">
            <a:spAutoFit/>
          </a:bodyPr>
          <a:lstStyle/>
          <a:p>
            <a:r>
              <a:rPr lang="en-US" altLang="zh-CN" dirty="0" smtClean="0">
                <a:latin typeface="Times New Roman" charset="0"/>
                <a:ea typeface="Times New Roman" charset="0"/>
                <a:cs typeface="Times New Roman" charset="0"/>
              </a:rPr>
              <a:t>Effective</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BMPs</a:t>
            </a:r>
            <a:endParaRPr lang="en-US" altLang="zh-CN" dirty="0">
              <a:latin typeface="Times New Roman" charset="0"/>
              <a:ea typeface="Times New Roman" charset="0"/>
              <a:cs typeface="Times New Roman" charset="0"/>
            </a:endParaRPr>
          </a:p>
        </p:txBody>
      </p:sp>
      <p:sp>
        <p:nvSpPr>
          <p:cNvPr id="9" name="矩形 3"/>
          <p:cNvSpPr/>
          <p:nvPr/>
        </p:nvSpPr>
        <p:spPr>
          <a:xfrm>
            <a:off x="700557" y="1737015"/>
            <a:ext cx="3871748" cy="2585323"/>
          </a:xfrm>
          <a:prstGeom prst="rect">
            <a:avLst/>
          </a:prstGeom>
        </p:spPr>
        <p:txBody>
          <a:bodyPr wrap="square">
            <a:spAutoFit/>
          </a:bodyPr>
          <a:lstStyle/>
          <a:p>
            <a:pPr marL="285750" indent="-285750">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Minimum</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BMPs</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(discussed</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in</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Part</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2)</a:t>
            </a:r>
          </a:p>
          <a:p>
            <a:pPr marL="285750" indent="-285750">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Oil/water</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separator</a:t>
            </a:r>
          </a:p>
          <a:p>
            <a:pPr marL="285750" indent="-285750">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Rain</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garden</a:t>
            </a:r>
          </a:p>
          <a:p>
            <a:pPr marL="285750" indent="-285750">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Vegetated Swales </a:t>
            </a:r>
          </a:p>
          <a:p>
            <a:pPr marL="285750" indent="-285750">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Cartridge</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filtration</a:t>
            </a:r>
          </a:p>
          <a:p>
            <a:pPr marL="285750" indent="-285750">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Permeable</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pavement</a:t>
            </a:r>
          </a:p>
          <a:p>
            <a:pPr marL="285750" indent="-285750">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Constructed</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wetland</a:t>
            </a:r>
          </a:p>
          <a:p>
            <a:pPr marL="285750" indent="-285750">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Other suitable BMPs according to </a:t>
            </a:r>
            <a:r>
              <a:rPr lang="en-US" altLang="zh-CN" dirty="0" smtClean="0">
                <a:solidFill>
                  <a:srgbClr val="000000"/>
                </a:solidFill>
                <a:latin typeface="Times New Roman" panose="02020603050405020304" pitchFamily="18" charset="0"/>
                <a:cs typeface="Times New Roman" panose="02020603050405020304" pitchFamily="18" charset="0"/>
              </a:rPr>
              <a:t>activities</a:t>
            </a:r>
            <a:endParaRPr lang="en-US" altLang="zh-CN"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27311" y="5061604"/>
            <a:ext cx="3004348" cy="584775"/>
          </a:xfrm>
          <a:prstGeom prst="rect">
            <a:avLst/>
          </a:prstGeom>
        </p:spPr>
        <p:txBody>
          <a:bodyPr wrap="none">
            <a:spAutoFit/>
          </a:bodyPr>
          <a:lstStyle/>
          <a:p>
            <a:pPr algn="ctr"/>
            <a:r>
              <a:rPr lang="en-US" altLang="zh-CN" sz="1600" dirty="0">
                <a:latin typeface="Times New Roman" charset="0"/>
                <a:ea typeface="Times New Roman" charset="0"/>
                <a:cs typeface="Times New Roman" charset="0"/>
              </a:rPr>
              <a:t>Double</a:t>
            </a:r>
            <a:r>
              <a:rPr lang="zh-CN" altLang="en-US" sz="1600" dirty="0">
                <a:latin typeface="Times New Roman" charset="0"/>
                <a:ea typeface="Times New Roman" charset="0"/>
                <a:cs typeface="Times New Roman" charset="0"/>
              </a:rPr>
              <a:t> </a:t>
            </a:r>
            <a:r>
              <a:rPr lang="en-US" altLang="zh-CN" sz="1600" dirty="0">
                <a:latin typeface="Times New Roman" charset="0"/>
                <a:ea typeface="Times New Roman" charset="0"/>
                <a:cs typeface="Times New Roman" charset="0"/>
              </a:rPr>
              <a:t>Scoop</a:t>
            </a:r>
            <a:r>
              <a:rPr lang="zh-CN" altLang="en-US" sz="1600" dirty="0">
                <a:latin typeface="Times New Roman" charset="0"/>
                <a:ea typeface="Times New Roman" charset="0"/>
                <a:cs typeface="Times New Roman" charset="0"/>
              </a:rPr>
              <a:t> </a:t>
            </a:r>
            <a:r>
              <a:rPr lang="en-US" altLang="zh-CN" sz="1600" dirty="0">
                <a:latin typeface="Times New Roman" charset="0"/>
                <a:ea typeface="Times New Roman" charset="0"/>
                <a:cs typeface="Times New Roman" charset="0"/>
              </a:rPr>
              <a:t>ice</a:t>
            </a:r>
            <a:r>
              <a:rPr lang="zh-CN" altLang="en-US" sz="1600" dirty="0">
                <a:latin typeface="Times New Roman" charset="0"/>
                <a:ea typeface="Times New Roman" charset="0"/>
                <a:cs typeface="Times New Roman" charset="0"/>
              </a:rPr>
              <a:t> </a:t>
            </a:r>
            <a:r>
              <a:rPr lang="en-US" altLang="zh-CN" sz="1600" dirty="0">
                <a:latin typeface="Times New Roman" charset="0"/>
                <a:ea typeface="Times New Roman" charset="0"/>
                <a:cs typeface="Times New Roman" charset="0"/>
              </a:rPr>
              <a:t>cream</a:t>
            </a:r>
            <a:r>
              <a:rPr lang="zh-CN" altLang="en-US" sz="1600" dirty="0">
                <a:latin typeface="Times New Roman" charset="0"/>
                <a:ea typeface="Times New Roman" charset="0"/>
                <a:cs typeface="Times New Roman" charset="0"/>
              </a:rPr>
              <a:t> </a:t>
            </a:r>
            <a:r>
              <a:rPr lang="en-US" altLang="zh-CN" sz="1600" dirty="0" smtClean="0">
                <a:latin typeface="Times New Roman" charset="0"/>
                <a:ea typeface="Times New Roman" charset="0"/>
                <a:cs typeface="Times New Roman" charset="0"/>
              </a:rPr>
              <a:t>company</a:t>
            </a:r>
          </a:p>
          <a:p>
            <a:pPr algn="ctr"/>
            <a:r>
              <a:rPr lang="en-US" altLang="zh-CN" sz="1600" dirty="0" smtClean="0">
                <a:latin typeface="Times New Roman" charset="0"/>
                <a:ea typeface="Times New Roman" charset="0"/>
                <a:cs typeface="Times New Roman" charset="0"/>
              </a:rPr>
              <a:t>Pre-BMP</a:t>
            </a:r>
            <a:r>
              <a:rPr lang="zh-CN" altLang="en-US" sz="1600" dirty="0" smtClean="0">
                <a:latin typeface="Times New Roman" charset="0"/>
                <a:ea typeface="Times New Roman" charset="0"/>
                <a:cs typeface="Times New Roman" charset="0"/>
              </a:rPr>
              <a:t> </a:t>
            </a:r>
            <a:r>
              <a:rPr lang="en-US" altLang="zh-CN" sz="1600" dirty="0" smtClean="0">
                <a:latin typeface="Times New Roman" charset="0"/>
                <a:ea typeface="Times New Roman" charset="0"/>
                <a:cs typeface="Times New Roman" charset="0"/>
              </a:rPr>
              <a:t>site</a:t>
            </a:r>
            <a:r>
              <a:rPr lang="zh-CN" altLang="en-US" sz="1600" dirty="0" smtClean="0">
                <a:latin typeface="Times New Roman" charset="0"/>
                <a:ea typeface="Times New Roman" charset="0"/>
                <a:cs typeface="Times New Roman" charset="0"/>
              </a:rPr>
              <a:t> </a:t>
            </a:r>
            <a:r>
              <a:rPr lang="en-US" altLang="zh-CN" sz="1600" dirty="0" smtClean="0">
                <a:latin typeface="Times New Roman" charset="0"/>
                <a:ea typeface="Times New Roman" charset="0"/>
                <a:cs typeface="Times New Roman" charset="0"/>
              </a:rPr>
              <a:t>map</a:t>
            </a:r>
            <a:endParaRPr lang="en-US" altLang="zh-CN" sz="1600" dirty="0">
              <a:latin typeface="Times New Roman" charset="0"/>
              <a:ea typeface="Times New Roman" charset="0"/>
              <a:cs typeface="Times New Roman" charset="0"/>
            </a:endParaRPr>
          </a:p>
        </p:txBody>
      </p:sp>
      <p:sp>
        <p:nvSpPr>
          <p:cNvPr id="16" name="矩形 11"/>
          <p:cNvSpPr/>
          <p:nvPr/>
        </p:nvSpPr>
        <p:spPr>
          <a:xfrm>
            <a:off x="4112613" y="5592442"/>
            <a:ext cx="5126724" cy="261610"/>
          </a:xfrm>
          <a:prstGeom prst="rect">
            <a:avLst/>
          </a:prstGeom>
        </p:spPr>
        <p:txBody>
          <a:bodyPr wrap="none">
            <a:spAutoFit/>
          </a:bodyPr>
          <a:lstStyle/>
          <a:p>
            <a:pPr>
              <a:lnSpc>
                <a:spcPct val="110000"/>
              </a:lnSpc>
              <a:buSzPct val="100000"/>
            </a:pPr>
            <a:r>
              <a:rPr lang="en-US" altLang="zh-CN" sz="1000" dirty="0">
                <a:solidFill>
                  <a:srgbClr val="000000"/>
                </a:solidFill>
                <a:latin typeface="Times New Roman" charset="0"/>
                <a:ea typeface="Times New Roman" charset="0"/>
                <a:cs typeface="Times New Roman" charset="0"/>
              </a:rPr>
              <a:t>Source</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err="1">
                <a:solidFill>
                  <a:srgbClr val="000000"/>
                </a:solidFill>
                <a:latin typeface="Times New Roman" charset="0"/>
                <a:ea typeface="Times New Roman" charset="0"/>
                <a:cs typeface="Times New Roman" charset="0"/>
              </a:rPr>
              <a:t>Stormwater</a:t>
            </a:r>
            <a:r>
              <a:rPr lang="zh-CN" altLang="en-US" sz="1000" dirty="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Management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for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Industrial Activities,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U.S</a:t>
            </a:r>
            <a:r>
              <a:rPr lang="en-US" altLang="zh-CN" sz="1000" dirty="0">
                <a:solidFill>
                  <a:srgbClr val="000000"/>
                </a:solidFill>
                <a:latin typeface="Times New Roman" charset="0"/>
                <a:ea typeface="Times New Roman" charset="0"/>
                <a:cs typeface="Times New Roman" charset="0"/>
              </a:rPr>
              <a:t>. EPA Office of 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Dec</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2006</a:t>
            </a:r>
            <a:endParaRPr lang="zh-CN" altLang="zh-CN"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9489339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20EC982F-3EDC-4713-BD3E-4CA2F3664859}"/>
              </a:ext>
            </a:extLst>
          </p:cNvPr>
          <p:cNvGrpSpPr/>
          <p:nvPr/>
        </p:nvGrpSpPr>
        <p:grpSpPr>
          <a:xfrm>
            <a:off x="2703800" y="1075905"/>
            <a:ext cx="3752978" cy="4046054"/>
            <a:chOff x="2822941" y="0"/>
            <a:chExt cx="6680914" cy="6858000"/>
          </a:xfrm>
        </p:grpSpPr>
        <p:pic>
          <p:nvPicPr>
            <p:cNvPr id="5" name="图片 4" descr="图片包含 文字, 地图&#10;&#10;描述已自动生成">
              <a:extLst>
                <a:ext uri="{FF2B5EF4-FFF2-40B4-BE49-F238E27FC236}">
                  <a16:creationId xmlns:a16="http://schemas.microsoft.com/office/drawing/2014/main" xmlns="" id="{7D14A86E-62D6-471F-94E2-16E5F17FCC1C}"/>
                </a:ext>
              </a:extLst>
            </p:cNvPr>
            <p:cNvPicPr>
              <a:picLocks noChangeAspect="1"/>
            </p:cNvPicPr>
            <p:nvPr/>
          </p:nvPicPr>
          <p:blipFill rotWithShape="1">
            <a:blip r:embed="rId3">
              <a:extLst>
                <a:ext uri="{28A0092B-C50C-407E-A947-70E740481C1C}">
                  <a14:useLocalDpi xmlns:a14="http://schemas.microsoft.com/office/drawing/2010/main" val="0"/>
                </a:ext>
              </a:extLst>
            </a:blip>
            <a:srcRect l="4924" t="4387" r="5856" b="20877"/>
            <a:stretch/>
          </p:blipFill>
          <p:spPr>
            <a:xfrm>
              <a:off x="2822941" y="0"/>
              <a:ext cx="6680914" cy="6858000"/>
            </a:xfrm>
            <a:prstGeom prst="rect">
              <a:avLst/>
            </a:prstGeom>
          </p:spPr>
        </p:pic>
        <p:sp>
          <p:nvSpPr>
            <p:cNvPr id="6" name="文本框 5">
              <a:extLst>
                <a:ext uri="{FF2B5EF4-FFF2-40B4-BE49-F238E27FC236}">
                  <a16:creationId xmlns:a16="http://schemas.microsoft.com/office/drawing/2014/main" xmlns="" id="{4CF25846-0EA5-4297-938F-23FDA855B2D0}"/>
                </a:ext>
              </a:extLst>
            </p:cNvPr>
            <p:cNvSpPr txBox="1"/>
            <p:nvPr/>
          </p:nvSpPr>
          <p:spPr>
            <a:xfrm>
              <a:off x="5957830" y="967531"/>
              <a:ext cx="994851" cy="391257"/>
            </a:xfrm>
            <a:prstGeom prst="rect">
              <a:avLst/>
            </a:prstGeom>
            <a:solidFill>
              <a:schemeClr val="bg1"/>
            </a:solidFill>
            <a:ln>
              <a:noFill/>
            </a:ln>
          </p:spPr>
          <p:txBody>
            <a:bodyPr wrap="square" rtlCol="0">
              <a:spAutoFit/>
            </a:bodyPr>
            <a:lstStyle/>
            <a:p>
              <a:r>
                <a:rPr lang="en-US" altLang="zh-CN" sz="900" dirty="0">
                  <a:solidFill>
                    <a:srgbClr val="000000"/>
                  </a:solidFill>
                </a:rPr>
                <a:t>Parking</a:t>
              </a:r>
              <a:endParaRPr lang="zh-CN" altLang="en-US" sz="900" dirty="0">
                <a:solidFill>
                  <a:srgbClr val="000000"/>
                </a:solidFill>
              </a:endParaRPr>
            </a:p>
          </p:txBody>
        </p:sp>
        <p:sp>
          <p:nvSpPr>
            <p:cNvPr id="8" name="文本框 7">
              <a:extLst>
                <a:ext uri="{FF2B5EF4-FFF2-40B4-BE49-F238E27FC236}">
                  <a16:creationId xmlns:a16="http://schemas.microsoft.com/office/drawing/2014/main" xmlns="" id="{D95FE84A-1DD4-42DF-A4C5-15978430D8F3}"/>
                </a:ext>
              </a:extLst>
            </p:cNvPr>
            <p:cNvSpPr txBox="1"/>
            <p:nvPr/>
          </p:nvSpPr>
          <p:spPr>
            <a:xfrm>
              <a:off x="5079223" y="4801734"/>
              <a:ext cx="2167253" cy="391257"/>
            </a:xfrm>
            <a:prstGeom prst="rect">
              <a:avLst/>
            </a:prstGeom>
            <a:solidFill>
              <a:schemeClr val="bg1"/>
            </a:solidFill>
            <a:ln>
              <a:noFill/>
            </a:ln>
          </p:spPr>
          <p:txBody>
            <a:bodyPr wrap="square" rtlCol="0">
              <a:spAutoFit/>
            </a:bodyPr>
            <a:lstStyle/>
            <a:p>
              <a:r>
                <a:rPr lang="en-US" altLang="zh-CN" sz="900" dirty="0">
                  <a:solidFill>
                    <a:srgbClr val="000000"/>
                  </a:solidFill>
                </a:rPr>
                <a:t>Milk Storage Tanks</a:t>
              </a:r>
              <a:endParaRPr lang="zh-CN" altLang="en-US" sz="900" dirty="0">
                <a:solidFill>
                  <a:srgbClr val="000000"/>
                </a:solidFill>
              </a:endParaRPr>
            </a:p>
          </p:txBody>
        </p:sp>
        <p:sp>
          <p:nvSpPr>
            <p:cNvPr id="9" name="文本框 8">
              <a:extLst>
                <a:ext uri="{FF2B5EF4-FFF2-40B4-BE49-F238E27FC236}">
                  <a16:creationId xmlns:a16="http://schemas.microsoft.com/office/drawing/2014/main" xmlns="" id="{82150F38-EAB2-47C3-AC2F-9EF14DC6F954}"/>
                </a:ext>
              </a:extLst>
            </p:cNvPr>
            <p:cNvSpPr txBox="1"/>
            <p:nvPr/>
          </p:nvSpPr>
          <p:spPr>
            <a:xfrm>
              <a:off x="3654676" y="3885631"/>
              <a:ext cx="1036493" cy="626012"/>
            </a:xfrm>
            <a:prstGeom prst="rect">
              <a:avLst/>
            </a:prstGeom>
            <a:solidFill>
              <a:schemeClr val="bg1"/>
            </a:solidFill>
            <a:ln>
              <a:noFill/>
            </a:ln>
          </p:spPr>
          <p:txBody>
            <a:bodyPr wrap="square" rtlCol="0">
              <a:spAutoFit/>
            </a:bodyPr>
            <a:lstStyle/>
            <a:p>
              <a:r>
                <a:rPr lang="en-US" altLang="zh-CN" sz="900" dirty="0">
                  <a:solidFill>
                    <a:srgbClr val="000000"/>
                  </a:solidFill>
                </a:rPr>
                <a:t>Storage Building</a:t>
              </a:r>
              <a:endParaRPr lang="zh-CN" altLang="en-US" sz="900" dirty="0">
                <a:solidFill>
                  <a:srgbClr val="000000"/>
                </a:solidFill>
              </a:endParaRPr>
            </a:p>
          </p:txBody>
        </p:sp>
        <p:sp>
          <p:nvSpPr>
            <p:cNvPr id="10" name="文本框 12">
              <a:extLst>
                <a:ext uri="{FF2B5EF4-FFF2-40B4-BE49-F238E27FC236}">
                  <a16:creationId xmlns:a16="http://schemas.microsoft.com/office/drawing/2014/main" xmlns="" id="{E8277993-A04C-4115-9FDF-F9911FF86500}"/>
                </a:ext>
              </a:extLst>
            </p:cNvPr>
            <p:cNvSpPr txBox="1"/>
            <p:nvPr/>
          </p:nvSpPr>
          <p:spPr>
            <a:xfrm>
              <a:off x="4234943" y="1492280"/>
              <a:ext cx="1166796" cy="391257"/>
            </a:xfrm>
            <a:prstGeom prst="rect">
              <a:avLst/>
            </a:prstGeom>
            <a:solidFill>
              <a:schemeClr val="bg1"/>
            </a:solid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900" dirty="0">
                  <a:solidFill>
                    <a:srgbClr val="000000"/>
                  </a:solidFill>
                </a:rPr>
                <a:t>Pavement</a:t>
              </a:r>
              <a:endParaRPr lang="zh-CN" altLang="en-US" sz="900" dirty="0">
                <a:solidFill>
                  <a:srgbClr val="000000"/>
                </a:solidFill>
              </a:endParaRPr>
            </a:p>
          </p:txBody>
        </p:sp>
      </p:grpSp>
      <p:pic>
        <p:nvPicPr>
          <p:cNvPr id="11" name="图片 10">
            <a:extLst>
              <a:ext uri="{FF2B5EF4-FFF2-40B4-BE49-F238E27FC236}">
                <a16:creationId xmlns:a16="http://schemas.microsoft.com/office/drawing/2014/main" xmlns="" id="{44E5A11B-9857-4C35-9DAE-2A2CE82D6BCF}"/>
              </a:ext>
            </a:extLst>
          </p:cNvPr>
          <p:cNvPicPr>
            <a:picLocks noChangeAspect="1"/>
          </p:cNvPicPr>
          <p:nvPr/>
        </p:nvPicPr>
        <p:blipFill>
          <a:blip r:embed="rId4"/>
          <a:stretch>
            <a:fillRect/>
          </a:stretch>
        </p:blipFill>
        <p:spPr>
          <a:xfrm>
            <a:off x="7083920" y="4129873"/>
            <a:ext cx="1626061" cy="1288220"/>
          </a:xfrm>
          <a:prstGeom prst="rect">
            <a:avLst/>
          </a:prstGeom>
          <a:ln>
            <a:noFill/>
          </a:ln>
          <a:effectLst>
            <a:softEdge rad="112500"/>
          </a:effectLst>
        </p:spPr>
      </p:pic>
      <p:sp>
        <p:nvSpPr>
          <p:cNvPr id="12" name="箭头: 上弧形 11">
            <a:extLst>
              <a:ext uri="{FF2B5EF4-FFF2-40B4-BE49-F238E27FC236}">
                <a16:creationId xmlns:a16="http://schemas.microsoft.com/office/drawing/2014/main" xmlns="" id="{6C52FED5-27F3-44D7-8630-BF91E12C85A2}"/>
              </a:ext>
            </a:extLst>
          </p:cNvPr>
          <p:cNvSpPr/>
          <p:nvPr/>
        </p:nvSpPr>
        <p:spPr>
          <a:xfrm rot="828899">
            <a:off x="5904786" y="4804212"/>
            <a:ext cx="1709544" cy="384379"/>
          </a:xfrm>
          <a:prstGeom prst="curvedDownArrow">
            <a:avLst>
              <a:gd name="adj1" fmla="val 880"/>
              <a:gd name="adj2" fmla="val 57290"/>
              <a:gd name="adj3" fmla="val 553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000000"/>
              </a:solidFill>
            </a:endParaRPr>
          </a:p>
        </p:txBody>
      </p:sp>
      <p:sp>
        <p:nvSpPr>
          <p:cNvPr id="25" name="矩形 24">
            <a:extLst>
              <a:ext uri="{FF2B5EF4-FFF2-40B4-BE49-F238E27FC236}">
                <a16:creationId xmlns:a16="http://schemas.microsoft.com/office/drawing/2014/main" xmlns="" id="{795E6529-84DC-4B7D-9274-8CDBDBF22549}"/>
              </a:ext>
            </a:extLst>
          </p:cNvPr>
          <p:cNvSpPr/>
          <p:nvPr/>
        </p:nvSpPr>
        <p:spPr>
          <a:xfrm>
            <a:off x="7626334" y="5233251"/>
            <a:ext cx="675185" cy="246221"/>
          </a:xfrm>
          <a:prstGeom prst="rect">
            <a:avLst/>
          </a:prstGeom>
        </p:spPr>
        <p:txBody>
          <a:bodyPr wrap="none">
            <a:spAutoFit/>
          </a:bodyPr>
          <a:lstStyle/>
          <a:p>
            <a:r>
              <a:rPr lang="en-US" altLang="zh-CN" sz="1000" b="1" dirty="0">
                <a:solidFill>
                  <a:srgbClr val="00B050"/>
                </a:solidFill>
              </a:rPr>
              <a:t>Tree well</a:t>
            </a:r>
            <a:endParaRPr lang="zh-CN" altLang="zh-CN" sz="1000" b="1" dirty="0">
              <a:solidFill>
                <a:srgbClr val="00B050"/>
              </a:solidFill>
            </a:endParaRPr>
          </a:p>
        </p:txBody>
      </p:sp>
      <p:pic>
        <p:nvPicPr>
          <p:cNvPr id="23" name="图片 22">
            <a:extLst>
              <a:ext uri="{FF2B5EF4-FFF2-40B4-BE49-F238E27FC236}">
                <a16:creationId xmlns:a16="http://schemas.microsoft.com/office/drawing/2014/main" xmlns="" id="{8699DA59-4182-4960-80DD-994BC0C972EC}"/>
              </a:ext>
            </a:extLst>
          </p:cNvPr>
          <p:cNvPicPr>
            <a:picLocks noChangeAspect="1"/>
          </p:cNvPicPr>
          <p:nvPr/>
        </p:nvPicPr>
        <p:blipFill>
          <a:blip r:embed="rId5"/>
          <a:stretch>
            <a:fillRect/>
          </a:stretch>
        </p:blipFill>
        <p:spPr>
          <a:xfrm>
            <a:off x="521989" y="1145742"/>
            <a:ext cx="1782680" cy="1104969"/>
          </a:xfrm>
          <a:prstGeom prst="rect">
            <a:avLst/>
          </a:prstGeom>
          <a:ln>
            <a:noFill/>
          </a:ln>
          <a:effectLst>
            <a:softEdge rad="112500"/>
          </a:effectLst>
        </p:spPr>
      </p:pic>
      <p:sp>
        <p:nvSpPr>
          <p:cNvPr id="24" name="箭头: 上弧形 23">
            <a:extLst>
              <a:ext uri="{FF2B5EF4-FFF2-40B4-BE49-F238E27FC236}">
                <a16:creationId xmlns:a16="http://schemas.microsoft.com/office/drawing/2014/main" xmlns="" id="{1E5C09E2-35A6-4FE0-A739-C54C7E695445}"/>
              </a:ext>
            </a:extLst>
          </p:cNvPr>
          <p:cNvSpPr/>
          <p:nvPr/>
        </p:nvSpPr>
        <p:spPr>
          <a:xfrm rot="1127137" flipH="1">
            <a:off x="1714893" y="1896475"/>
            <a:ext cx="1581579" cy="316358"/>
          </a:xfrm>
          <a:prstGeom prst="curvedDownArrow">
            <a:avLst>
              <a:gd name="adj1" fmla="val 6002"/>
              <a:gd name="adj2" fmla="val 32095"/>
              <a:gd name="adj3" fmla="val 429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000000"/>
              </a:solidFill>
            </a:endParaRPr>
          </a:p>
        </p:txBody>
      </p:sp>
      <p:sp>
        <p:nvSpPr>
          <p:cNvPr id="27" name="矩形 26">
            <a:extLst>
              <a:ext uri="{FF2B5EF4-FFF2-40B4-BE49-F238E27FC236}">
                <a16:creationId xmlns:a16="http://schemas.microsoft.com/office/drawing/2014/main" xmlns="" id="{3B4C00E0-CC91-443F-86A9-A5D842754439}"/>
              </a:ext>
            </a:extLst>
          </p:cNvPr>
          <p:cNvSpPr/>
          <p:nvPr/>
        </p:nvSpPr>
        <p:spPr>
          <a:xfrm>
            <a:off x="739588" y="2226210"/>
            <a:ext cx="1337070" cy="246221"/>
          </a:xfrm>
          <a:prstGeom prst="rect">
            <a:avLst/>
          </a:prstGeom>
        </p:spPr>
        <p:txBody>
          <a:bodyPr wrap="square">
            <a:spAutoFit/>
          </a:bodyPr>
          <a:lstStyle/>
          <a:p>
            <a:r>
              <a:rPr lang="en-US" altLang="zh-CN" sz="1000" b="1" dirty="0">
                <a:solidFill>
                  <a:srgbClr val="00B050"/>
                </a:solidFill>
              </a:rPr>
              <a:t>Permeable </a:t>
            </a:r>
            <a:r>
              <a:rPr lang="en-US" altLang="zh-CN" sz="1000" b="1" dirty="0" smtClean="0">
                <a:solidFill>
                  <a:srgbClr val="00B050"/>
                </a:solidFill>
              </a:rPr>
              <a:t>pavement</a:t>
            </a:r>
            <a:endParaRPr lang="zh-CN" altLang="en-US" sz="1000" b="1" dirty="0">
              <a:solidFill>
                <a:srgbClr val="00B050"/>
              </a:solidFill>
            </a:endParaRPr>
          </a:p>
        </p:txBody>
      </p:sp>
      <p:pic>
        <p:nvPicPr>
          <p:cNvPr id="19" name="图片 18">
            <a:extLst>
              <a:ext uri="{FF2B5EF4-FFF2-40B4-BE49-F238E27FC236}">
                <a16:creationId xmlns:a16="http://schemas.microsoft.com/office/drawing/2014/main" xmlns="" id="{B5F93DD4-19EA-43D2-AAAE-392CD4A1967E}"/>
              </a:ext>
            </a:extLst>
          </p:cNvPr>
          <p:cNvPicPr>
            <a:picLocks noChangeAspect="1"/>
          </p:cNvPicPr>
          <p:nvPr/>
        </p:nvPicPr>
        <p:blipFill rotWithShape="1">
          <a:blip r:embed="rId6"/>
          <a:srcRect t="27583" r="16986"/>
          <a:stretch/>
        </p:blipFill>
        <p:spPr>
          <a:xfrm>
            <a:off x="521989" y="2752366"/>
            <a:ext cx="1837152" cy="1083853"/>
          </a:xfrm>
          <a:prstGeom prst="rect">
            <a:avLst/>
          </a:prstGeom>
          <a:ln>
            <a:noFill/>
          </a:ln>
          <a:effectLst>
            <a:softEdge rad="112500"/>
          </a:effectLst>
        </p:spPr>
      </p:pic>
      <p:sp>
        <p:nvSpPr>
          <p:cNvPr id="20" name="箭头: 上弧形 19">
            <a:extLst>
              <a:ext uri="{FF2B5EF4-FFF2-40B4-BE49-F238E27FC236}">
                <a16:creationId xmlns:a16="http://schemas.microsoft.com/office/drawing/2014/main" xmlns="" id="{CEBCBDBD-7830-46A1-A11B-88BC7E5A69FF}"/>
              </a:ext>
            </a:extLst>
          </p:cNvPr>
          <p:cNvSpPr/>
          <p:nvPr/>
        </p:nvSpPr>
        <p:spPr>
          <a:xfrm rot="19432853" flipH="1" flipV="1">
            <a:off x="1811706" y="3129427"/>
            <a:ext cx="2000052" cy="246436"/>
          </a:xfrm>
          <a:prstGeom prst="curvedDownArrow">
            <a:avLst>
              <a:gd name="adj1" fmla="val 6002"/>
              <a:gd name="adj2" fmla="val 32095"/>
              <a:gd name="adj3" fmla="val 429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000000"/>
              </a:solidFill>
            </a:endParaRPr>
          </a:p>
        </p:txBody>
      </p:sp>
      <p:sp>
        <p:nvSpPr>
          <p:cNvPr id="28" name="矩形 27">
            <a:extLst>
              <a:ext uri="{FF2B5EF4-FFF2-40B4-BE49-F238E27FC236}">
                <a16:creationId xmlns:a16="http://schemas.microsoft.com/office/drawing/2014/main" xmlns="" id="{8012A72C-C814-4BA1-A1E8-20FEEAC9A134}"/>
              </a:ext>
            </a:extLst>
          </p:cNvPr>
          <p:cNvSpPr/>
          <p:nvPr/>
        </p:nvSpPr>
        <p:spPr>
          <a:xfrm>
            <a:off x="981093" y="3743112"/>
            <a:ext cx="760144" cy="246221"/>
          </a:xfrm>
          <a:prstGeom prst="rect">
            <a:avLst/>
          </a:prstGeom>
        </p:spPr>
        <p:txBody>
          <a:bodyPr wrap="none">
            <a:spAutoFit/>
          </a:bodyPr>
          <a:lstStyle/>
          <a:p>
            <a:r>
              <a:rPr lang="en-US" altLang="zh-CN" sz="1000" b="1" dirty="0">
                <a:solidFill>
                  <a:srgbClr val="00B050"/>
                </a:solidFill>
              </a:rPr>
              <a:t>Green roof</a:t>
            </a:r>
            <a:endParaRPr lang="zh-CN" altLang="zh-CN" sz="1000" b="1" dirty="0">
              <a:solidFill>
                <a:srgbClr val="00B050"/>
              </a:solidFill>
            </a:endParaRPr>
          </a:p>
        </p:txBody>
      </p:sp>
      <p:pic>
        <p:nvPicPr>
          <p:cNvPr id="17" name="图片 16">
            <a:extLst>
              <a:ext uri="{FF2B5EF4-FFF2-40B4-BE49-F238E27FC236}">
                <a16:creationId xmlns:a16="http://schemas.microsoft.com/office/drawing/2014/main" xmlns="" id="{BFDD92F1-4161-47E9-9C56-754CD169C97D}"/>
              </a:ext>
            </a:extLst>
          </p:cNvPr>
          <p:cNvPicPr>
            <a:picLocks noChangeAspect="1"/>
          </p:cNvPicPr>
          <p:nvPr/>
        </p:nvPicPr>
        <p:blipFill>
          <a:blip r:embed="rId7"/>
          <a:stretch>
            <a:fillRect/>
          </a:stretch>
        </p:blipFill>
        <p:spPr>
          <a:xfrm>
            <a:off x="535675" y="4215117"/>
            <a:ext cx="1744896" cy="1156498"/>
          </a:xfrm>
          <a:prstGeom prst="rect">
            <a:avLst/>
          </a:prstGeom>
          <a:ln>
            <a:noFill/>
          </a:ln>
          <a:effectLst>
            <a:softEdge rad="112500"/>
          </a:effectLst>
        </p:spPr>
      </p:pic>
      <p:sp>
        <p:nvSpPr>
          <p:cNvPr id="18" name="箭头: 上弧形 17">
            <a:extLst>
              <a:ext uri="{FF2B5EF4-FFF2-40B4-BE49-F238E27FC236}">
                <a16:creationId xmlns:a16="http://schemas.microsoft.com/office/drawing/2014/main" xmlns="" id="{8505813B-92C5-4E4A-B9FB-DDC737424344}"/>
              </a:ext>
            </a:extLst>
          </p:cNvPr>
          <p:cNvSpPr/>
          <p:nvPr/>
        </p:nvSpPr>
        <p:spPr>
          <a:xfrm rot="20280173" flipH="1">
            <a:off x="1680649" y="4505999"/>
            <a:ext cx="1423298" cy="312332"/>
          </a:xfrm>
          <a:prstGeom prst="curvedDownArrow">
            <a:avLst>
              <a:gd name="adj1" fmla="val 6002"/>
              <a:gd name="adj2" fmla="val 32095"/>
              <a:gd name="adj3" fmla="val 429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000000"/>
              </a:solidFill>
            </a:endParaRPr>
          </a:p>
        </p:txBody>
      </p:sp>
      <p:sp>
        <p:nvSpPr>
          <p:cNvPr id="29" name="矩形 28">
            <a:extLst>
              <a:ext uri="{FF2B5EF4-FFF2-40B4-BE49-F238E27FC236}">
                <a16:creationId xmlns:a16="http://schemas.microsoft.com/office/drawing/2014/main" xmlns="" id="{31FCFB0E-064F-4CC8-A48C-D91F8DB5B999}"/>
              </a:ext>
            </a:extLst>
          </p:cNvPr>
          <p:cNvSpPr/>
          <p:nvPr/>
        </p:nvSpPr>
        <p:spPr>
          <a:xfrm>
            <a:off x="864302" y="5259558"/>
            <a:ext cx="1015021" cy="246221"/>
          </a:xfrm>
          <a:prstGeom prst="rect">
            <a:avLst/>
          </a:prstGeom>
        </p:spPr>
        <p:txBody>
          <a:bodyPr wrap="none">
            <a:spAutoFit/>
          </a:bodyPr>
          <a:lstStyle/>
          <a:p>
            <a:r>
              <a:rPr lang="en-US" altLang="zh-CN" sz="1000" b="1" dirty="0">
                <a:solidFill>
                  <a:srgbClr val="00B050"/>
                </a:solidFill>
                <a:latin typeface="Arial" panose="020B0604020202020204" pitchFamily="34" charset="0"/>
              </a:rPr>
              <a:t>Rain Gardens</a:t>
            </a:r>
            <a:endParaRPr lang="zh-CN" altLang="en-US" sz="1000" b="1" dirty="0">
              <a:solidFill>
                <a:srgbClr val="00B050"/>
              </a:solidFill>
            </a:endParaRPr>
          </a:p>
        </p:txBody>
      </p:sp>
      <p:pic>
        <p:nvPicPr>
          <p:cNvPr id="15" name="图片 14">
            <a:extLst>
              <a:ext uri="{FF2B5EF4-FFF2-40B4-BE49-F238E27FC236}">
                <a16:creationId xmlns:a16="http://schemas.microsoft.com/office/drawing/2014/main" xmlns="" id="{264F4643-EE17-46C9-AC5B-2D30273B5054}"/>
              </a:ext>
            </a:extLst>
          </p:cNvPr>
          <p:cNvPicPr>
            <a:picLocks noChangeAspect="1"/>
          </p:cNvPicPr>
          <p:nvPr/>
        </p:nvPicPr>
        <p:blipFill>
          <a:blip r:embed="rId8"/>
          <a:stretch>
            <a:fillRect/>
          </a:stretch>
        </p:blipFill>
        <p:spPr>
          <a:xfrm>
            <a:off x="7017552" y="1097792"/>
            <a:ext cx="1671614" cy="1226746"/>
          </a:xfrm>
          <a:prstGeom prst="rect">
            <a:avLst/>
          </a:prstGeom>
          <a:ln>
            <a:noFill/>
          </a:ln>
          <a:effectLst>
            <a:softEdge rad="112500"/>
          </a:effectLst>
        </p:spPr>
      </p:pic>
      <p:sp>
        <p:nvSpPr>
          <p:cNvPr id="16" name="箭头: 上弧形 15">
            <a:extLst>
              <a:ext uri="{FF2B5EF4-FFF2-40B4-BE49-F238E27FC236}">
                <a16:creationId xmlns:a16="http://schemas.microsoft.com/office/drawing/2014/main" xmlns="" id="{521F05E5-7EB1-4C17-969A-5E461ABF345C}"/>
              </a:ext>
            </a:extLst>
          </p:cNvPr>
          <p:cNvSpPr/>
          <p:nvPr/>
        </p:nvSpPr>
        <p:spPr>
          <a:xfrm rot="162511">
            <a:off x="5375220" y="1482868"/>
            <a:ext cx="2387271" cy="398845"/>
          </a:xfrm>
          <a:prstGeom prst="curvedDownArrow">
            <a:avLst>
              <a:gd name="adj1" fmla="val 880"/>
              <a:gd name="adj2" fmla="val 57290"/>
              <a:gd name="adj3" fmla="val 553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000000"/>
              </a:solidFill>
            </a:endParaRPr>
          </a:p>
        </p:txBody>
      </p:sp>
      <p:sp>
        <p:nvSpPr>
          <p:cNvPr id="30" name="矩形 29">
            <a:extLst>
              <a:ext uri="{FF2B5EF4-FFF2-40B4-BE49-F238E27FC236}">
                <a16:creationId xmlns:a16="http://schemas.microsoft.com/office/drawing/2014/main" xmlns="" id="{1166D659-CCF6-49D1-BB87-543F39AF2785}"/>
              </a:ext>
            </a:extLst>
          </p:cNvPr>
          <p:cNvSpPr/>
          <p:nvPr/>
        </p:nvSpPr>
        <p:spPr>
          <a:xfrm>
            <a:off x="7304562" y="2228837"/>
            <a:ext cx="1384604" cy="246221"/>
          </a:xfrm>
          <a:prstGeom prst="rect">
            <a:avLst/>
          </a:prstGeom>
        </p:spPr>
        <p:txBody>
          <a:bodyPr wrap="square">
            <a:spAutoFit/>
          </a:bodyPr>
          <a:lstStyle/>
          <a:p>
            <a:r>
              <a:rPr lang="en-US" altLang="zh-CN" sz="1000" b="1" dirty="0">
                <a:solidFill>
                  <a:srgbClr val="00B050"/>
                </a:solidFill>
                <a:latin typeface="Arial" panose="020B0604020202020204" pitchFamily="34" charset="0"/>
              </a:rPr>
              <a:t>vegetated </a:t>
            </a:r>
            <a:r>
              <a:rPr lang="en-US" altLang="zh-CN" sz="1000" b="1" dirty="0" smtClean="0">
                <a:solidFill>
                  <a:srgbClr val="00B050"/>
                </a:solidFill>
                <a:latin typeface="Arial" panose="020B0604020202020204" pitchFamily="34" charset="0"/>
              </a:rPr>
              <a:t>swale</a:t>
            </a:r>
            <a:endParaRPr lang="zh-CN" altLang="en-US" sz="1000" b="1" dirty="0">
              <a:solidFill>
                <a:srgbClr val="00B050"/>
              </a:solidFill>
            </a:endParaRPr>
          </a:p>
        </p:txBody>
      </p:sp>
      <p:pic>
        <p:nvPicPr>
          <p:cNvPr id="21" name="图片 20">
            <a:extLst>
              <a:ext uri="{FF2B5EF4-FFF2-40B4-BE49-F238E27FC236}">
                <a16:creationId xmlns:a16="http://schemas.microsoft.com/office/drawing/2014/main" xmlns="" id="{6BBB129F-8C40-4F37-A97C-A5E05FEE8B25}"/>
              </a:ext>
            </a:extLst>
          </p:cNvPr>
          <p:cNvPicPr>
            <a:picLocks noChangeAspect="1"/>
          </p:cNvPicPr>
          <p:nvPr/>
        </p:nvPicPr>
        <p:blipFill rotWithShape="1">
          <a:blip r:embed="rId9"/>
          <a:srcRect t="12860" b="10527"/>
          <a:stretch/>
        </p:blipFill>
        <p:spPr>
          <a:xfrm>
            <a:off x="7083920" y="2637588"/>
            <a:ext cx="1605246" cy="1151906"/>
          </a:xfrm>
          <a:prstGeom prst="rect">
            <a:avLst/>
          </a:prstGeom>
          <a:ln>
            <a:noFill/>
          </a:ln>
          <a:effectLst>
            <a:softEdge rad="112500"/>
          </a:effectLst>
        </p:spPr>
      </p:pic>
      <p:sp>
        <p:nvSpPr>
          <p:cNvPr id="22" name="箭头: 上弧形 21">
            <a:extLst>
              <a:ext uri="{FF2B5EF4-FFF2-40B4-BE49-F238E27FC236}">
                <a16:creationId xmlns:a16="http://schemas.microsoft.com/office/drawing/2014/main" xmlns="" id="{BE6FD265-8604-4AD9-9BEC-0BB770BC743F}"/>
              </a:ext>
            </a:extLst>
          </p:cNvPr>
          <p:cNvSpPr/>
          <p:nvPr/>
        </p:nvSpPr>
        <p:spPr>
          <a:xfrm rot="1350003">
            <a:off x="5641865" y="2635330"/>
            <a:ext cx="2229941" cy="286439"/>
          </a:xfrm>
          <a:prstGeom prst="curvedDownArrow">
            <a:avLst>
              <a:gd name="adj1" fmla="val 0"/>
              <a:gd name="adj2" fmla="val 67372"/>
              <a:gd name="adj3" fmla="val 50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rgbClr val="000000"/>
              </a:solidFill>
            </a:endParaRPr>
          </a:p>
        </p:txBody>
      </p:sp>
      <p:sp>
        <p:nvSpPr>
          <p:cNvPr id="31" name="矩形 30">
            <a:extLst>
              <a:ext uri="{FF2B5EF4-FFF2-40B4-BE49-F238E27FC236}">
                <a16:creationId xmlns:a16="http://schemas.microsoft.com/office/drawing/2014/main" xmlns="" id="{DC5E750A-82FE-4021-A1B5-566E6EB1172A}"/>
              </a:ext>
            </a:extLst>
          </p:cNvPr>
          <p:cNvSpPr/>
          <p:nvPr/>
        </p:nvSpPr>
        <p:spPr>
          <a:xfrm>
            <a:off x="7537011" y="3688169"/>
            <a:ext cx="609462" cy="246221"/>
          </a:xfrm>
          <a:prstGeom prst="rect">
            <a:avLst/>
          </a:prstGeom>
        </p:spPr>
        <p:txBody>
          <a:bodyPr wrap="none">
            <a:spAutoFit/>
          </a:bodyPr>
          <a:lstStyle/>
          <a:p>
            <a:r>
              <a:rPr lang="en-US" altLang="zh-CN" sz="1000" b="1" dirty="0">
                <a:solidFill>
                  <a:srgbClr val="00B050"/>
                </a:solidFill>
              </a:rPr>
              <a:t>Cisterns</a:t>
            </a:r>
            <a:endParaRPr lang="zh-CN" altLang="en-US" sz="1000" b="1" dirty="0">
              <a:solidFill>
                <a:srgbClr val="00B050"/>
              </a:solidFill>
            </a:endParaRPr>
          </a:p>
        </p:txBody>
      </p:sp>
      <p:sp>
        <p:nvSpPr>
          <p:cNvPr id="46" name="Rectangle 45"/>
          <p:cNvSpPr/>
          <p:nvPr/>
        </p:nvSpPr>
        <p:spPr>
          <a:xfrm>
            <a:off x="3181390" y="5063975"/>
            <a:ext cx="2650084" cy="523220"/>
          </a:xfrm>
          <a:prstGeom prst="rect">
            <a:avLst/>
          </a:prstGeom>
        </p:spPr>
        <p:txBody>
          <a:bodyPr wrap="none">
            <a:spAutoFit/>
          </a:bodyPr>
          <a:lstStyle/>
          <a:p>
            <a:pPr algn="ctr"/>
            <a:r>
              <a:rPr lang="en-US" altLang="zh-CN" sz="1400" dirty="0">
                <a:latin typeface="Times New Roman" charset="0"/>
                <a:ea typeface="Times New Roman" charset="0"/>
                <a:cs typeface="Times New Roman" charset="0"/>
              </a:rPr>
              <a:t>Double</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Scoop</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ice</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cream</a:t>
            </a:r>
            <a:r>
              <a:rPr lang="zh-CN" altLang="en-US" sz="1400" dirty="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company</a:t>
            </a:r>
          </a:p>
          <a:p>
            <a:pPr algn="ctr"/>
            <a:r>
              <a:rPr lang="en-US" altLang="zh-CN" sz="1400" dirty="0" smtClean="0">
                <a:latin typeface="Times New Roman" charset="0"/>
                <a:ea typeface="Times New Roman" charset="0"/>
                <a:cs typeface="Times New Roman" charset="0"/>
              </a:rPr>
              <a:t>Pre-BMP</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site</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map</a:t>
            </a:r>
            <a:endParaRPr lang="en-US" altLang="zh-CN" sz="1400" dirty="0">
              <a:latin typeface="Times New Roman" charset="0"/>
              <a:ea typeface="Times New Roman" charset="0"/>
              <a:cs typeface="Times New Roman" charset="0"/>
            </a:endParaRPr>
          </a:p>
        </p:txBody>
      </p:sp>
      <p:sp>
        <p:nvSpPr>
          <p:cNvPr id="48" name="矩形 11"/>
          <p:cNvSpPr/>
          <p:nvPr/>
        </p:nvSpPr>
        <p:spPr>
          <a:xfrm>
            <a:off x="2016619" y="5645121"/>
            <a:ext cx="5126724" cy="261610"/>
          </a:xfrm>
          <a:prstGeom prst="rect">
            <a:avLst/>
          </a:prstGeom>
        </p:spPr>
        <p:txBody>
          <a:bodyPr wrap="none">
            <a:spAutoFit/>
          </a:bodyPr>
          <a:lstStyle/>
          <a:p>
            <a:pPr>
              <a:lnSpc>
                <a:spcPct val="110000"/>
              </a:lnSpc>
              <a:buSzPct val="100000"/>
            </a:pPr>
            <a:r>
              <a:rPr lang="en-US" altLang="zh-CN" sz="1000" dirty="0">
                <a:solidFill>
                  <a:srgbClr val="000000"/>
                </a:solidFill>
                <a:latin typeface="Times New Roman" charset="0"/>
                <a:ea typeface="Times New Roman" charset="0"/>
                <a:cs typeface="Times New Roman" charset="0"/>
              </a:rPr>
              <a:t>Source</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err="1">
                <a:solidFill>
                  <a:srgbClr val="000000"/>
                </a:solidFill>
                <a:latin typeface="Times New Roman" charset="0"/>
                <a:ea typeface="Times New Roman" charset="0"/>
                <a:cs typeface="Times New Roman" charset="0"/>
              </a:rPr>
              <a:t>Stormwater</a:t>
            </a:r>
            <a:r>
              <a:rPr lang="zh-CN" altLang="en-US" sz="1000" dirty="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Management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for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Industrial Activities,</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U.S</a:t>
            </a:r>
            <a:r>
              <a:rPr lang="en-US" altLang="zh-CN" sz="1000" dirty="0">
                <a:solidFill>
                  <a:srgbClr val="000000"/>
                </a:solidFill>
                <a:latin typeface="Times New Roman" charset="0"/>
                <a:ea typeface="Times New Roman" charset="0"/>
                <a:cs typeface="Times New Roman" charset="0"/>
              </a:rPr>
              <a:t>. EPA Office of 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Dec</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2006</a:t>
            </a:r>
            <a:endParaRPr lang="zh-CN" altLang="zh-CN" sz="1000" dirty="0">
              <a:solidFill>
                <a:srgbClr val="000000"/>
              </a:solidFill>
              <a:latin typeface="Times New Roman" charset="0"/>
              <a:ea typeface="Times New Roman" charset="0"/>
              <a:cs typeface="Times New Roman" charset="0"/>
            </a:endParaRPr>
          </a:p>
        </p:txBody>
      </p:sp>
      <p:sp>
        <p:nvSpPr>
          <p:cNvPr id="3" name="TextBox 2"/>
          <p:cNvSpPr txBox="1"/>
          <p:nvPr/>
        </p:nvSpPr>
        <p:spPr>
          <a:xfrm>
            <a:off x="462124" y="2379815"/>
            <a:ext cx="2013120" cy="261610"/>
          </a:xfrm>
          <a:prstGeom prst="rect">
            <a:avLst/>
          </a:prstGeom>
          <a:noFill/>
        </p:spPr>
        <p:txBody>
          <a:bodyPr wrap="square" rtlCol="0">
            <a:spAutoFit/>
          </a:bodyPr>
          <a:lstStyle/>
          <a:p>
            <a:r>
              <a:rPr lang="en-US" altLang="zh-CN" sz="1100" dirty="0" smtClean="0">
                <a:solidFill>
                  <a:srgbClr val="000000"/>
                </a:solidFill>
                <a:latin typeface="Times New Roman" charset="0"/>
                <a:ea typeface="Times New Roman" charset="0"/>
                <a:cs typeface="Times New Roman" charset="0"/>
              </a:rPr>
              <a:t>Infiltrate</a:t>
            </a:r>
            <a:r>
              <a:rPr lang="zh-CN" altLang="en-US" sz="1100" dirty="0" smtClean="0">
                <a:solidFill>
                  <a:srgbClr val="000000"/>
                </a:solidFill>
                <a:latin typeface="Times New Roman" charset="0"/>
                <a:ea typeface="Times New Roman" charset="0"/>
                <a:cs typeface="Times New Roman" charset="0"/>
              </a:rPr>
              <a:t> </a:t>
            </a:r>
            <a:r>
              <a:rPr lang="en-US" altLang="zh-CN" sz="1100" dirty="0" err="1" smtClean="0">
                <a:solidFill>
                  <a:srgbClr val="000000"/>
                </a:solidFill>
                <a:latin typeface="Times New Roman" charset="0"/>
                <a:ea typeface="Times New Roman" charset="0"/>
                <a:cs typeface="Times New Roman" charset="0"/>
              </a:rPr>
              <a:t>stormwater</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into</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ground</a:t>
            </a:r>
            <a:endParaRPr lang="en-US" sz="1100" dirty="0">
              <a:solidFill>
                <a:srgbClr val="000000"/>
              </a:solidFill>
              <a:latin typeface="Times New Roman" charset="0"/>
              <a:ea typeface="Times New Roman" charset="0"/>
              <a:cs typeface="Times New Roman" charset="0"/>
            </a:endParaRPr>
          </a:p>
        </p:txBody>
      </p:sp>
      <p:sp>
        <p:nvSpPr>
          <p:cNvPr id="50" name="TextBox 49"/>
          <p:cNvSpPr txBox="1"/>
          <p:nvPr/>
        </p:nvSpPr>
        <p:spPr>
          <a:xfrm>
            <a:off x="535675" y="3898272"/>
            <a:ext cx="1879298" cy="261610"/>
          </a:xfrm>
          <a:prstGeom prst="rect">
            <a:avLst/>
          </a:prstGeom>
          <a:noFill/>
        </p:spPr>
        <p:txBody>
          <a:bodyPr wrap="square" rtlCol="0">
            <a:spAutoFit/>
          </a:bodyPr>
          <a:lstStyle/>
          <a:p>
            <a:r>
              <a:rPr lang="en-US" altLang="zh-CN" sz="1100" dirty="0" smtClean="0">
                <a:solidFill>
                  <a:srgbClr val="000000"/>
                </a:solidFill>
                <a:latin typeface="Times New Roman" charset="0"/>
                <a:ea typeface="Times New Roman" charset="0"/>
                <a:cs typeface="Times New Roman" charset="0"/>
              </a:rPr>
              <a:t>Detain</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roof</a:t>
            </a:r>
            <a:r>
              <a:rPr lang="zh-CN" altLang="en-US" sz="1100" dirty="0" smtClean="0">
                <a:solidFill>
                  <a:srgbClr val="000000"/>
                </a:solidFill>
                <a:latin typeface="Times New Roman" charset="0"/>
                <a:ea typeface="Times New Roman" charset="0"/>
                <a:cs typeface="Times New Roman" charset="0"/>
              </a:rPr>
              <a:t> </a:t>
            </a:r>
            <a:r>
              <a:rPr lang="en-US" altLang="zh-CN" sz="1100" dirty="0" err="1" smtClean="0">
                <a:solidFill>
                  <a:srgbClr val="000000"/>
                </a:solidFill>
                <a:latin typeface="Times New Roman" charset="0"/>
                <a:ea typeface="Times New Roman" charset="0"/>
                <a:cs typeface="Times New Roman" charset="0"/>
              </a:rPr>
              <a:t>stormwater</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runoff</a:t>
            </a:r>
            <a:endParaRPr lang="en-US" sz="1100" dirty="0">
              <a:solidFill>
                <a:srgbClr val="000000"/>
              </a:solidFill>
              <a:latin typeface="Times New Roman" charset="0"/>
              <a:ea typeface="Times New Roman" charset="0"/>
              <a:cs typeface="Times New Roman" charset="0"/>
            </a:endParaRPr>
          </a:p>
        </p:txBody>
      </p:sp>
      <p:sp>
        <p:nvSpPr>
          <p:cNvPr id="51" name="TextBox 50"/>
          <p:cNvSpPr txBox="1"/>
          <p:nvPr/>
        </p:nvSpPr>
        <p:spPr>
          <a:xfrm>
            <a:off x="595946" y="5381236"/>
            <a:ext cx="1684625" cy="430887"/>
          </a:xfrm>
          <a:prstGeom prst="rect">
            <a:avLst/>
          </a:prstGeom>
          <a:noFill/>
        </p:spPr>
        <p:txBody>
          <a:bodyPr wrap="square" rtlCol="0">
            <a:spAutoFit/>
          </a:bodyPr>
          <a:lstStyle/>
          <a:p>
            <a:pPr algn="just"/>
            <a:r>
              <a:rPr lang="en-US" altLang="zh-CN" sz="1100" dirty="0" smtClean="0">
                <a:solidFill>
                  <a:srgbClr val="000000"/>
                </a:solidFill>
                <a:latin typeface="Times New Roman" charset="0"/>
                <a:ea typeface="Times New Roman" charset="0"/>
                <a:cs typeface="Times New Roman" charset="0"/>
              </a:rPr>
              <a:t>Detain</a:t>
            </a:r>
            <a:r>
              <a:rPr lang="zh-CN" altLang="en-US" sz="1100" dirty="0" smtClean="0">
                <a:solidFill>
                  <a:srgbClr val="000000"/>
                </a:solidFill>
                <a:latin typeface="Times New Roman" charset="0"/>
                <a:ea typeface="Times New Roman" charset="0"/>
                <a:cs typeface="Times New Roman" charset="0"/>
              </a:rPr>
              <a:t> </a:t>
            </a:r>
            <a:r>
              <a:rPr lang="en-US" altLang="zh-CN" sz="1100" dirty="0" err="1" smtClean="0">
                <a:solidFill>
                  <a:srgbClr val="000000"/>
                </a:solidFill>
                <a:latin typeface="Times New Roman" charset="0"/>
                <a:ea typeface="Times New Roman" charset="0"/>
                <a:cs typeface="Times New Roman" charset="0"/>
              </a:rPr>
              <a:t>stormwater</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runoff</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and</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remove</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pollutants</a:t>
            </a:r>
            <a:endParaRPr lang="en-US" sz="1100" dirty="0">
              <a:solidFill>
                <a:srgbClr val="000000"/>
              </a:solidFill>
              <a:latin typeface="Times New Roman" charset="0"/>
              <a:ea typeface="Times New Roman" charset="0"/>
              <a:cs typeface="Times New Roman" charset="0"/>
            </a:endParaRPr>
          </a:p>
        </p:txBody>
      </p:sp>
      <p:sp>
        <p:nvSpPr>
          <p:cNvPr id="52" name="TextBox 51"/>
          <p:cNvSpPr txBox="1"/>
          <p:nvPr/>
        </p:nvSpPr>
        <p:spPr>
          <a:xfrm>
            <a:off x="6756835" y="3837311"/>
            <a:ext cx="2414185" cy="261610"/>
          </a:xfrm>
          <a:prstGeom prst="rect">
            <a:avLst/>
          </a:prstGeom>
          <a:noFill/>
        </p:spPr>
        <p:txBody>
          <a:bodyPr wrap="square" rtlCol="0">
            <a:spAutoFit/>
          </a:bodyPr>
          <a:lstStyle/>
          <a:p>
            <a:r>
              <a:rPr lang="en-US" altLang="zh-CN" sz="1100" dirty="0" smtClean="0">
                <a:solidFill>
                  <a:srgbClr val="000000"/>
                </a:solidFill>
                <a:latin typeface="Times New Roman" charset="0"/>
                <a:ea typeface="Times New Roman" charset="0"/>
                <a:cs typeface="Times New Roman" charset="0"/>
              </a:rPr>
              <a:t>Collect</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excess</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roof</a:t>
            </a:r>
            <a:r>
              <a:rPr lang="zh-CN" altLang="en-US" sz="1100" dirty="0" smtClean="0">
                <a:solidFill>
                  <a:srgbClr val="000000"/>
                </a:solidFill>
                <a:latin typeface="Times New Roman" charset="0"/>
                <a:ea typeface="Times New Roman" charset="0"/>
                <a:cs typeface="Times New Roman" charset="0"/>
              </a:rPr>
              <a:t> </a:t>
            </a:r>
            <a:r>
              <a:rPr lang="en-US" altLang="zh-CN" sz="1100" dirty="0" err="1" smtClean="0">
                <a:solidFill>
                  <a:srgbClr val="000000"/>
                </a:solidFill>
                <a:latin typeface="Times New Roman" charset="0"/>
                <a:ea typeface="Times New Roman" charset="0"/>
                <a:cs typeface="Times New Roman" charset="0"/>
              </a:rPr>
              <a:t>stormwater</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runoff</a:t>
            </a:r>
            <a:endParaRPr lang="en-US" sz="1100" dirty="0">
              <a:solidFill>
                <a:srgbClr val="000000"/>
              </a:solidFill>
              <a:latin typeface="Times New Roman" charset="0"/>
              <a:ea typeface="Times New Roman" charset="0"/>
              <a:cs typeface="Times New Roman" charset="0"/>
            </a:endParaRPr>
          </a:p>
        </p:txBody>
      </p:sp>
      <p:sp>
        <p:nvSpPr>
          <p:cNvPr id="54" name="TextBox 53"/>
          <p:cNvSpPr txBox="1"/>
          <p:nvPr/>
        </p:nvSpPr>
        <p:spPr>
          <a:xfrm>
            <a:off x="7044230" y="2326473"/>
            <a:ext cx="1684625" cy="430887"/>
          </a:xfrm>
          <a:prstGeom prst="rect">
            <a:avLst/>
          </a:prstGeom>
          <a:noFill/>
        </p:spPr>
        <p:txBody>
          <a:bodyPr wrap="square" rtlCol="0">
            <a:spAutoFit/>
          </a:bodyPr>
          <a:lstStyle/>
          <a:p>
            <a:pPr algn="just"/>
            <a:r>
              <a:rPr lang="en-US" altLang="zh-CN" sz="1100" dirty="0" smtClean="0">
                <a:solidFill>
                  <a:srgbClr val="000000"/>
                </a:solidFill>
                <a:latin typeface="Times New Roman" charset="0"/>
                <a:ea typeface="Times New Roman" charset="0"/>
                <a:cs typeface="Times New Roman" charset="0"/>
              </a:rPr>
              <a:t>Detain</a:t>
            </a:r>
            <a:r>
              <a:rPr lang="zh-CN" altLang="en-US" sz="1100" dirty="0" smtClean="0">
                <a:solidFill>
                  <a:srgbClr val="000000"/>
                </a:solidFill>
                <a:latin typeface="Times New Roman" charset="0"/>
                <a:ea typeface="Times New Roman" charset="0"/>
                <a:cs typeface="Times New Roman" charset="0"/>
              </a:rPr>
              <a:t> </a:t>
            </a:r>
            <a:r>
              <a:rPr lang="en-US" altLang="zh-CN" sz="1100" dirty="0" err="1" smtClean="0">
                <a:solidFill>
                  <a:srgbClr val="000000"/>
                </a:solidFill>
                <a:latin typeface="Times New Roman" charset="0"/>
                <a:ea typeface="Times New Roman" charset="0"/>
                <a:cs typeface="Times New Roman" charset="0"/>
              </a:rPr>
              <a:t>stormwater</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runoff</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and</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remove</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pollutants</a:t>
            </a:r>
            <a:endParaRPr lang="en-US" sz="1100" dirty="0">
              <a:solidFill>
                <a:srgbClr val="000000"/>
              </a:solidFill>
              <a:latin typeface="Times New Roman" charset="0"/>
              <a:ea typeface="Times New Roman" charset="0"/>
              <a:cs typeface="Times New Roman" charset="0"/>
            </a:endParaRPr>
          </a:p>
        </p:txBody>
      </p:sp>
      <p:sp>
        <p:nvSpPr>
          <p:cNvPr id="55" name="TextBox 54"/>
          <p:cNvSpPr txBox="1"/>
          <p:nvPr/>
        </p:nvSpPr>
        <p:spPr>
          <a:xfrm>
            <a:off x="7154551" y="5345039"/>
            <a:ext cx="1684625" cy="430887"/>
          </a:xfrm>
          <a:prstGeom prst="rect">
            <a:avLst/>
          </a:prstGeom>
          <a:noFill/>
        </p:spPr>
        <p:txBody>
          <a:bodyPr wrap="square" rtlCol="0">
            <a:spAutoFit/>
          </a:bodyPr>
          <a:lstStyle/>
          <a:p>
            <a:pPr algn="just"/>
            <a:r>
              <a:rPr lang="en-US" altLang="zh-CN" sz="1100" dirty="0" smtClean="0">
                <a:solidFill>
                  <a:srgbClr val="000000"/>
                </a:solidFill>
                <a:latin typeface="Times New Roman" charset="0"/>
                <a:ea typeface="Times New Roman" charset="0"/>
                <a:cs typeface="Times New Roman" charset="0"/>
              </a:rPr>
              <a:t>Detain</a:t>
            </a:r>
            <a:r>
              <a:rPr lang="zh-CN" altLang="en-US" sz="1100" dirty="0" smtClean="0">
                <a:solidFill>
                  <a:srgbClr val="000000"/>
                </a:solidFill>
                <a:latin typeface="Times New Roman" charset="0"/>
                <a:ea typeface="Times New Roman" charset="0"/>
                <a:cs typeface="Times New Roman" charset="0"/>
              </a:rPr>
              <a:t> </a:t>
            </a:r>
            <a:r>
              <a:rPr lang="en-US" altLang="zh-CN" sz="1100" dirty="0" err="1" smtClean="0">
                <a:solidFill>
                  <a:srgbClr val="000000"/>
                </a:solidFill>
                <a:latin typeface="Times New Roman" charset="0"/>
                <a:ea typeface="Times New Roman" charset="0"/>
                <a:cs typeface="Times New Roman" charset="0"/>
              </a:rPr>
              <a:t>stormwater</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runoff</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and</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remove</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pollutants</a:t>
            </a:r>
            <a:endParaRPr lang="en-US" sz="1100" dirty="0">
              <a:solidFill>
                <a:srgbClr val="000000"/>
              </a:solidFill>
              <a:latin typeface="Times New Roman" charset="0"/>
              <a:ea typeface="Times New Roman" charset="0"/>
              <a:cs typeface="Times New Roman" charset="0"/>
            </a:endParaRPr>
          </a:p>
        </p:txBody>
      </p:sp>
      <p:sp>
        <p:nvSpPr>
          <p:cNvPr id="35" name="Title 1">
            <a:extLst>
              <a:ext uri="{FF2B5EF4-FFF2-40B4-BE49-F238E27FC236}">
                <a16:creationId xmlns:a16="http://schemas.microsoft.com/office/drawing/2014/main" xmlns="" id="{E914C7F1-FFC2-4C68-9AAF-0B6E4400929D}"/>
              </a:ext>
            </a:extLst>
          </p:cNvPr>
          <p:cNvSpPr txBox="1">
            <a:spLocks/>
          </p:cNvSpPr>
          <p:nvPr/>
        </p:nvSpPr>
        <p:spPr>
          <a:xfrm>
            <a:off x="0" y="165099"/>
            <a:ext cx="8773699" cy="948143"/>
          </a:xfrm>
          <a:prstGeom prst="rect">
            <a:avLst/>
          </a:prstGeom>
          <a:noFill/>
        </p:spPr>
        <p:txBody>
          <a:bodyPr vert="horz" lIns="91440" tIns="45720" rIns="91440" bIns="45720" rtlCol="0" anchor="ctr">
            <a:noAutofit/>
          </a:bodyPr>
          <a:lstStyle/>
          <a:p>
            <a:pPr algn="ctr">
              <a:spcBef>
                <a:spcPct val="0"/>
              </a:spcBef>
              <a:defRPr/>
            </a:pPr>
            <a:r>
              <a:rPr lang="en-US" altLang="zh-CN" sz="2800" dirty="0">
                <a:solidFill>
                  <a:srgbClr val="990000"/>
                </a:solidFill>
                <a:latin typeface="Arial"/>
                <a:cs typeface="Arial"/>
              </a:rPr>
              <a:t>III.</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kumimoji="0" lang="en-US" altLang="zh-CN" sz="2800" u="none" strike="noStrike" kern="1200" cap="none" spc="0" normalizeH="0" baseline="0" noProof="0" dirty="0" smtClean="0">
                <a:ln>
                  <a:noFill/>
                </a:ln>
                <a:solidFill>
                  <a:srgbClr val="990000"/>
                </a:solidFill>
                <a:effectLst/>
                <a:uLnTx/>
                <a:uFillTx/>
                <a:latin typeface="Arial"/>
                <a:ea typeface="+mj-ea"/>
                <a:cs typeface="Arial"/>
              </a:rPr>
              <a:t>Food</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kumimoji="0" lang="en-US" altLang="zh-CN" sz="2800" u="none" strike="noStrike" kern="1200" cap="none" spc="0" normalizeH="0" baseline="0" noProof="0" dirty="0" smtClean="0">
                <a:ln>
                  <a:noFill/>
                </a:ln>
                <a:solidFill>
                  <a:srgbClr val="990000"/>
                </a:solidFill>
                <a:effectLst/>
                <a:uLnTx/>
                <a:uFillTx/>
                <a:latin typeface="Arial"/>
                <a:ea typeface="+mj-ea"/>
                <a:cs typeface="Arial"/>
              </a:rPr>
              <a:t>industry</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kumimoji="0" lang="en-US" altLang="zh-CN" sz="2000" u="none" strike="noStrike" kern="1200" cap="none" spc="0" normalizeH="0" baseline="0" noProof="0" dirty="0" smtClean="0">
                <a:ln>
                  <a:noFill/>
                </a:ln>
                <a:solidFill>
                  <a:srgbClr val="990000"/>
                </a:solidFill>
                <a:effectLst/>
                <a:uLnTx/>
                <a:uFillTx/>
                <a:latin typeface="Arial"/>
                <a:ea typeface="+mj-ea"/>
                <a:cs typeface="Arial"/>
              </a:rPr>
              <a:t>(cont’d)</a:t>
            </a:r>
          </a:p>
          <a:p>
            <a:pPr algn="ctr">
              <a:spcBef>
                <a:spcPct val="0"/>
              </a:spcBef>
              <a:defRPr/>
            </a:pPr>
            <a:r>
              <a:rPr lang="en-US" altLang="zh-CN" sz="2000" dirty="0">
                <a:solidFill>
                  <a:srgbClr val="0070C0"/>
                </a:solidFill>
                <a:latin typeface="Arial"/>
                <a:ea typeface="+mj-ea"/>
                <a:cs typeface="Arial"/>
              </a:rPr>
              <a:t>Example: </a:t>
            </a:r>
            <a:r>
              <a:rPr lang="en-US" altLang="zh-CN" sz="2000" dirty="0" smtClean="0">
                <a:solidFill>
                  <a:srgbClr val="0070C0"/>
                </a:solidFill>
                <a:latin typeface="Arial"/>
                <a:ea typeface="+mj-ea"/>
                <a:cs typeface="Arial"/>
              </a:rPr>
              <a:t>Double </a:t>
            </a:r>
            <a:r>
              <a:rPr lang="en-US" altLang="zh-CN" sz="2000" dirty="0">
                <a:solidFill>
                  <a:srgbClr val="0070C0"/>
                </a:solidFill>
                <a:latin typeface="Arial"/>
                <a:ea typeface="+mj-ea"/>
                <a:cs typeface="Arial"/>
              </a:rPr>
              <a:t>Scoop ice cream </a:t>
            </a:r>
            <a:r>
              <a:rPr lang="en-US" altLang="zh-CN" sz="2000" dirty="0" smtClean="0">
                <a:solidFill>
                  <a:srgbClr val="0070C0"/>
                </a:solidFill>
                <a:latin typeface="Arial"/>
                <a:ea typeface="+mj-ea"/>
                <a:cs typeface="Arial"/>
              </a:rPr>
              <a:t>company</a:t>
            </a:r>
            <a:r>
              <a:rPr kumimoji="0" lang="zh-CN" altLang="en-US" sz="2000" u="none" strike="noStrike" kern="1200" cap="none" spc="0" normalizeH="0" baseline="0" noProof="0" dirty="0" smtClean="0">
                <a:ln>
                  <a:noFill/>
                </a:ln>
                <a:solidFill>
                  <a:srgbClr val="0070C0"/>
                </a:solidFill>
                <a:effectLst/>
                <a:uLnTx/>
                <a:uFillTx/>
                <a:latin typeface="Arial"/>
                <a:ea typeface="+mj-ea"/>
                <a:cs typeface="Arial"/>
              </a:rPr>
              <a:t> </a:t>
            </a:r>
            <a:endParaRPr kumimoji="0" lang="en-US" altLang="zh-CN" sz="2000" u="none" strike="noStrike" kern="1200" cap="none" spc="0" normalizeH="0" baseline="0" noProof="0" dirty="0" smtClean="0">
              <a:ln>
                <a:noFill/>
              </a:ln>
              <a:solidFill>
                <a:srgbClr val="0070C0"/>
              </a:solidFill>
              <a:effectLst/>
              <a:uLnTx/>
              <a:uFillTx/>
              <a:latin typeface="Arial"/>
              <a:ea typeface="+mj-ea"/>
              <a:cs typeface="Arial"/>
            </a:endParaRPr>
          </a:p>
        </p:txBody>
      </p:sp>
    </p:spTree>
    <p:extLst>
      <p:ext uri="{BB962C8B-B14F-4D97-AF65-F5344CB8AC3E}">
        <p14:creationId xmlns:p14="http://schemas.microsoft.com/office/powerpoint/2010/main" val="3037024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914C7F1-FFC2-4C68-9AAF-0B6E4400929D}"/>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ea typeface="+mj-ea"/>
                <a:cs typeface="Arial"/>
              </a:rPr>
              <a:t>IV.</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lang="en-US" altLang="zh-CN" sz="2800" dirty="0">
                <a:solidFill>
                  <a:srgbClr val="990000"/>
                </a:solidFill>
                <a:latin typeface="Arial"/>
                <a:ea typeface="+mj-ea"/>
                <a:cs typeface="Arial"/>
              </a:rPr>
              <a:t>Petroleum </a:t>
            </a:r>
            <a:r>
              <a:rPr lang="en-US" altLang="zh-CN" sz="2800" dirty="0" smtClean="0">
                <a:solidFill>
                  <a:srgbClr val="990000"/>
                </a:solidFill>
                <a:latin typeface="Arial"/>
                <a:ea typeface="+mj-ea"/>
                <a:cs typeface="Arial"/>
              </a:rPr>
              <a:t>industry</a:t>
            </a:r>
            <a:r>
              <a:rPr kumimoji="0" lang="zh-CN" altLang="en-US" sz="2800" u="none" strike="noStrike" kern="1200" cap="none" spc="0" normalizeH="0" noProof="0" dirty="0" smtClean="0">
                <a:ln>
                  <a:noFill/>
                </a:ln>
                <a:solidFill>
                  <a:srgbClr val="990000"/>
                </a:solidFill>
                <a:effectLst/>
                <a:uLnTx/>
                <a:uFillTx/>
                <a:latin typeface="Arial"/>
                <a:ea typeface="+mj-ea"/>
                <a:cs typeface="Arial"/>
              </a:rPr>
              <a:t> </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endParaRPr kumimoji="0" lang="en-US" altLang="zh-CN" sz="2800" u="none" strike="noStrike" kern="1200" cap="none" spc="0" normalizeH="0" baseline="0" noProof="0" dirty="0" smtClean="0">
              <a:ln>
                <a:noFill/>
              </a:ln>
              <a:solidFill>
                <a:srgbClr val="990000"/>
              </a:solidFill>
              <a:effectLst/>
              <a:uLnTx/>
              <a:uFillTx/>
              <a:latin typeface="Arial"/>
              <a:ea typeface="+mj-ea"/>
              <a:cs typeface="Arial"/>
            </a:endParaRPr>
          </a:p>
        </p:txBody>
      </p:sp>
      <p:sp>
        <p:nvSpPr>
          <p:cNvPr id="5" name="TextBox 4"/>
          <p:cNvSpPr txBox="1"/>
          <p:nvPr/>
        </p:nvSpPr>
        <p:spPr>
          <a:xfrm>
            <a:off x="467196" y="1974466"/>
            <a:ext cx="3773500" cy="369332"/>
          </a:xfrm>
          <a:prstGeom prst="rect">
            <a:avLst/>
          </a:prstGeom>
          <a:solidFill>
            <a:srgbClr val="FFCC00"/>
          </a:solidFill>
        </p:spPr>
        <p:txBody>
          <a:bodyPr wrap="square" rtlCol="0">
            <a:spAutoFit/>
          </a:bodyPr>
          <a:lstStyle/>
          <a:p>
            <a:r>
              <a:rPr lang="en-US" altLang="zh-CN" dirty="0" smtClean="0">
                <a:latin typeface="Times New Roman" charset="0"/>
                <a:ea typeface="Times New Roman" charset="0"/>
                <a:cs typeface="Times New Roman" charset="0"/>
              </a:rPr>
              <a:t>Major</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pollutants</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in</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petroleum</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industry</a:t>
            </a:r>
            <a:endParaRPr lang="en-US" altLang="zh-CN" dirty="0">
              <a:latin typeface="Times New Roman" charset="0"/>
              <a:ea typeface="Times New Roman" charset="0"/>
              <a:cs typeface="Times New Roman" charset="0"/>
            </a:endParaRPr>
          </a:p>
        </p:txBody>
      </p:sp>
      <p:sp>
        <p:nvSpPr>
          <p:cNvPr id="6" name="矩形 3"/>
          <p:cNvSpPr/>
          <p:nvPr/>
        </p:nvSpPr>
        <p:spPr>
          <a:xfrm>
            <a:off x="467196" y="2420242"/>
            <a:ext cx="3534961" cy="3416320"/>
          </a:xfrm>
          <a:prstGeom prst="rect">
            <a:avLst/>
          </a:prstGeom>
        </p:spPr>
        <p:txBody>
          <a:bodyPr wrap="square">
            <a:spAutoFit/>
          </a:bodyPr>
          <a:lstStyle/>
          <a:p>
            <a:pPr marL="285750" indent="-285750">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Total suspended solids (TSS)</a:t>
            </a:r>
          </a:p>
          <a:p>
            <a:pPr marL="285750" indent="-285750">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Total </a:t>
            </a:r>
            <a:r>
              <a:rPr lang="en-US" altLang="zh-CN" dirty="0" smtClean="0">
                <a:solidFill>
                  <a:srgbClr val="000000"/>
                </a:solidFill>
                <a:latin typeface="Times New Roman" panose="02020603050405020304" pitchFamily="18" charset="0"/>
                <a:cs typeface="Times New Roman" panose="02020603050405020304" pitchFamily="18" charset="0"/>
              </a:rPr>
              <a:t>dissolved solids(TDS</a:t>
            </a:r>
            <a:r>
              <a:rPr lang="en-US" altLang="zh-CN" dirty="0">
                <a:solidFill>
                  <a:srgbClr val="000000"/>
                </a:solidFill>
                <a:latin typeface="Times New Roman" panose="02020603050405020304" pitchFamily="18" charset="0"/>
                <a:cs typeface="Times New Roman" panose="02020603050405020304" pitchFamily="18" charset="0"/>
              </a:rPr>
              <a:t>)</a:t>
            </a:r>
          </a:p>
          <a:p>
            <a:pPr marL="285750" indent="-285750">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Oil and grease</a:t>
            </a:r>
          </a:p>
          <a:p>
            <a:pPr marL="285750" indent="-285750">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Chemical oxygen demand (COD)</a:t>
            </a:r>
          </a:p>
          <a:p>
            <a:pPr marL="285750" indent="-285750">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Chlorides</a:t>
            </a:r>
          </a:p>
          <a:p>
            <a:pPr marL="285750" indent="-285750">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Barium</a:t>
            </a:r>
          </a:p>
          <a:p>
            <a:pPr marL="285750" indent="-285750">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Naphthalene</a:t>
            </a:r>
          </a:p>
          <a:p>
            <a:pPr marL="285750" indent="-285750">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Benzene</a:t>
            </a:r>
          </a:p>
          <a:p>
            <a:pPr marL="285750" indent="-285750">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Lead</a:t>
            </a:r>
          </a:p>
          <a:p>
            <a:pPr marL="285750" indent="-285750">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Arsenic</a:t>
            </a:r>
          </a:p>
          <a:p>
            <a:pPr marL="285750" indent="-285750">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Fluoride</a:t>
            </a:r>
          </a:p>
          <a:p>
            <a:pPr marL="285750" indent="-285750">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Petroleum-derived</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hydrocarbons</a:t>
            </a:r>
            <a:endParaRPr lang="en-US" altLang="zh-CN" dirty="0">
              <a:solidFill>
                <a:srgbClr val="0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772496" y="1974466"/>
            <a:ext cx="1693461" cy="369332"/>
          </a:xfrm>
          <a:prstGeom prst="rect">
            <a:avLst/>
          </a:prstGeom>
          <a:solidFill>
            <a:srgbClr val="FFCC00"/>
          </a:solidFill>
        </p:spPr>
        <p:txBody>
          <a:bodyPr wrap="square" rtlCol="0">
            <a:spAutoFit/>
          </a:bodyPr>
          <a:lstStyle/>
          <a:p>
            <a:r>
              <a:rPr lang="en-US" altLang="zh-CN" dirty="0" smtClean="0">
                <a:latin typeface="Times New Roman" charset="0"/>
                <a:ea typeface="Times New Roman" charset="0"/>
                <a:cs typeface="Times New Roman" charset="0"/>
              </a:rPr>
              <a:t>Effective</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BMPs</a:t>
            </a:r>
            <a:endParaRPr lang="en-US" altLang="zh-CN" dirty="0">
              <a:latin typeface="Times New Roman" charset="0"/>
              <a:ea typeface="Times New Roman" charset="0"/>
              <a:cs typeface="Times New Roman" charset="0"/>
            </a:endParaRPr>
          </a:p>
        </p:txBody>
      </p:sp>
      <p:sp>
        <p:nvSpPr>
          <p:cNvPr id="8" name="矩形 3"/>
          <p:cNvSpPr/>
          <p:nvPr/>
        </p:nvSpPr>
        <p:spPr>
          <a:xfrm>
            <a:off x="4772496" y="2420242"/>
            <a:ext cx="4001202" cy="2031325"/>
          </a:xfrm>
          <a:prstGeom prst="rect">
            <a:avLst/>
          </a:prstGeom>
        </p:spPr>
        <p:txBody>
          <a:bodyPr wrap="square">
            <a:spAutoFit/>
          </a:bodyPr>
          <a:lstStyle/>
          <a:p>
            <a:pPr marL="285750" indent="-285750" algn="just">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Minimum</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BMPs</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(discussed</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in</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Part</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2)</a:t>
            </a:r>
          </a:p>
          <a:p>
            <a:pPr marL="285750" indent="-285750" algn="just">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Drum </a:t>
            </a:r>
            <a:r>
              <a:rPr lang="en-US" altLang="zh-CN" dirty="0">
                <a:solidFill>
                  <a:srgbClr val="000000"/>
                </a:solidFill>
                <a:latin typeface="Times New Roman" panose="02020603050405020304" pitchFamily="18" charset="0"/>
                <a:cs typeface="Times New Roman" panose="02020603050405020304" pitchFamily="18" charset="0"/>
              </a:rPr>
              <a:t>&amp; </a:t>
            </a:r>
            <a:r>
              <a:rPr lang="en-US" altLang="zh-CN" dirty="0" smtClean="0">
                <a:solidFill>
                  <a:srgbClr val="000000"/>
                </a:solidFill>
                <a:latin typeface="Times New Roman" panose="02020603050405020304" pitchFamily="18" charset="0"/>
                <a:cs typeface="Times New Roman" panose="02020603050405020304" pitchFamily="18" charset="0"/>
              </a:rPr>
              <a:t>container containment</a:t>
            </a:r>
          </a:p>
          <a:p>
            <a:pPr marL="285750" indent="-285750" algn="just">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Tank</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containment</a:t>
            </a:r>
          </a:p>
          <a:p>
            <a:pPr marL="285750" indent="-285750" algn="just">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Biological</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based</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parts</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cleaners</a:t>
            </a:r>
          </a:p>
          <a:p>
            <a:pPr marL="285750" indent="-285750" algn="just">
              <a:buFont typeface="Arial" charset="0"/>
              <a:buChar char="•"/>
            </a:pPr>
            <a:r>
              <a:rPr lang="en-US" altLang="zh-CN" dirty="0" smtClean="0">
                <a:solidFill>
                  <a:srgbClr val="000000"/>
                </a:solidFill>
                <a:latin typeface="Times New Roman" panose="02020603050405020304" pitchFamily="18" charset="0"/>
                <a:cs typeface="Times New Roman" panose="02020603050405020304" pitchFamily="18" charset="0"/>
              </a:rPr>
              <a:t>Oil/water</a:t>
            </a:r>
            <a:r>
              <a:rPr lang="zh-CN" altLang="en-US" dirty="0" smtClean="0">
                <a:solidFill>
                  <a:srgbClr val="000000"/>
                </a:solidFill>
                <a:latin typeface="Times New Roman" panose="02020603050405020304" pitchFamily="18" charset="0"/>
                <a:cs typeface="Times New Roman" panose="02020603050405020304" pitchFamily="18" charset="0"/>
              </a:rPr>
              <a:t> </a:t>
            </a:r>
            <a:r>
              <a:rPr lang="en-US" altLang="zh-CN" dirty="0" smtClean="0">
                <a:solidFill>
                  <a:srgbClr val="000000"/>
                </a:solidFill>
                <a:latin typeface="Times New Roman" panose="02020603050405020304" pitchFamily="18" charset="0"/>
                <a:cs typeface="Times New Roman" panose="02020603050405020304" pitchFamily="18" charset="0"/>
              </a:rPr>
              <a:t>separator</a:t>
            </a:r>
          </a:p>
          <a:p>
            <a:pPr marL="285750" indent="-285750" algn="just">
              <a:buFont typeface="Arial" charset="0"/>
              <a:buChar char="•"/>
            </a:pPr>
            <a:r>
              <a:rPr lang="en-US" altLang="zh-CN" dirty="0">
                <a:solidFill>
                  <a:srgbClr val="000000"/>
                </a:solidFill>
                <a:latin typeface="Times New Roman" panose="02020603050405020304" pitchFamily="18" charset="0"/>
                <a:cs typeface="Times New Roman" panose="02020603050405020304" pitchFamily="18" charset="0"/>
              </a:rPr>
              <a:t>Other suitable BMPs according to activities</a:t>
            </a:r>
          </a:p>
        </p:txBody>
      </p:sp>
      <p:sp>
        <p:nvSpPr>
          <p:cNvPr id="2" name="Rectangle 1"/>
          <p:cNvSpPr/>
          <p:nvPr/>
        </p:nvSpPr>
        <p:spPr>
          <a:xfrm>
            <a:off x="467195" y="1102308"/>
            <a:ext cx="8306503" cy="830997"/>
          </a:xfrm>
          <a:prstGeom prst="rect">
            <a:avLst/>
          </a:prstGeom>
        </p:spPr>
        <p:txBody>
          <a:bodyPr wrap="square">
            <a:spAutoFit/>
          </a:bodyPr>
          <a:lstStyle/>
          <a:p>
            <a:pPr algn="just"/>
            <a:r>
              <a:rPr lang="en-US" sz="1600" dirty="0">
                <a:solidFill>
                  <a:srgbClr val="000000"/>
                </a:solidFill>
                <a:latin typeface="Times New Roman" charset="0"/>
                <a:ea typeface="Times New Roman" charset="0"/>
                <a:cs typeface="Times New Roman" charset="0"/>
              </a:rPr>
              <a:t>Pollutants </a:t>
            </a:r>
            <a:r>
              <a:rPr lang="en-US" sz="1600" dirty="0" smtClean="0">
                <a:solidFill>
                  <a:srgbClr val="000000"/>
                </a:solidFill>
                <a:latin typeface="Times New Roman" charset="0"/>
                <a:ea typeface="Times New Roman" charset="0"/>
                <a:cs typeface="Times New Roman" charset="0"/>
              </a:rPr>
              <a:t>in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runoff</a:t>
            </a:r>
            <a:r>
              <a:rPr lang="zh-CN" altLang="en-US" sz="1600" dirty="0" smtClean="0">
                <a:solidFill>
                  <a:srgbClr val="000000"/>
                </a:solidFill>
                <a:latin typeface="Times New Roman" charset="0"/>
                <a:ea typeface="Times New Roman" charset="0"/>
                <a:cs typeface="Times New Roman" charset="0"/>
              </a:rPr>
              <a:t> </a:t>
            </a:r>
            <a:r>
              <a:rPr lang="en-US" sz="1600" dirty="0" smtClean="0">
                <a:solidFill>
                  <a:srgbClr val="000000"/>
                </a:solidFill>
                <a:latin typeface="Times New Roman" charset="0"/>
                <a:ea typeface="Times New Roman" charset="0"/>
                <a:cs typeface="Times New Roman" charset="0"/>
              </a:rPr>
              <a:t>from </a:t>
            </a:r>
            <a:r>
              <a:rPr lang="en-US" sz="1600" dirty="0">
                <a:solidFill>
                  <a:srgbClr val="000000"/>
                </a:solidFill>
                <a:latin typeface="Times New Roman" charset="0"/>
                <a:ea typeface="Times New Roman" charset="0"/>
                <a:cs typeface="Times New Roman" charset="0"/>
              </a:rPr>
              <a:t>facilities involved with the exploration and production techniques will vary depending on the type and characteristics of formations, pollutants present, and waste management controls. </a:t>
            </a:r>
          </a:p>
        </p:txBody>
      </p:sp>
    </p:spTree>
    <p:extLst>
      <p:ext uri="{BB962C8B-B14F-4D97-AF65-F5344CB8AC3E}">
        <p14:creationId xmlns:p14="http://schemas.microsoft.com/office/powerpoint/2010/main" val="19781186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C3938F6-0CEE-4186-8DB6-A1D81B684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256" y="1367173"/>
            <a:ext cx="7823534" cy="4123655"/>
          </a:xfrm>
          <a:prstGeom prst="rect">
            <a:avLst/>
          </a:prstGeom>
        </p:spPr>
      </p:pic>
      <p:grpSp>
        <p:nvGrpSpPr>
          <p:cNvPr id="40" name="组合 39">
            <a:extLst>
              <a:ext uri="{FF2B5EF4-FFF2-40B4-BE49-F238E27FC236}">
                <a16:creationId xmlns:a16="http://schemas.microsoft.com/office/drawing/2014/main" xmlns="" id="{E1AE75FE-A8B6-4CD8-92D8-839D1ADB2179}"/>
              </a:ext>
            </a:extLst>
          </p:cNvPr>
          <p:cNvGrpSpPr/>
          <p:nvPr/>
        </p:nvGrpSpPr>
        <p:grpSpPr>
          <a:xfrm>
            <a:off x="469438" y="978817"/>
            <a:ext cx="3023550" cy="3190125"/>
            <a:chOff x="625918" y="162089"/>
            <a:chExt cx="4031400" cy="4253500"/>
          </a:xfrm>
        </p:grpSpPr>
        <p:pic>
          <p:nvPicPr>
            <p:cNvPr id="19" name="图片 18">
              <a:extLst>
                <a:ext uri="{FF2B5EF4-FFF2-40B4-BE49-F238E27FC236}">
                  <a16:creationId xmlns:a16="http://schemas.microsoft.com/office/drawing/2014/main" xmlns="" id="{44967892-EC0E-484E-B607-390A335C06DA}"/>
                </a:ext>
              </a:extLst>
            </p:cNvPr>
            <p:cNvPicPr>
              <a:picLocks noChangeAspect="1"/>
            </p:cNvPicPr>
            <p:nvPr/>
          </p:nvPicPr>
          <p:blipFill>
            <a:blip r:embed="rId3"/>
            <a:stretch>
              <a:fillRect/>
            </a:stretch>
          </p:blipFill>
          <p:spPr>
            <a:xfrm>
              <a:off x="625918" y="162089"/>
              <a:ext cx="2367132" cy="1632505"/>
            </a:xfrm>
            <a:prstGeom prst="rect">
              <a:avLst/>
            </a:prstGeom>
            <a:ln>
              <a:noFill/>
            </a:ln>
            <a:effectLst>
              <a:softEdge rad="112500"/>
            </a:effectLst>
          </p:spPr>
        </p:pic>
        <p:cxnSp>
          <p:nvCxnSpPr>
            <p:cNvPr id="21" name="直接箭头连接符 20">
              <a:extLst>
                <a:ext uri="{FF2B5EF4-FFF2-40B4-BE49-F238E27FC236}">
                  <a16:creationId xmlns:a16="http://schemas.microsoft.com/office/drawing/2014/main" xmlns="" id="{921A37DA-95A1-407B-80B6-0FDFC0C35B4F}"/>
                </a:ext>
              </a:extLst>
            </p:cNvPr>
            <p:cNvCxnSpPr>
              <a:cxnSpLocks/>
            </p:cNvCxnSpPr>
            <p:nvPr/>
          </p:nvCxnSpPr>
          <p:spPr>
            <a:xfrm>
              <a:off x="2908858" y="1817839"/>
              <a:ext cx="1748460" cy="25977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矩形 29">
              <a:extLst>
                <a:ext uri="{FF2B5EF4-FFF2-40B4-BE49-F238E27FC236}">
                  <a16:creationId xmlns:a16="http://schemas.microsoft.com/office/drawing/2014/main" xmlns="" id="{7775178D-78FF-4D2F-9D07-8E233B4A2251}"/>
                </a:ext>
              </a:extLst>
            </p:cNvPr>
            <p:cNvSpPr/>
            <p:nvPr/>
          </p:nvSpPr>
          <p:spPr>
            <a:xfrm>
              <a:off x="787414" y="1670834"/>
              <a:ext cx="2051417" cy="369332"/>
            </a:xfrm>
            <a:prstGeom prst="rect">
              <a:avLst/>
            </a:prstGeom>
          </p:spPr>
          <p:txBody>
            <a:bodyPr wrap="none">
              <a:spAutoFit/>
            </a:bodyPr>
            <a:lstStyle/>
            <a:p>
              <a:r>
                <a:rPr lang="en-US" altLang="zh-CN" sz="1200" b="1" dirty="0">
                  <a:solidFill>
                    <a:srgbClr val="00B050"/>
                  </a:solidFill>
                </a:rPr>
                <a:t>Oil/Water Separators</a:t>
              </a:r>
              <a:endParaRPr lang="zh-CN" altLang="en-US" sz="1200" b="1" dirty="0">
                <a:solidFill>
                  <a:srgbClr val="00B050"/>
                </a:solidFill>
              </a:endParaRPr>
            </a:p>
          </p:txBody>
        </p:sp>
      </p:grpSp>
      <p:grpSp>
        <p:nvGrpSpPr>
          <p:cNvPr id="45" name="组合 44">
            <a:extLst>
              <a:ext uri="{FF2B5EF4-FFF2-40B4-BE49-F238E27FC236}">
                <a16:creationId xmlns:a16="http://schemas.microsoft.com/office/drawing/2014/main" xmlns="" id="{E4C1FDEC-341C-4049-8E50-E1B16176E255}"/>
              </a:ext>
            </a:extLst>
          </p:cNvPr>
          <p:cNvGrpSpPr/>
          <p:nvPr/>
        </p:nvGrpSpPr>
        <p:grpSpPr>
          <a:xfrm>
            <a:off x="77863" y="4084772"/>
            <a:ext cx="2166924" cy="1527130"/>
            <a:chOff x="103817" y="4478003"/>
            <a:chExt cx="2889232" cy="2036173"/>
          </a:xfrm>
        </p:grpSpPr>
        <p:pic>
          <p:nvPicPr>
            <p:cNvPr id="15" name="图片 14">
              <a:extLst>
                <a:ext uri="{FF2B5EF4-FFF2-40B4-BE49-F238E27FC236}">
                  <a16:creationId xmlns:a16="http://schemas.microsoft.com/office/drawing/2014/main" xmlns="" id="{EC4F1DCB-25D0-4A6D-87BC-C785BD7B3A78}"/>
                </a:ext>
              </a:extLst>
            </p:cNvPr>
            <p:cNvPicPr>
              <a:picLocks noChangeAspect="1"/>
            </p:cNvPicPr>
            <p:nvPr/>
          </p:nvPicPr>
          <p:blipFill>
            <a:blip r:embed="rId4"/>
            <a:stretch>
              <a:fillRect/>
            </a:stretch>
          </p:blipFill>
          <p:spPr>
            <a:xfrm>
              <a:off x="144467" y="4478003"/>
              <a:ext cx="1403135" cy="1840832"/>
            </a:xfrm>
            <a:prstGeom prst="rect">
              <a:avLst/>
            </a:prstGeom>
            <a:ln>
              <a:noFill/>
            </a:ln>
            <a:effectLst>
              <a:softEdge rad="112500"/>
            </a:effectLst>
          </p:spPr>
        </p:pic>
        <p:cxnSp>
          <p:nvCxnSpPr>
            <p:cNvPr id="17" name="直接箭头连接符 16">
              <a:extLst>
                <a:ext uri="{FF2B5EF4-FFF2-40B4-BE49-F238E27FC236}">
                  <a16:creationId xmlns:a16="http://schemas.microsoft.com/office/drawing/2014/main" xmlns="" id="{AE9AE460-E5F8-4FD7-B50E-D930AAB57F9C}"/>
                </a:ext>
              </a:extLst>
            </p:cNvPr>
            <p:cNvCxnSpPr>
              <a:cxnSpLocks/>
            </p:cNvCxnSpPr>
            <p:nvPr/>
          </p:nvCxnSpPr>
          <p:spPr>
            <a:xfrm flipV="1">
              <a:off x="1287379" y="5281863"/>
              <a:ext cx="1443789" cy="1437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矩形 30">
              <a:extLst>
                <a:ext uri="{FF2B5EF4-FFF2-40B4-BE49-F238E27FC236}">
                  <a16:creationId xmlns:a16="http://schemas.microsoft.com/office/drawing/2014/main" xmlns="" id="{2A4AE19B-CF78-436B-AC57-10F861D669DB}"/>
                </a:ext>
              </a:extLst>
            </p:cNvPr>
            <p:cNvSpPr/>
            <p:nvPr/>
          </p:nvSpPr>
          <p:spPr>
            <a:xfrm>
              <a:off x="103817" y="6144844"/>
              <a:ext cx="2889232" cy="369332"/>
            </a:xfrm>
            <a:prstGeom prst="rect">
              <a:avLst/>
            </a:prstGeom>
          </p:spPr>
          <p:txBody>
            <a:bodyPr wrap="square">
              <a:spAutoFit/>
            </a:bodyPr>
            <a:lstStyle/>
            <a:p>
              <a:r>
                <a:rPr lang="en-US" altLang="zh-CN" sz="1200" b="1" dirty="0">
                  <a:solidFill>
                    <a:srgbClr val="00B050"/>
                  </a:solidFill>
                </a:rPr>
                <a:t>Biological Based Parts Cleaners</a:t>
              </a:r>
              <a:endParaRPr lang="zh-CN" altLang="en-US" sz="1200" b="1" dirty="0">
                <a:solidFill>
                  <a:srgbClr val="00B050"/>
                </a:solidFill>
              </a:endParaRPr>
            </a:p>
          </p:txBody>
        </p:sp>
      </p:grpSp>
      <p:grpSp>
        <p:nvGrpSpPr>
          <p:cNvPr id="44" name="组合 43">
            <a:extLst>
              <a:ext uri="{FF2B5EF4-FFF2-40B4-BE49-F238E27FC236}">
                <a16:creationId xmlns:a16="http://schemas.microsoft.com/office/drawing/2014/main" xmlns="" id="{F73A7AAC-0AB5-4E31-A09D-5D99B2E5889D}"/>
              </a:ext>
            </a:extLst>
          </p:cNvPr>
          <p:cNvGrpSpPr/>
          <p:nvPr/>
        </p:nvGrpSpPr>
        <p:grpSpPr>
          <a:xfrm>
            <a:off x="3413315" y="4563690"/>
            <a:ext cx="3246980" cy="1074320"/>
            <a:chOff x="4489840" y="5276208"/>
            <a:chExt cx="4329307" cy="1432426"/>
          </a:xfrm>
        </p:grpSpPr>
        <p:pic>
          <p:nvPicPr>
            <p:cNvPr id="23" name="图片 22">
              <a:extLst>
                <a:ext uri="{FF2B5EF4-FFF2-40B4-BE49-F238E27FC236}">
                  <a16:creationId xmlns:a16="http://schemas.microsoft.com/office/drawing/2014/main" xmlns="" id="{149DD4F4-579B-42BC-97D5-70001E91200C}"/>
                </a:ext>
              </a:extLst>
            </p:cNvPr>
            <p:cNvPicPr>
              <a:picLocks noChangeAspect="1"/>
            </p:cNvPicPr>
            <p:nvPr/>
          </p:nvPicPr>
          <p:blipFill>
            <a:blip r:embed="rId5"/>
            <a:stretch>
              <a:fillRect/>
            </a:stretch>
          </p:blipFill>
          <p:spPr>
            <a:xfrm>
              <a:off x="4489840" y="5276208"/>
              <a:ext cx="2169586" cy="1432426"/>
            </a:xfrm>
            <a:prstGeom prst="rect">
              <a:avLst/>
            </a:prstGeom>
            <a:ln>
              <a:noFill/>
            </a:ln>
            <a:effectLst>
              <a:softEdge rad="112500"/>
            </a:effectLst>
          </p:spPr>
        </p:pic>
        <p:cxnSp>
          <p:nvCxnSpPr>
            <p:cNvPr id="27" name="直接箭头连接符 26">
              <a:extLst>
                <a:ext uri="{FF2B5EF4-FFF2-40B4-BE49-F238E27FC236}">
                  <a16:creationId xmlns:a16="http://schemas.microsoft.com/office/drawing/2014/main" xmlns="" id="{CE75F0C3-89ED-4DA1-9F83-C84EAEC1F492}"/>
                </a:ext>
              </a:extLst>
            </p:cNvPr>
            <p:cNvCxnSpPr>
              <a:cxnSpLocks/>
            </p:cNvCxnSpPr>
            <p:nvPr/>
          </p:nvCxnSpPr>
          <p:spPr>
            <a:xfrm flipV="1">
              <a:off x="6533147" y="5729983"/>
              <a:ext cx="2286000" cy="4481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矩形 32">
              <a:extLst>
                <a:ext uri="{FF2B5EF4-FFF2-40B4-BE49-F238E27FC236}">
                  <a16:creationId xmlns:a16="http://schemas.microsoft.com/office/drawing/2014/main" xmlns="" id="{9806B5EC-2ED3-4C9C-8E06-5BC95E2C1215}"/>
                </a:ext>
              </a:extLst>
            </p:cNvPr>
            <p:cNvSpPr/>
            <p:nvPr/>
          </p:nvSpPr>
          <p:spPr>
            <a:xfrm>
              <a:off x="6461066" y="6201258"/>
              <a:ext cx="2358081" cy="400109"/>
            </a:xfrm>
            <a:prstGeom prst="rect">
              <a:avLst/>
            </a:prstGeom>
          </p:spPr>
          <p:txBody>
            <a:bodyPr wrap="none">
              <a:spAutoFit/>
            </a:bodyPr>
            <a:lstStyle/>
            <a:p>
              <a:r>
                <a:rPr lang="en-US" altLang="zh-CN" sz="1350" b="1" dirty="0">
                  <a:solidFill>
                    <a:srgbClr val="00B050"/>
                  </a:solidFill>
                </a:rPr>
                <a:t>Constructed Wetlands</a:t>
              </a:r>
              <a:endParaRPr lang="zh-CN" altLang="en-US" sz="1350" b="1" dirty="0">
                <a:solidFill>
                  <a:srgbClr val="00B050"/>
                </a:solidFill>
              </a:endParaRPr>
            </a:p>
          </p:txBody>
        </p:sp>
      </p:grpSp>
      <p:grpSp>
        <p:nvGrpSpPr>
          <p:cNvPr id="41" name="组合 40">
            <a:extLst>
              <a:ext uri="{FF2B5EF4-FFF2-40B4-BE49-F238E27FC236}">
                <a16:creationId xmlns:a16="http://schemas.microsoft.com/office/drawing/2014/main" xmlns="" id="{3C4612C0-9DC2-48F2-86E3-EE6042D2A652}"/>
              </a:ext>
            </a:extLst>
          </p:cNvPr>
          <p:cNvGrpSpPr/>
          <p:nvPr/>
        </p:nvGrpSpPr>
        <p:grpSpPr>
          <a:xfrm>
            <a:off x="3832510" y="1082342"/>
            <a:ext cx="2269144" cy="2202280"/>
            <a:chOff x="5110014" y="300122"/>
            <a:chExt cx="3025525" cy="2936373"/>
          </a:xfrm>
        </p:grpSpPr>
        <p:pic>
          <p:nvPicPr>
            <p:cNvPr id="6" name="图片 5">
              <a:extLst>
                <a:ext uri="{FF2B5EF4-FFF2-40B4-BE49-F238E27FC236}">
                  <a16:creationId xmlns:a16="http://schemas.microsoft.com/office/drawing/2014/main" xmlns="" id="{A933595F-DC9F-4769-9250-DFC7363D77D8}"/>
                </a:ext>
              </a:extLst>
            </p:cNvPr>
            <p:cNvPicPr>
              <a:picLocks noChangeAspect="1"/>
            </p:cNvPicPr>
            <p:nvPr/>
          </p:nvPicPr>
          <p:blipFill>
            <a:blip r:embed="rId6"/>
            <a:stretch>
              <a:fillRect/>
            </a:stretch>
          </p:blipFill>
          <p:spPr>
            <a:xfrm>
              <a:off x="5294493" y="300122"/>
              <a:ext cx="2399195" cy="1432426"/>
            </a:xfrm>
            <a:prstGeom prst="rect">
              <a:avLst/>
            </a:prstGeom>
            <a:ln>
              <a:noFill/>
            </a:ln>
            <a:effectLst>
              <a:softEdge rad="112500"/>
            </a:effectLst>
          </p:spPr>
        </p:pic>
        <p:cxnSp>
          <p:nvCxnSpPr>
            <p:cNvPr id="9" name="直接箭头连接符 8">
              <a:extLst>
                <a:ext uri="{FF2B5EF4-FFF2-40B4-BE49-F238E27FC236}">
                  <a16:creationId xmlns:a16="http://schemas.microsoft.com/office/drawing/2014/main" xmlns="" id="{AF1C5A7B-E8D6-4D29-BF53-AD9188564AB9}"/>
                </a:ext>
              </a:extLst>
            </p:cNvPr>
            <p:cNvCxnSpPr>
              <a:cxnSpLocks/>
            </p:cNvCxnSpPr>
            <p:nvPr/>
          </p:nvCxnSpPr>
          <p:spPr>
            <a:xfrm>
              <a:off x="7517224" y="1732548"/>
              <a:ext cx="327365" cy="15039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矩形 33">
              <a:extLst>
                <a:ext uri="{FF2B5EF4-FFF2-40B4-BE49-F238E27FC236}">
                  <a16:creationId xmlns:a16="http://schemas.microsoft.com/office/drawing/2014/main" xmlns="" id="{34743285-650B-4DDB-9B4A-9B1DE85923EE}"/>
                </a:ext>
              </a:extLst>
            </p:cNvPr>
            <p:cNvSpPr/>
            <p:nvPr/>
          </p:nvSpPr>
          <p:spPr>
            <a:xfrm>
              <a:off x="5110014" y="1536306"/>
              <a:ext cx="3025525" cy="369332"/>
            </a:xfrm>
            <a:prstGeom prst="rect">
              <a:avLst/>
            </a:prstGeom>
          </p:spPr>
          <p:txBody>
            <a:bodyPr wrap="square">
              <a:spAutoFit/>
            </a:bodyPr>
            <a:lstStyle/>
            <a:p>
              <a:r>
                <a:rPr lang="en-US" altLang="zh-CN" sz="1200" b="1" dirty="0">
                  <a:solidFill>
                    <a:srgbClr val="00B050"/>
                  </a:solidFill>
                </a:rPr>
                <a:t>Drum &amp; Container Containment</a:t>
              </a:r>
            </a:p>
          </p:txBody>
        </p:sp>
      </p:grpSp>
      <p:grpSp>
        <p:nvGrpSpPr>
          <p:cNvPr id="43" name="组合 42">
            <a:extLst>
              <a:ext uri="{FF2B5EF4-FFF2-40B4-BE49-F238E27FC236}">
                <a16:creationId xmlns:a16="http://schemas.microsoft.com/office/drawing/2014/main" xmlns="" id="{CCBB6679-131C-4754-9BFC-6699B6FE9BF4}"/>
              </a:ext>
            </a:extLst>
          </p:cNvPr>
          <p:cNvGrpSpPr/>
          <p:nvPr/>
        </p:nvGrpSpPr>
        <p:grpSpPr>
          <a:xfrm>
            <a:off x="6217319" y="2462888"/>
            <a:ext cx="2803356" cy="1376192"/>
            <a:chOff x="8289759" y="2140851"/>
            <a:chExt cx="3737808" cy="1834923"/>
          </a:xfrm>
        </p:grpSpPr>
        <p:pic>
          <p:nvPicPr>
            <p:cNvPr id="11" name="图片 10">
              <a:extLst>
                <a:ext uri="{FF2B5EF4-FFF2-40B4-BE49-F238E27FC236}">
                  <a16:creationId xmlns:a16="http://schemas.microsoft.com/office/drawing/2014/main" xmlns="" id="{A1B81CE1-D847-4BBD-82C1-57967BE3CEAA}"/>
                </a:ext>
              </a:extLst>
            </p:cNvPr>
            <p:cNvPicPr>
              <a:picLocks noChangeAspect="1"/>
            </p:cNvPicPr>
            <p:nvPr/>
          </p:nvPicPr>
          <p:blipFill>
            <a:blip r:embed="rId7"/>
            <a:stretch>
              <a:fillRect/>
            </a:stretch>
          </p:blipFill>
          <p:spPr>
            <a:xfrm>
              <a:off x="10156682" y="2140851"/>
              <a:ext cx="1870885" cy="1637065"/>
            </a:xfrm>
            <a:prstGeom prst="rect">
              <a:avLst/>
            </a:prstGeom>
            <a:ln>
              <a:noFill/>
            </a:ln>
            <a:effectLst>
              <a:softEdge rad="112500"/>
            </a:effectLst>
          </p:spPr>
        </p:pic>
        <p:cxnSp>
          <p:nvCxnSpPr>
            <p:cNvPr id="13" name="直接箭头连接符 12">
              <a:extLst>
                <a:ext uri="{FF2B5EF4-FFF2-40B4-BE49-F238E27FC236}">
                  <a16:creationId xmlns:a16="http://schemas.microsoft.com/office/drawing/2014/main" xmlns="" id="{2240E783-38D9-41C9-BCCA-5282B598BC5B}"/>
                </a:ext>
              </a:extLst>
            </p:cNvPr>
            <p:cNvCxnSpPr>
              <a:cxnSpLocks/>
            </p:cNvCxnSpPr>
            <p:nvPr/>
          </p:nvCxnSpPr>
          <p:spPr>
            <a:xfrm flipH="1">
              <a:off x="8289759" y="3429000"/>
              <a:ext cx="186692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矩形 36">
              <a:extLst>
                <a:ext uri="{FF2B5EF4-FFF2-40B4-BE49-F238E27FC236}">
                  <a16:creationId xmlns:a16="http://schemas.microsoft.com/office/drawing/2014/main" xmlns="" id="{51B0FCE6-D849-43D7-834C-81079EBEE3F9}"/>
                </a:ext>
              </a:extLst>
            </p:cNvPr>
            <p:cNvSpPr/>
            <p:nvPr/>
          </p:nvSpPr>
          <p:spPr>
            <a:xfrm>
              <a:off x="10184662" y="3606442"/>
              <a:ext cx="1800408" cy="369332"/>
            </a:xfrm>
            <a:prstGeom prst="rect">
              <a:avLst/>
            </a:prstGeom>
          </p:spPr>
          <p:txBody>
            <a:bodyPr wrap="none">
              <a:spAutoFit/>
            </a:bodyPr>
            <a:lstStyle/>
            <a:p>
              <a:r>
                <a:rPr lang="en-US" altLang="zh-CN" sz="1200" b="1" dirty="0">
                  <a:solidFill>
                    <a:srgbClr val="00B050"/>
                  </a:solidFill>
                </a:rPr>
                <a:t>Tank Containment</a:t>
              </a:r>
            </a:p>
          </p:txBody>
        </p:sp>
      </p:grpSp>
      <p:sp>
        <p:nvSpPr>
          <p:cNvPr id="24" name="Title 1">
            <a:extLst>
              <a:ext uri="{FF2B5EF4-FFF2-40B4-BE49-F238E27FC236}">
                <a16:creationId xmlns:a16="http://schemas.microsoft.com/office/drawing/2014/main" xmlns="" id="{E914C7F1-FFC2-4C68-9AAF-0B6E4400929D}"/>
              </a:ext>
            </a:extLst>
          </p:cNvPr>
          <p:cNvSpPr txBox="1">
            <a:spLocks/>
          </p:cNvSpPr>
          <p:nvPr/>
        </p:nvSpPr>
        <p:spPr>
          <a:xfrm>
            <a:off x="3173" y="38908"/>
            <a:ext cx="8773699" cy="1040741"/>
          </a:xfrm>
          <a:prstGeom prst="rect">
            <a:avLst/>
          </a:prstGeom>
          <a:noFill/>
        </p:spPr>
        <p:txBody>
          <a:bodyPr vert="horz" lIns="91440" tIns="45720" rIns="91440" bIns="45720" rtlCol="0" anchor="ctr">
            <a:noAutofit/>
          </a:bodyPr>
          <a:lstStyle/>
          <a:p>
            <a:pPr algn="ctr">
              <a:spcBef>
                <a:spcPct val="0"/>
              </a:spcBef>
              <a:defRPr/>
            </a:pPr>
            <a:r>
              <a:rPr lang="en-US" altLang="zh-CN" sz="2800" dirty="0" smtClean="0">
                <a:solidFill>
                  <a:srgbClr val="990000"/>
                </a:solidFill>
                <a:latin typeface="Arial"/>
                <a:ea typeface="+mj-ea"/>
                <a:cs typeface="Arial"/>
              </a:rPr>
              <a:t>IV.</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lang="en-US" altLang="zh-CN" sz="2800" dirty="0">
                <a:solidFill>
                  <a:srgbClr val="990000"/>
                </a:solidFill>
                <a:latin typeface="Arial"/>
                <a:ea typeface="+mj-ea"/>
                <a:cs typeface="Arial"/>
              </a:rPr>
              <a:t>Petroleum </a:t>
            </a:r>
            <a:r>
              <a:rPr lang="en-US" altLang="zh-CN" sz="2800" dirty="0" smtClean="0">
                <a:solidFill>
                  <a:srgbClr val="990000"/>
                </a:solidFill>
                <a:latin typeface="Arial"/>
                <a:ea typeface="+mj-ea"/>
                <a:cs typeface="Arial"/>
              </a:rPr>
              <a:t>industry</a:t>
            </a:r>
            <a:r>
              <a:rPr lang="zh-CN" altLang="en-US" sz="2800" dirty="0" smtClean="0">
                <a:solidFill>
                  <a:srgbClr val="990000"/>
                </a:solidFill>
                <a:latin typeface="Arial"/>
                <a:ea typeface="+mj-ea"/>
                <a:cs typeface="Arial"/>
              </a:rPr>
              <a:t> </a:t>
            </a:r>
            <a:r>
              <a:rPr lang="en-US" altLang="zh-CN" sz="2000" dirty="0" smtClean="0">
                <a:solidFill>
                  <a:srgbClr val="990000"/>
                </a:solidFill>
                <a:latin typeface="Arial"/>
                <a:ea typeface="+mj-ea"/>
                <a:cs typeface="Arial"/>
              </a:rPr>
              <a:t>(cont’d)</a:t>
            </a:r>
            <a:r>
              <a:rPr kumimoji="0" lang="zh-CN" altLang="en-US" sz="2000" u="none" strike="noStrike" kern="1200" cap="none" spc="0" normalizeH="0" noProof="0" dirty="0" smtClean="0">
                <a:ln>
                  <a:noFill/>
                </a:ln>
                <a:solidFill>
                  <a:srgbClr val="990000"/>
                </a:solidFill>
                <a:effectLst/>
                <a:uLnTx/>
                <a:uFillTx/>
                <a:latin typeface="Arial"/>
                <a:ea typeface="+mj-ea"/>
                <a:cs typeface="Arial"/>
              </a:rPr>
              <a:t> </a:t>
            </a:r>
            <a:r>
              <a:rPr kumimoji="0" lang="zh-CN" altLang="en-US" sz="2000" u="none" strike="noStrike" kern="1200" cap="none" spc="0" normalizeH="0" baseline="0" noProof="0" dirty="0" smtClean="0">
                <a:ln>
                  <a:noFill/>
                </a:ln>
                <a:solidFill>
                  <a:srgbClr val="990000"/>
                </a:solidFill>
                <a:effectLst/>
                <a:uLnTx/>
                <a:uFillTx/>
                <a:latin typeface="Arial"/>
                <a:ea typeface="+mj-ea"/>
                <a:cs typeface="Arial"/>
              </a:rPr>
              <a:t> </a:t>
            </a:r>
            <a:endParaRPr kumimoji="0" lang="en-US" altLang="zh-CN" sz="2800" u="none" strike="noStrike" kern="1200" cap="none" spc="0" normalizeH="0" baseline="0" noProof="0" dirty="0" smtClean="0">
              <a:ln>
                <a:noFill/>
              </a:ln>
              <a:solidFill>
                <a:srgbClr val="990000"/>
              </a:solidFill>
              <a:effectLst/>
              <a:uLnTx/>
              <a:uFillTx/>
              <a:latin typeface="Arial"/>
              <a:ea typeface="+mj-ea"/>
              <a:cs typeface="Arial"/>
            </a:endParaRPr>
          </a:p>
        </p:txBody>
      </p:sp>
      <p:sp>
        <p:nvSpPr>
          <p:cNvPr id="25" name="TextBox 24"/>
          <p:cNvSpPr txBox="1"/>
          <p:nvPr/>
        </p:nvSpPr>
        <p:spPr>
          <a:xfrm>
            <a:off x="148687" y="5519082"/>
            <a:ext cx="2053750" cy="261610"/>
          </a:xfrm>
          <a:prstGeom prst="rect">
            <a:avLst/>
          </a:prstGeom>
          <a:noFill/>
        </p:spPr>
        <p:txBody>
          <a:bodyPr wrap="square" rtlCol="0">
            <a:spAutoFit/>
          </a:bodyPr>
          <a:lstStyle/>
          <a:p>
            <a:pPr algn="just"/>
            <a:r>
              <a:rPr lang="en-US" altLang="zh-CN" sz="1100" smtClean="0">
                <a:solidFill>
                  <a:srgbClr val="000000"/>
                </a:solidFill>
                <a:latin typeface="Times New Roman" charset="0"/>
                <a:ea typeface="Times New Roman" charset="0"/>
                <a:cs typeface="Times New Roman" charset="0"/>
              </a:rPr>
              <a:t>Remove</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petroleum </a:t>
            </a:r>
            <a:r>
              <a:rPr lang="en-US" altLang="zh-CN" sz="1100" dirty="0">
                <a:solidFill>
                  <a:srgbClr val="000000"/>
                </a:solidFill>
                <a:latin typeface="Times New Roman" charset="0"/>
                <a:ea typeface="Times New Roman" charset="0"/>
                <a:cs typeface="Times New Roman" charset="0"/>
              </a:rPr>
              <a:t>hydrocarbons</a:t>
            </a:r>
            <a:endParaRPr lang="en-US" sz="1100" dirty="0">
              <a:solidFill>
                <a:srgbClr val="000000"/>
              </a:solidFill>
              <a:latin typeface="Times New Roman" charset="0"/>
              <a:ea typeface="Times New Roman" charset="0"/>
              <a:cs typeface="Times New Roman" charset="0"/>
            </a:endParaRPr>
          </a:p>
        </p:txBody>
      </p:sp>
      <p:sp>
        <p:nvSpPr>
          <p:cNvPr id="26" name="TextBox 25"/>
          <p:cNvSpPr txBox="1"/>
          <p:nvPr/>
        </p:nvSpPr>
        <p:spPr>
          <a:xfrm>
            <a:off x="6585630" y="5276587"/>
            <a:ext cx="2526055" cy="261610"/>
          </a:xfrm>
          <a:prstGeom prst="rect">
            <a:avLst/>
          </a:prstGeom>
          <a:noFill/>
        </p:spPr>
        <p:txBody>
          <a:bodyPr wrap="square" rtlCol="0">
            <a:spAutoFit/>
          </a:bodyPr>
          <a:lstStyle/>
          <a:p>
            <a:pPr algn="just"/>
            <a:r>
              <a:rPr lang="en-US" altLang="zh-CN" sz="1100" dirty="0" smtClean="0">
                <a:solidFill>
                  <a:srgbClr val="000000"/>
                </a:solidFill>
                <a:latin typeface="Times New Roman" charset="0"/>
                <a:ea typeface="Times New Roman" charset="0"/>
                <a:cs typeface="Times New Roman" charset="0"/>
              </a:rPr>
              <a:t>Detain</a:t>
            </a:r>
            <a:r>
              <a:rPr lang="zh-CN" altLang="en-US" sz="1100" dirty="0" smtClean="0">
                <a:solidFill>
                  <a:srgbClr val="000000"/>
                </a:solidFill>
                <a:latin typeface="Times New Roman" charset="0"/>
                <a:ea typeface="Times New Roman" charset="0"/>
                <a:cs typeface="Times New Roman" charset="0"/>
              </a:rPr>
              <a:t> </a:t>
            </a:r>
            <a:r>
              <a:rPr lang="en-US" altLang="zh-CN" sz="1100" dirty="0" err="1" smtClean="0">
                <a:solidFill>
                  <a:srgbClr val="000000"/>
                </a:solidFill>
                <a:latin typeface="Times New Roman" charset="0"/>
                <a:ea typeface="Times New Roman" charset="0"/>
                <a:cs typeface="Times New Roman" charset="0"/>
              </a:rPr>
              <a:t>stormwater</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and</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remove</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pollutants</a:t>
            </a:r>
            <a:endParaRPr lang="en-US" sz="1100" dirty="0">
              <a:solidFill>
                <a:srgbClr val="000000"/>
              </a:solidFill>
              <a:latin typeface="Times New Roman" charset="0"/>
              <a:ea typeface="Times New Roman" charset="0"/>
              <a:cs typeface="Times New Roman" charset="0"/>
            </a:endParaRPr>
          </a:p>
        </p:txBody>
      </p:sp>
      <p:sp>
        <p:nvSpPr>
          <p:cNvPr id="28" name="TextBox 27"/>
          <p:cNvSpPr txBox="1"/>
          <p:nvPr/>
        </p:nvSpPr>
        <p:spPr>
          <a:xfrm>
            <a:off x="7751086" y="3738056"/>
            <a:ext cx="1133282" cy="430887"/>
          </a:xfrm>
          <a:prstGeom prst="rect">
            <a:avLst/>
          </a:prstGeom>
          <a:noFill/>
        </p:spPr>
        <p:txBody>
          <a:bodyPr wrap="square" rtlCol="0">
            <a:spAutoFit/>
          </a:bodyPr>
          <a:lstStyle/>
          <a:p>
            <a:pPr algn="just"/>
            <a:r>
              <a:rPr lang="en-US" altLang="zh-CN" sz="1100" dirty="0" smtClean="0">
                <a:solidFill>
                  <a:srgbClr val="000000"/>
                </a:solidFill>
                <a:latin typeface="Times New Roman" charset="0"/>
                <a:ea typeface="Times New Roman" charset="0"/>
                <a:cs typeface="Times New Roman" charset="0"/>
              </a:rPr>
              <a:t>Prevent</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damages</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and</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leakages</a:t>
            </a:r>
            <a:endParaRPr lang="en-US" sz="1100" dirty="0">
              <a:solidFill>
                <a:srgbClr val="000000"/>
              </a:solidFill>
              <a:latin typeface="Times New Roman" charset="0"/>
              <a:ea typeface="Times New Roman" charset="0"/>
              <a:cs typeface="Times New Roman" charset="0"/>
            </a:endParaRPr>
          </a:p>
        </p:txBody>
      </p:sp>
      <p:sp>
        <p:nvSpPr>
          <p:cNvPr id="29" name="TextBox 28"/>
          <p:cNvSpPr txBox="1"/>
          <p:nvPr/>
        </p:nvSpPr>
        <p:spPr>
          <a:xfrm>
            <a:off x="4352392" y="2247444"/>
            <a:ext cx="1133282" cy="430887"/>
          </a:xfrm>
          <a:prstGeom prst="rect">
            <a:avLst/>
          </a:prstGeom>
          <a:noFill/>
        </p:spPr>
        <p:txBody>
          <a:bodyPr wrap="square" rtlCol="0">
            <a:spAutoFit/>
          </a:bodyPr>
          <a:lstStyle/>
          <a:p>
            <a:pPr algn="just"/>
            <a:r>
              <a:rPr lang="en-US" altLang="zh-CN" sz="1100" dirty="0" smtClean="0">
                <a:solidFill>
                  <a:srgbClr val="000000"/>
                </a:solidFill>
                <a:latin typeface="Times New Roman" charset="0"/>
                <a:ea typeface="Times New Roman" charset="0"/>
                <a:cs typeface="Times New Roman" charset="0"/>
              </a:rPr>
              <a:t>Prevent</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damages</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and</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leakages</a:t>
            </a:r>
            <a:endParaRPr lang="en-US" sz="1100" dirty="0">
              <a:solidFill>
                <a:srgbClr val="000000"/>
              </a:solidFill>
              <a:latin typeface="Times New Roman" charset="0"/>
              <a:ea typeface="Times New Roman" charset="0"/>
              <a:cs typeface="Times New Roman" charset="0"/>
            </a:endParaRPr>
          </a:p>
        </p:txBody>
      </p:sp>
      <p:sp>
        <p:nvSpPr>
          <p:cNvPr id="32" name="TextBox 31"/>
          <p:cNvSpPr txBox="1"/>
          <p:nvPr/>
        </p:nvSpPr>
        <p:spPr>
          <a:xfrm>
            <a:off x="821683" y="2286479"/>
            <a:ext cx="948565" cy="430887"/>
          </a:xfrm>
          <a:prstGeom prst="rect">
            <a:avLst/>
          </a:prstGeom>
          <a:noFill/>
        </p:spPr>
        <p:txBody>
          <a:bodyPr wrap="square" rtlCol="0">
            <a:spAutoFit/>
          </a:bodyPr>
          <a:lstStyle/>
          <a:p>
            <a:pPr algn="just"/>
            <a:r>
              <a:rPr lang="en-US" altLang="zh-CN" sz="1100" dirty="0" smtClean="0">
                <a:solidFill>
                  <a:srgbClr val="000000"/>
                </a:solidFill>
                <a:latin typeface="Times New Roman" charset="0"/>
                <a:ea typeface="Times New Roman" charset="0"/>
                <a:cs typeface="Times New Roman" charset="0"/>
              </a:rPr>
              <a:t>Remove</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oil</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and</a:t>
            </a:r>
            <a:r>
              <a:rPr lang="zh-CN" altLang="en-US" sz="1100" dirty="0" smtClean="0">
                <a:solidFill>
                  <a:srgbClr val="000000"/>
                </a:solidFill>
                <a:latin typeface="Times New Roman" charset="0"/>
                <a:ea typeface="Times New Roman" charset="0"/>
                <a:cs typeface="Times New Roman" charset="0"/>
              </a:rPr>
              <a:t> </a:t>
            </a:r>
            <a:r>
              <a:rPr lang="en-US" altLang="zh-CN" sz="1100" dirty="0" smtClean="0">
                <a:solidFill>
                  <a:srgbClr val="000000"/>
                </a:solidFill>
                <a:latin typeface="Times New Roman" charset="0"/>
                <a:ea typeface="Times New Roman" charset="0"/>
                <a:cs typeface="Times New Roman" charset="0"/>
              </a:rPr>
              <a:t>sediment</a:t>
            </a:r>
            <a:endParaRPr lang="en-US" sz="1100" dirty="0">
              <a:solidFill>
                <a:srgbClr val="000000"/>
              </a:solidFill>
              <a:latin typeface="Times New Roman" charset="0"/>
              <a:ea typeface="Times New Roman" charset="0"/>
              <a:cs typeface="Times New Roman" charset="0"/>
            </a:endParaRPr>
          </a:p>
        </p:txBody>
      </p:sp>
      <p:sp>
        <p:nvSpPr>
          <p:cNvPr id="35" name="TextBox 34"/>
          <p:cNvSpPr txBox="1"/>
          <p:nvPr/>
        </p:nvSpPr>
        <p:spPr>
          <a:xfrm>
            <a:off x="2705883" y="5586426"/>
            <a:ext cx="4371701" cy="246221"/>
          </a:xfrm>
          <a:prstGeom prst="rect">
            <a:avLst/>
          </a:prstGeom>
          <a:noFill/>
        </p:spPr>
        <p:txBody>
          <a:bodyPr wrap="square" rtlCol="0">
            <a:spAutoFit/>
          </a:bodyPr>
          <a:lstStyle/>
          <a:p>
            <a:pPr algn="just"/>
            <a:r>
              <a:rPr lang="en-US" altLang="zh-CN" sz="1000" dirty="0">
                <a:solidFill>
                  <a:srgbClr val="000000"/>
                </a:solidFill>
                <a:latin typeface="Times New Roman" charset="0"/>
                <a:ea typeface="Times New Roman" charset="0"/>
                <a:cs typeface="Times New Roman" charset="0"/>
              </a:rPr>
              <a:t>https://</a:t>
            </a:r>
            <a:r>
              <a:rPr lang="en-US" altLang="zh-CN" sz="1000" dirty="0" err="1">
                <a:solidFill>
                  <a:srgbClr val="000000"/>
                </a:solidFill>
                <a:latin typeface="Times New Roman" charset="0"/>
                <a:ea typeface="Times New Roman" charset="0"/>
                <a:cs typeface="Times New Roman" charset="0"/>
              </a:rPr>
              <a:t>www.schneider-electric.com</a:t>
            </a:r>
            <a:r>
              <a:rPr lang="en-US" altLang="zh-CN" sz="1000" dirty="0">
                <a:solidFill>
                  <a:srgbClr val="000000"/>
                </a:solidFill>
                <a:latin typeface="Times New Roman" charset="0"/>
                <a:ea typeface="Times New Roman" charset="0"/>
                <a:cs typeface="Times New Roman" charset="0"/>
              </a:rPr>
              <a:t>/</a:t>
            </a:r>
            <a:r>
              <a:rPr lang="en-US" altLang="zh-CN" sz="1000" dirty="0" err="1">
                <a:solidFill>
                  <a:srgbClr val="000000"/>
                </a:solidFill>
                <a:latin typeface="Times New Roman" charset="0"/>
                <a:ea typeface="Times New Roman" charset="0"/>
                <a:cs typeface="Times New Roman" charset="0"/>
              </a:rPr>
              <a:t>en</a:t>
            </a:r>
            <a:r>
              <a:rPr lang="en-US" altLang="zh-CN" sz="1000" dirty="0">
                <a:solidFill>
                  <a:srgbClr val="000000"/>
                </a:solidFill>
                <a:latin typeface="Times New Roman" charset="0"/>
                <a:ea typeface="Times New Roman" charset="0"/>
                <a:cs typeface="Times New Roman" charset="0"/>
              </a:rPr>
              <a:t>/work/solutions/for-business/oil-and-gas/</a:t>
            </a:r>
          </a:p>
        </p:txBody>
      </p:sp>
    </p:spTree>
    <p:extLst>
      <p:ext uri="{BB962C8B-B14F-4D97-AF65-F5344CB8AC3E}">
        <p14:creationId xmlns:p14="http://schemas.microsoft.com/office/powerpoint/2010/main" val="498351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u="sng" strike="noStrike" kern="1200" cap="none" spc="0" normalizeH="0" baseline="0" noProof="0" dirty="0" smtClean="0">
                <a:ln>
                  <a:noFill/>
                </a:ln>
                <a:solidFill>
                  <a:srgbClr val="990000"/>
                </a:solidFill>
                <a:effectLst/>
                <a:uLnTx/>
                <a:uFillTx/>
                <a:latin typeface="Arial"/>
                <a:ea typeface="+mj-ea"/>
                <a:cs typeface="Arial"/>
              </a:rPr>
              <a:t>Table</a:t>
            </a:r>
            <a:r>
              <a:rPr kumimoji="0" lang="zh-CN" altLang="en-US" sz="3200" u="sng" strike="noStrike" kern="1200" cap="none" spc="0" normalizeH="0" noProof="0" dirty="0" smtClean="0">
                <a:ln>
                  <a:noFill/>
                </a:ln>
                <a:solidFill>
                  <a:srgbClr val="990000"/>
                </a:solidFill>
                <a:effectLst/>
                <a:uLnTx/>
                <a:uFillTx/>
                <a:latin typeface="Arial"/>
                <a:ea typeface="+mj-ea"/>
                <a:cs typeface="Arial"/>
              </a:rPr>
              <a:t> </a:t>
            </a:r>
            <a:r>
              <a:rPr kumimoji="0" lang="en-US" altLang="zh-CN" sz="3200" u="sng" strike="noStrike" kern="1200" cap="none" spc="0" normalizeH="0" noProof="0" dirty="0" smtClean="0">
                <a:ln>
                  <a:noFill/>
                </a:ln>
                <a:solidFill>
                  <a:srgbClr val="990000"/>
                </a:solidFill>
                <a:effectLst/>
                <a:uLnTx/>
                <a:uFillTx/>
                <a:latin typeface="Arial"/>
                <a:ea typeface="+mj-ea"/>
                <a:cs typeface="Arial"/>
              </a:rPr>
              <a:t>of</a:t>
            </a:r>
            <a:r>
              <a:rPr kumimoji="0" lang="zh-CN" altLang="en-US" sz="3200" u="sng" strike="noStrike" kern="1200" cap="none" spc="0" normalizeH="0" noProof="0" dirty="0" smtClean="0">
                <a:ln>
                  <a:noFill/>
                </a:ln>
                <a:solidFill>
                  <a:srgbClr val="990000"/>
                </a:solidFill>
                <a:effectLst/>
                <a:uLnTx/>
                <a:uFillTx/>
                <a:latin typeface="Arial"/>
                <a:ea typeface="+mj-ea"/>
                <a:cs typeface="Arial"/>
              </a:rPr>
              <a:t> </a:t>
            </a:r>
            <a:r>
              <a:rPr lang="en-US" altLang="zh-CN" sz="3200" u="sng" dirty="0">
                <a:solidFill>
                  <a:srgbClr val="990000"/>
                </a:solidFill>
                <a:latin typeface="Arial"/>
                <a:ea typeface="+mj-ea"/>
                <a:cs typeface="Arial"/>
              </a:rPr>
              <a:t>C</a:t>
            </a:r>
            <a:r>
              <a:rPr kumimoji="0" lang="en-US" altLang="zh-CN" sz="3200" u="sng" strike="noStrike" kern="1200" cap="none" spc="0" normalizeH="0" noProof="0" dirty="0" err="1" smtClean="0">
                <a:ln>
                  <a:noFill/>
                </a:ln>
                <a:solidFill>
                  <a:srgbClr val="990000"/>
                </a:solidFill>
                <a:effectLst/>
                <a:uLnTx/>
                <a:uFillTx/>
                <a:latin typeface="Arial"/>
                <a:ea typeface="+mj-ea"/>
                <a:cs typeface="Arial"/>
              </a:rPr>
              <a:t>ontents</a:t>
            </a:r>
            <a:endParaRPr kumimoji="0" lang="en-US" sz="2400" u="sng" strike="noStrike" kern="1200" cap="none" spc="0" normalizeH="0" baseline="0" noProof="0" dirty="0">
              <a:ln>
                <a:noFill/>
              </a:ln>
              <a:solidFill>
                <a:srgbClr val="990000"/>
              </a:solidFill>
              <a:effectLst/>
              <a:uLnTx/>
              <a:uFillTx/>
              <a:latin typeface="Arial"/>
              <a:ea typeface="+mj-ea"/>
              <a:cs typeface="Arial"/>
            </a:endParaRPr>
          </a:p>
        </p:txBody>
      </p:sp>
      <p:sp>
        <p:nvSpPr>
          <p:cNvPr id="4" name="Subtitle 2"/>
          <p:cNvSpPr txBox="1">
            <a:spLocks/>
          </p:cNvSpPr>
          <p:nvPr/>
        </p:nvSpPr>
        <p:spPr>
          <a:xfrm>
            <a:off x="-1" y="1342570"/>
            <a:ext cx="9129299" cy="4078515"/>
          </a:xfrm>
          <a:prstGeom prst="rect">
            <a:avLst/>
          </a:prstGeom>
        </p:spPr>
        <p:txBody>
          <a:bodyPr vert="horz" lIns="91440" tIns="45720" rIns="91440" bIns="45720" rtlCol="0">
            <a:normAutofit fontScale="92500" lnSpcReduction="10000"/>
          </a:bodyPr>
          <a:lstStyle/>
          <a:p>
            <a:pPr lvl="2">
              <a:lnSpc>
                <a:spcPct val="150000"/>
              </a:lnSpc>
              <a:spcBef>
                <a:spcPct val="20000"/>
              </a:spcBef>
              <a:defRPr/>
            </a:pPr>
            <a:r>
              <a:rPr kumimoji="0" lang="en-US" altLang="zh-CN" sz="2400" b="1" u="none" strike="noStrike" kern="1200" cap="none" spc="0" normalizeH="0" baseline="0" noProof="0" dirty="0">
                <a:solidFill>
                  <a:srgbClr val="00B050"/>
                </a:solidFill>
                <a:effectLst/>
                <a:uLnTx/>
                <a:uFillTx/>
                <a:latin typeface="Times New Roman" charset="0"/>
                <a:ea typeface="Times New Roman" charset="0"/>
                <a:cs typeface="Times New Roman" charset="0"/>
              </a:rPr>
              <a:t>1.</a:t>
            </a:r>
            <a:r>
              <a:rPr kumimoji="0" lang="zh-CN" altLang="en-US" sz="2400" b="1" u="none" strike="noStrike" kern="1200" cap="none" spc="0" normalizeH="0" baseline="0" noProof="0" dirty="0">
                <a:solidFill>
                  <a:srgbClr val="00B050"/>
                </a:solidFill>
                <a:effectLst/>
                <a:uLnTx/>
                <a:uFillTx/>
                <a:latin typeface="Times New Roman" charset="0"/>
                <a:ea typeface="Times New Roman" charset="0"/>
                <a:cs typeface="Times New Roman" charset="0"/>
              </a:rPr>
              <a:t> </a:t>
            </a:r>
            <a:r>
              <a:rPr kumimoji="0" lang="zh-CN" altLang="en-US" sz="2400" b="1" u="none" strike="noStrike" kern="1200" cap="none" spc="0" normalizeH="0" noProof="0" dirty="0">
                <a:solidFill>
                  <a:srgbClr val="00B050"/>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smtClean="0">
                <a:solidFill>
                  <a:srgbClr val="00B050"/>
                </a:solidFill>
                <a:effectLst/>
                <a:uLnTx/>
                <a:uFillTx/>
                <a:latin typeface="Times New Roman" charset="0"/>
                <a:ea typeface="Times New Roman" charset="0"/>
                <a:cs typeface="Times New Roman" charset="0"/>
              </a:rPr>
              <a:t>Background</a:t>
            </a:r>
            <a:r>
              <a:rPr lang="en-US" altLang="zh-CN" sz="2400" b="1" dirty="0" smtClean="0">
                <a:solidFill>
                  <a:srgbClr val="00B050"/>
                </a:solidFill>
                <a:latin typeface="Times New Roman" charset="0"/>
                <a:ea typeface="Times New Roman" charset="0"/>
                <a:cs typeface="Times New Roman" charset="0"/>
              </a:rPr>
              <a:t>:</a:t>
            </a:r>
            <a:r>
              <a:rPr lang="zh-CN" altLang="en-US" sz="2400" b="1" dirty="0" smtClean="0">
                <a:solidFill>
                  <a:srgbClr val="00B050"/>
                </a:solidFill>
                <a:latin typeface="Times New Roman" charset="0"/>
                <a:ea typeface="Times New Roman" charset="0"/>
                <a:cs typeface="Times New Roman" charset="0"/>
              </a:rPr>
              <a:t> </a:t>
            </a:r>
            <a:r>
              <a:rPr lang="en-US" altLang="zh-CN" sz="2400" b="1" dirty="0" smtClean="0">
                <a:solidFill>
                  <a:srgbClr val="00B050"/>
                </a:solidFill>
                <a:latin typeface="Times New Roman" charset="0"/>
                <a:ea typeface="Times New Roman" charset="0"/>
                <a:cs typeface="Times New Roman" charset="0"/>
              </a:rPr>
              <a:t>LA</a:t>
            </a:r>
            <a:r>
              <a:rPr lang="zh-CN" altLang="en-US" sz="2400" b="1" dirty="0" smtClean="0">
                <a:solidFill>
                  <a:srgbClr val="00B050"/>
                </a:solidFill>
                <a:latin typeface="Times New Roman" charset="0"/>
                <a:ea typeface="Times New Roman" charset="0"/>
                <a:cs typeface="Times New Roman" charset="0"/>
              </a:rPr>
              <a:t> </a:t>
            </a:r>
            <a:r>
              <a:rPr lang="en-US" altLang="zh-CN" sz="2400" b="1" dirty="0" smtClean="0">
                <a:solidFill>
                  <a:srgbClr val="00B050"/>
                </a:solidFill>
                <a:latin typeface="Times New Roman" charset="0"/>
                <a:ea typeface="Times New Roman" charset="0"/>
                <a:cs typeface="Times New Roman" charset="0"/>
              </a:rPr>
              <a:t>River</a:t>
            </a:r>
            <a:r>
              <a:rPr lang="zh-CN" altLang="en-US" sz="2400" b="1" dirty="0" smtClean="0">
                <a:solidFill>
                  <a:srgbClr val="00B050"/>
                </a:solidFill>
                <a:latin typeface="Times New Roman" charset="0"/>
                <a:ea typeface="Times New Roman" charset="0"/>
                <a:cs typeface="Times New Roman" charset="0"/>
              </a:rPr>
              <a:t> </a:t>
            </a:r>
            <a:r>
              <a:rPr lang="en-US" altLang="zh-CN" sz="2400" b="1" dirty="0" smtClean="0">
                <a:solidFill>
                  <a:srgbClr val="00B050"/>
                </a:solidFill>
                <a:latin typeface="Times New Roman" charset="0"/>
                <a:ea typeface="Times New Roman" charset="0"/>
                <a:cs typeface="Times New Roman" charset="0"/>
              </a:rPr>
              <a:t>Revitalization</a:t>
            </a:r>
            <a:endParaRPr kumimoji="0" lang="en-US" altLang="zh-CN" sz="2400" b="1" u="none" strike="noStrike" kern="1200" cap="none" spc="0" normalizeH="0" baseline="0" noProof="0" dirty="0">
              <a:solidFill>
                <a:srgbClr val="00B050"/>
              </a:solidFill>
              <a:effectLst/>
              <a:uLnTx/>
              <a:uFillTx/>
              <a:latin typeface="Times New Roman" charset="0"/>
              <a:ea typeface="Times New Roman" charset="0"/>
              <a:cs typeface="Times New Roman" charset="0"/>
            </a:endParaRPr>
          </a:p>
          <a:p>
            <a:pPr marL="1828800" lvl="3" indent="-457200">
              <a:spcBef>
                <a:spcPct val="20000"/>
              </a:spcBef>
              <a:buFont typeface="Arial" charset="0"/>
              <a:buChar char="•"/>
              <a:defRPr/>
            </a:pPr>
            <a:r>
              <a:rPr lang="en-US" altLang="zh-CN" sz="2000" dirty="0">
                <a:solidFill>
                  <a:srgbClr val="00B050"/>
                </a:solidFill>
                <a:latin typeface="Times New Roman" charset="0"/>
                <a:ea typeface="Times New Roman" charset="0"/>
                <a:cs typeface="Times New Roman" charset="0"/>
              </a:rPr>
              <a:t>Impact</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to</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LA</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River</a:t>
            </a:r>
          </a:p>
          <a:p>
            <a:pPr marL="1828800" lvl="3" indent="-457200">
              <a:spcBef>
                <a:spcPts val="400"/>
              </a:spcBef>
              <a:spcAft>
                <a:spcPts val="600"/>
              </a:spcAft>
              <a:buFont typeface="Arial" charset="0"/>
              <a:buChar char="•"/>
              <a:defRPr/>
            </a:pPr>
            <a:r>
              <a:rPr lang="en-US" altLang="zh-CN" sz="2000" dirty="0">
                <a:solidFill>
                  <a:srgbClr val="00B050"/>
                </a:solidFill>
                <a:latin typeface="Times New Roman" charset="0"/>
                <a:ea typeface="Times New Roman" charset="0"/>
                <a:cs typeface="Times New Roman" charset="0"/>
              </a:rPr>
              <a:t>Relation</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to</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LA</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River</a:t>
            </a:r>
            <a:r>
              <a:rPr lang="zh-CN" altLang="en-US" sz="2000" dirty="0">
                <a:solidFill>
                  <a:srgbClr val="00B050"/>
                </a:solidFill>
                <a:latin typeface="Times New Roman" charset="0"/>
                <a:ea typeface="Times New Roman" charset="0"/>
                <a:cs typeface="Times New Roman" charset="0"/>
              </a:rPr>
              <a:t> </a:t>
            </a:r>
            <a:r>
              <a:rPr lang="en-US" altLang="zh-CN" sz="2000" dirty="0">
                <a:solidFill>
                  <a:srgbClr val="00B050"/>
                </a:solidFill>
                <a:latin typeface="Times New Roman" charset="0"/>
                <a:ea typeface="Times New Roman" charset="0"/>
                <a:cs typeface="Times New Roman" charset="0"/>
              </a:rPr>
              <a:t>Revitalization</a:t>
            </a:r>
            <a:r>
              <a:rPr lang="zh-CN" altLang="en-US" sz="2000" dirty="0">
                <a:solidFill>
                  <a:srgbClr val="00B050"/>
                </a:solidFill>
                <a:latin typeface="Times New Roman" charset="0"/>
                <a:ea typeface="Times New Roman" charset="0"/>
                <a:cs typeface="Times New Roman" charset="0"/>
              </a:rPr>
              <a:t> </a:t>
            </a:r>
            <a:endParaRPr lang="en-US" altLang="zh-CN" sz="2000" dirty="0">
              <a:solidFill>
                <a:srgbClr val="00B050"/>
              </a:solidFill>
              <a:latin typeface="Times New Roman" charset="0"/>
              <a:ea typeface="Times New Roman" charset="0"/>
              <a:cs typeface="Times New Roman" charset="0"/>
            </a:endParaRPr>
          </a:p>
          <a:p>
            <a:pPr lvl="2">
              <a:lnSpc>
                <a:spcPct val="150000"/>
              </a:lnSpc>
              <a:spcBef>
                <a:spcPct val="20000"/>
              </a:spcBef>
              <a:buFont typeface="Arial"/>
              <a:buNone/>
              <a:defRPr/>
            </a:pPr>
            <a:r>
              <a:rPr lang="en-US" altLang="zh-CN" sz="2400" b="1" dirty="0">
                <a:solidFill>
                  <a:schemeClr val="bg2">
                    <a:lumMod val="10000"/>
                  </a:schemeClr>
                </a:solidFill>
                <a:latin typeface="Times New Roman" charset="0"/>
                <a:ea typeface="Times New Roman" charset="0"/>
                <a:cs typeface="Times New Roman" charset="0"/>
              </a:rPr>
              <a:t>2.</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err="1">
                <a:solidFill>
                  <a:schemeClr val="bg2">
                    <a:lumMod val="10000"/>
                  </a:schemeClr>
                </a:solidFill>
                <a:latin typeface="Times New Roman" charset="0"/>
                <a:ea typeface="Times New Roman" charset="0"/>
                <a:cs typeface="Times New Roman" charset="0"/>
              </a:rPr>
              <a:t>Stormwater</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BMPs</a:t>
            </a:r>
          </a:p>
          <a:p>
            <a:pPr lvl="2">
              <a:lnSpc>
                <a:spcPct val="150000"/>
              </a:lnSpc>
              <a:spcBef>
                <a:spcPct val="20000"/>
              </a:spcBef>
              <a:buFont typeface="Arial"/>
              <a:buNone/>
              <a:defRPr/>
            </a:pPr>
            <a:r>
              <a:rPr lang="en-US" altLang="zh-CN" sz="2400" b="1" dirty="0" smtClean="0">
                <a:solidFill>
                  <a:schemeClr val="bg2">
                    <a:lumMod val="10000"/>
                  </a:schemeClr>
                </a:solidFill>
                <a:latin typeface="Times New Roman" charset="0"/>
                <a:ea typeface="Times New Roman" charset="0"/>
                <a:cs typeface="Times New Roman" charset="0"/>
              </a:rPr>
              <a:t>3.</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Examples </a:t>
            </a:r>
            <a:r>
              <a:rPr lang="en-US" altLang="zh-CN" sz="2400" b="1" dirty="0">
                <a:solidFill>
                  <a:schemeClr val="bg2">
                    <a:lumMod val="10000"/>
                  </a:schemeClr>
                </a:solidFill>
                <a:latin typeface="Times New Roman" charset="0"/>
                <a:ea typeface="Times New Roman" charset="0"/>
                <a:cs typeface="Times New Roman" charset="0"/>
              </a:rPr>
              <a:t>of Different Industries</a:t>
            </a:r>
          </a:p>
          <a:p>
            <a:pPr marL="1371600" lvl="2" indent="-457200">
              <a:lnSpc>
                <a:spcPct val="150000"/>
              </a:lnSpc>
              <a:spcBef>
                <a:spcPct val="20000"/>
              </a:spcBef>
              <a:buFont typeface="Arial"/>
              <a:buAutoNum type="arabicPeriod" startAt="4"/>
              <a:defRPr/>
            </a:pPr>
            <a:r>
              <a:rPr lang="en-US" altLang="zh-CN" sz="2400" b="1" dirty="0" smtClean="0">
                <a:solidFill>
                  <a:schemeClr val="bg2">
                    <a:lumMod val="10000"/>
                  </a:schemeClr>
                </a:solidFill>
                <a:latin typeface="Times New Roman" charset="0"/>
                <a:ea typeface="Times New Roman" charset="0"/>
                <a:cs typeface="Times New Roman" charset="0"/>
              </a:rPr>
              <a:t>Summary</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and</a:t>
            </a:r>
            <a:r>
              <a:rPr lang="zh-CN" altLang="en-US" sz="2400" b="1" dirty="0" smtClean="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Discussion</a:t>
            </a:r>
          </a:p>
          <a:p>
            <a:pPr marL="1371600" lvl="2" indent="-457200">
              <a:lnSpc>
                <a:spcPct val="150000"/>
              </a:lnSpc>
              <a:spcBef>
                <a:spcPct val="20000"/>
              </a:spcBef>
              <a:buFont typeface="Arial"/>
              <a:buAutoNum type="arabicPeriod" startAt="4"/>
              <a:defRPr/>
            </a:pP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Future</a:t>
            </a:r>
            <a:r>
              <a:rPr kumimoji="0" lang="zh-CN" altLang="en-US"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Work</a:t>
            </a:r>
          </a:p>
          <a:p>
            <a:pPr marL="1371600" lvl="2" indent="-457200">
              <a:lnSpc>
                <a:spcPct val="150000"/>
              </a:lnSpc>
              <a:spcBef>
                <a:spcPct val="20000"/>
              </a:spcBef>
              <a:buFont typeface="Arial"/>
              <a:buAutoNum type="arabicPeriod" startAt="4"/>
              <a:defRPr/>
            </a:pPr>
            <a:r>
              <a:rPr lang="en-US" altLang="zh-CN" sz="2400" b="1" dirty="0" smtClean="0">
                <a:solidFill>
                  <a:schemeClr val="bg2">
                    <a:lumMod val="10000"/>
                  </a:schemeClr>
                </a:solidFill>
                <a:latin typeface="Times New Roman" charset="0"/>
                <a:ea typeface="Times New Roman" charset="0"/>
                <a:cs typeface="Times New Roman" charset="0"/>
              </a:rPr>
              <a:t>References</a:t>
            </a:r>
            <a:endPar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12647053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1392176"/>
            <a:ext cx="9129299" cy="4094224"/>
          </a:xfrm>
          <a:prstGeom prst="rect">
            <a:avLst/>
          </a:prstGeom>
        </p:spPr>
        <p:txBody>
          <a:bodyPr vert="horz" lIns="91440" tIns="45720" rIns="91440" bIns="45720" rtlCol="0">
            <a:normAutofit/>
          </a:bodyPr>
          <a:lstStyle/>
          <a:p>
            <a:pPr marL="1371600" lvl="2" indent="-457200">
              <a:lnSpc>
                <a:spcPct val="150000"/>
              </a:lnSpc>
              <a:spcBef>
                <a:spcPct val="20000"/>
              </a:spcBef>
              <a:buAutoNum type="arabicPeriod"/>
              <a:defRPr/>
            </a:pP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Background:</a:t>
            </a:r>
            <a:r>
              <a:rPr kumimoji="0" lang="zh-CN" altLang="en-US"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LA</a:t>
            </a:r>
            <a:r>
              <a:rPr kumimoji="0" lang="zh-CN" altLang="en-US"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rPr>
              <a:t>River</a:t>
            </a:r>
            <a:r>
              <a:rPr kumimoji="0" lang="zh-CN" altLang="en-US"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rPr>
              <a:t> </a:t>
            </a:r>
            <a:r>
              <a:rPr lang="en-US" altLang="zh-CN" sz="2400" b="1" noProof="0" dirty="0">
                <a:solidFill>
                  <a:schemeClr val="bg2">
                    <a:lumMod val="10000"/>
                  </a:schemeClr>
                </a:solidFill>
                <a:latin typeface="Times New Roman" charset="0"/>
                <a:ea typeface="Times New Roman" charset="0"/>
                <a:cs typeface="Times New Roman" charset="0"/>
              </a:rPr>
              <a:t>R</a:t>
            </a:r>
            <a:r>
              <a:rPr kumimoji="0" lang="en-US" altLang="zh-CN" sz="2400" b="1" u="none" strike="noStrike" kern="1200" cap="none" spc="0" normalizeH="0" baseline="0" noProof="0" dirty="0" smtClean="0">
                <a:solidFill>
                  <a:schemeClr val="bg2">
                    <a:lumMod val="10000"/>
                  </a:schemeClr>
                </a:solidFill>
                <a:effectLst/>
                <a:uLnTx/>
                <a:uFillTx/>
                <a:latin typeface="Times New Roman" charset="0"/>
                <a:ea typeface="Times New Roman" charset="0"/>
                <a:cs typeface="Times New Roman" charset="0"/>
              </a:rPr>
              <a:t>evitalization</a:t>
            </a:r>
            <a:endParaRPr kumimoji="0" lang="en-US" altLang="zh-CN" sz="2400" b="1" u="none" strike="noStrike" kern="1200" cap="none" spc="0" normalizeH="0" baseline="0" noProof="0" dirty="0">
              <a:solidFill>
                <a:schemeClr val="bg2">
                  <a:lumMod val="10000"/>
                </a:schemeClr>
              </a:solidFill>
              <a:effectLst/>
              <a:uLnTx/>
              <a:uFillTx/>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2"/>
              <a:defRPr/>
            </a:pPr>
            <a:r>
              <a:rPr lang="en-US" altLang="zh-CN" sz="2400" b="1" dirty="0" err="1">
                <a:solidFill>
                  <a:schemeClr val="bg2">
                    <a:lumMod val="10000"/>
                  </a:schemeClr>
                </a:solidFill>
                <a:latin typeface="Times New Roman" charset="0"/>
                <a:ea typeface="Times New Roman" charset="0"/>
                <a:cs typeface="Times New Roman" charset="0"/>
              </a:rPr>
              <a:t>Stormwater</a:t>
            </a:r>
            <a:r>
              <a:rPr lang="zh-CN" altLang="en-US" sz="2400" b="1" dirty="0">
                <a:solidFill>
                  <a:schemeClr val="bg2">
                    <a:lumMod val="10000"/>
                  </a:schemeClr>
                </a:solidFill>
                <a:latin typeface="Times New Roman" charset="0"/>
                <a:ea typeface="Times New Roman" charset="0"/>
                <a:cs typeface="Times New Roman" charset="0"/>
              </a:rPr>
              <a:t> </a:t>
            </a:r>
            <a:r>
              <a:rPr lang="en-US" altLang="zh-CN" sz="2400" b="1" dirty="0" smtClean="0">
                <a:solidFill>
                  <a:schemeClr val="bg2">
                    <a:lumMod val="10000"/>
                  </a:schemeClr>
                </a:solidFill>
                <a:latin typeface="Times New Roman" charset="0"/>
                <a:ea typeface="Times New Roman" charset="0"/>
                <a:cs typeface="Times New Roman" charset="0"/>
              </a:rPr>
              <a:t>BMPs</a:t>
            </a:r>
            <a:endParaRPr lang="en-US" altLang="zh-CN" sz="2400" b="1" dirty="0">
              <a:solidFill>
                <a:schemeClr val="bg2">
                  <a:lumMod val="10000"/>
                </a:schemeClr>
              </a:solidFill>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3"/>
              <a:defRPr/>
            </a:pPr>
            <a:r>
              <a:rPr lang="en-US" altLang="zh-CN" sz="2400" b="1" dirty="0">
                <a:solidFill>
                  <a:srgbClr val="000000"/>
                </a:solidFill>
                <a:latin typeface="Times New Roman" charset="0"/>
                <a:ea typeface="Times New Roman" charset="0"/>
                <a:cs typeface="Times New Roman" charset="0"/>
              </a:rPr>
              <a:t>Examples of Different Industries</a:t>
            </a:r>
          </a:p>
          <a:p>
            <a:pPr marL="1371600" lvl="2" indent="-457200">
              <a:lnSpc>
                <a:spcPct val="150000"/>
              </a:lnSpc>
              <a:spcBef>
                <a:spcPct val="20000"/>
              </a:spcBef>
              <a:buFont typeface="Arial"/>
              <a:buAutoNum type="arabicPeriod" startAt="4"/>
              <a:defRPr/>
            </a:pPr>
            <a:r>
              <a:rPr lang="en-US" altLang="zh-CN" sz="2400" b="1" dirty="0" smtClean="0">
                <a:solidFill>
                  <a:srgbClr val="00B050"/>
                </a:solidFill>
                <a:latin typeface="Times New Roman" charset="0"/>
                <a:ea typeface="Times New Roman" charset="0"/>
                <a:cs typeface="Times New Roman" charset="0"/>
              </a:rPr>
              <a:t>Summary</a:t>
            </a:r>
            <a:r>
              <a:rPr lang="zh-CN" altLang="en-US" sz="2400" b="1" dirty="0" smtClean="0">
                <a:solidFill>
                  <a:srgbClr val="00B050"/>
                </a:solidFill>
                <a:latin typeface="Times New Roman" charset="0"/>
                <a:ea typeface="Times New Roman" charset="0"/>
                <a:cs typeface="Times New Roman" charset="0"/>
              </a:rPr>
              <a:t> </a:t>
            </a:r>
            <a:r>
              <a:rPr lang="en-US" altLang="zh-CN" sz="2400" b="1" dirty="0" smtClean="0">
                <a:solidFill>
                  <a:srgbClr val="00B050"/>
                </a:solidFill>
                <a:latin typeface="Times New Roman" charset="0"/>
                <a:ea typeface="Times New Roman" charset="0"/>
                <a:cs typeface="Times New Roman" charset="0"/>
              </a:rPr>
              <a:t>and</a:t>
            </a:r>
            <a:r>
              <a:rPr lang="zh-CN" altLang="en-US" sz="2400" b="1" dirty="0" smtClean="0">
                <a:solidFill>
                  <a:srgbClr val="00B050"/>
                </a:solidFill>
                <a:latin typeface="Times New Roman" charset="0"/>
                <a:ea typeface="Times New Roman" charset="0"/>
                <a:cs typeface="Times New Roman" charset="0"/>
              </a:rPr>
              <a:t> </a:t>
            </a:r>
            <a:r>
              <a:rPr lang="en-US" altLang="zh-CN" sz="2400" b="1" dirty="0" smtClean="0">
                <a:solidFill>
                  <a:srgbClr val="00B050"/>
                </a:solidFill>
                <a:latin typeface="Times New Roman" charset="0"/>
                <a:ea typeface="Times New Roman" charset="0"/>
                <a:cs typeface="Times New Roman" charset="0"/>
              </a:rPr>
              <a:t>Discussion</a:t>
            </a:r>
          </a:p>
          <a:p>
            <a:pPr marL="1371600" lvl="2" indent="-457200">
              <a:spcBef>
                <a:spcPct val="20000"/>
              </a:spcBef>
              <a:buFont typeface="+mj-lt"/>
              <a:buAutoNum type="arabicPeriod" startAt="5"/>
              <a:defRPr/>
            </a:pPr>
            <a:r>
              <a:rPr lang="en-US" altLang="zh-CN" sz="2400" b="1" dirty="0" smtClean="0">
                <a:solidFill>
                  <a:srgbClr val="000000"/>
                </a:solidFill>
                <a:latin typeface="Times New Roman" charset="0"/>
                <a:ea typeface="Times New Roman" charset="0"/>
                <a:cs typeface="Times New Roman" charset="0"/>
              </a:rPr>
              <a:t>Future</a:t>
            </a:r>
            <a:r>
              <a:rPr lang="zh-CN" altLang="en-US" sz="2400" b="1" dirty="0" smtClean="0">
                <a:solidFill>
                  <a:srgbClr val="000000"/>
                </a:solidFill>
                <a:latin typeface="Times New Roman" charset="0"/>
                <a:ea typeface="Times New Roman" charset="0"/>
                <a:cs typeface="Times New Roman" charset="0"/>
              </a:rPr>
              <a:t> </a:t>
            </a:r>
            <a:r>
              <a:rPr lang="en-US" altLang="zh-CN" sz="2400" b="1" dirty="0" smtClean="0">
                <a:solidFill>
                  <a:srgbClr val="000000"/>
                </a:solidFill>
                <a:latin typeface="Times New Roman" charset="0"/>
                <a:ea typeface="Times New Roman" charset="0"/>
                <a:cs typeface="Times New Roman" charset="0"/>
              </a:rPr>
              <a:t>Work</a:t>
            </a:r>
          </a:p>
          <a:p>
            <a:pPr marL="1371600" lvl="2" indent="-457200">
              <a:spcBef>
                <a:spcPct val="20000"/>
              </a:spcBef>
              <a:buFont typeface="+mj-lt"/>
              <a:buAutoNum type="arabicPeriod" startAt="5"/>
              <a:defRPr/>
            </a:pPr>
            <a:r>
              <a:rPr lang="en-US" altLang="zh-CN" sz="2400" b="1" dirty="0" smtClean="0">
                <a:solidFill>
                  <a:srgbClr val="000000"/>
                </a:solidFill>
                <a:latin typeface="Times New Roman" charset="0"/>
                <a:ea typeface="Times New Roman" charset="0"/>
                <a:cs typeface="Times New Roman" charset="0"/>
              </a:rPr>
              <a:t>References</a:t>
            </a:r>
            <a:endParaRPr lang="en-US" altLang="zh-CN" sz="2400" dirty="0" smtClean="0">
              <a:solidFill>
                <a:srgbClr val="000000"/>
              </a:solidFill>
              <a:latin typeface="Times New Roman" charset="0"/>
              <a:ea typeface="Times New Roman" charset="0"/>
              <a:cs typeface="Times New Roman" charset="0"/>
            </a:endParaRPr>
          </a:p>
        </p:txBody>
      </p:sp>
      <p:sp>
        <p:nvSpPr>
          <p:cNvPr id="6"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u="sng" strike="noStrike" kern="1200" cap="none" spc="0" normalizeH="0" baseline="0" noProof="0" dirty="0" smtClean="0">
                <a:ln>
                  <a:noFill/>
                </a:ln>
                <a:solidFill>
                  <a:srgbClr val="990000"/>
                </a:solidFill>
                <a:effectLst/>
                <a:uLnTx/>
                <a:uFillTx/>
                <a:latin typeface="Arial"/>
                <a:ea typeface="+mj-ea"/>
                <a:cs typeface="Arial"/>
              </a:rPr>
              <a:t>Table</a:t>
            </a:r>
            <a:r>
              <a:rPr kumimoji="0" lang="zh-CN" altLang="en-US" sz="3200" u="sng" strike="noStrike" kern="1200" cap="none" spc="0" normalizeH="0" noProof="0" dirty="0" smtClean="0">
                <a:ln>
                  <a:noFill/>
                </a:ln>
                <a:solidFill>
                  <a:srgbClr val="990000"/>
                </a:solidFill>
                <a:effectLst/>
                <a:uLnTx/>
                <a:uFillTx/>
                <a:latin typeface="Arial"/>
                <a:ea typeface="+mj-ea"/>
                <a:cs typeface="Arial"/>
              </a:rPr>
              <a:t> </a:t>
            </a:r>
            <a:r>
              <a:rPr kumimoji="0" lang="en-US" altLang="zh-CN" sz="3200" u="sng" strike="noStrike" kern="1200" cap="none" spc="0" normalizeH="0" noProof="0" dirty="0" smtClean="0">
                <a:ln>
                  <a:noFill/>
                </a:ln>
                <a:solidFill>
                  <a:srgbClr val="990000"/>
                </a:solidFill>
                <a:effectLst/>
                <a:uLnTx/>
                <a:uFillTx/>
                <a:latin typeface="Arial"/>
                <a:ea typeface="+mj-ea"/>
                <a:cs typeface="Arial"/>
              </a:rPr>
              <a:t>of</a:t>
            </a:r>
            <a:r>
              <a:rPr kumimoji="0" lang="zh-CN" altLang="en-US" sz="3200" u="sng" strike="noStrike" kern="1200" cap="none" spc="0" normalizeH="0" noProof="0" dirty="0" smtClean="0">
                <a:ln>
                  <a:noFill/>
                </a:ln>
                <a:solidFill>
                  <a:srgbClr val="990000"/>
                </a:solidFill>
                <a:effectLst/>
                <a:uLnTx/>
                <a:uFillTx/>
                <a:latin typeface="Arial"/>
                <a:ea typeface="+mj-ea"/>
                <a:cs typeface="Arial"/>
              </a:rPr>
              <a:t> </a:t>
            </a:r>
            <a:r>
              <a:rPr lang="en-US" altLang="zh-CN" sz="3200" u="sng" dirty="0">
                <a:solidFill>
                  <a:srgbClr val="990000"/>
                </a:solidFill>
                <a:latin typeface="Arial"/>
                <a:ea typeface="+mj-ea"/>
                <a:cs typeface="Arial"/>
              </a:rPr>
              <a:t>C</a:t>
            </a:r>
            <a:r>
              <a:rPr kumimoji="0" lang="en-US" altLang="zh-CN" sz="3200" u="sng" strike="noStrike" kern="1200" cap="none" spc="0" normalizeH="0" noProof="0" smtClean="0">
                <a:ln>
                  <a:noFill/>
                </a:ln>
                <a:solidFill>
                  <a:srgbClr val="990000"/>
                </a:solidFill>
                <a:effectLst/>
                <a:uLnTx/>
                <a:uFillTx/>
                <a:latin typeface="Arial"/>
                <a:ea typeface="+mj-ea"/>
                <a:cs typeface="Arial"/>
              </a:rPr>
              <a:t>ontents</a:t>
            </a:r>
            <a:endParaRPr kumimoji="0" lang="en-US" sz="2400" u="sng"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1102843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1638297"/>
            <a:ext cx="9129299" cy="266700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800" b="1" u="none" strike="noStrike" kern="1200" cap="none" spc="0" normalizeH="0" baseline="0" noProof="0" dirty="0">
                <a:ln>
                  <a:noFill/>
                </a:ln>
                <a:effectLst/>
                <a:uLnTx/>
                <a:uFillTx/>
                <a:latin typeface="Arial"/>
                <a:ea typeface="+mj-ea"/>
                <a:cs typeface="Arial"/>
              </a:rPr>
              <a:t>Par</a:t>
            </a:r>
            <a:r>
              <a:rPr lang="en-US" altLang="zh-CN" sz="4800" b="1" dirty="0">
                <a:latin typeface="Arial"/>
                <a:ea typeface="+mj-ea"/>
                <a:cs typeface="Arial"/>
              </a:rPr>
              <a:t>t</a:t>
            </a:r>
            <a:r>
              <a:rPr lang="zh-CN" altLang="en-US" sz="4800" b="1" dirty="0">
                <a:latin typeface="Arial"/>
                <a:ea typeface="+mj-ea"/>
                <a:cs typeface="Arial"/>
              </a:rPr>
              <a:t> </a:t>
            </a:r>
            <a:r>
              <a:rPr lang="en-US" altLang="zh-CN" sz="4800" b="1" dirty="0">
                <a:latin typeface="Arial"/>
                <a:ea typeface="+mj-ea"/>
                <a:cs typeface="Arial"/>
              </a:rPr>
              <a:t>4</a:t>
            </a:r>
            <a:endParaRPr kumimoji="0" lang="en-US" altLang="zh-CN" sz="4800" b="1" u="none" strike="noStrike" kern="1200" cap="none" spc="0" normalizeH="0" baseline="0" noProof="0" dirty="0">
              <a:ln>
                <a:noFill/>
              </a:ln>
              <a:effectLst/>
              <a:uLnTx/>
              <a:uFillTx/>
              <a:latin typeface="Arial"/>
              <a:ea typeface="+mj-ea"/>
              <a:cs typeface="Arial"/>
            </a:endParaRPr>
          </a:p>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400" b="1" u="none" strike="noStrike" kern="1200" cap="none" spc="0" normalizeH="0" baseline="0" noProof="0" dirty="0" smtClean="0">
                <a:ln>
                  <a:noFill/>
                </a:ln>
                <a:effectLst/>
                <a:uLnTx/>
                <a:uFillTx/>
                <a:latin typeface="Arial"/>
                <a:ea typeface="+mj-ea"/>
                <a:cs typeface="Arial"/>
              </a:rPr>
              <a:t>Summary</a:t>
            </a:r>
            <a:r>
              <a:rPr kumimoji="0" lang="zh-CN" altLang="en-US" sz="4400" b="1" u="none" strike="noStrike" kern="1200" cap="none" spc="0" normalizeH="0" baseline="0" noProof="0" dirty="0" smtClean="0">
                <a:ln>
                  <a:noFill/>
                </a:ln>
                <a:effectLst/>
                <a:uLnTx/>
                <a:uFillTx/>
                <a:latin typeface="Arial"/>
                <a:ea typeface="+mj-ea"/>
                <a:cs typeface="Arial"/>
              </a:rPr>
              <a:t> </a:t>
            </a:r>
            <a:r>
              <a:rPr kumimoji="0" lang="en-US" altLang="zh-CN" sz="4400" b="1" u="none" strike="noStrike" kern="1200" cap="none" spc="0" normalizeH="0" baseline="0" noProof="0" dirty="0" smtClean="0">
                <a:ln>
                  <a:noFill/>
                </a:ln>
                <a:effectLst/>
                <a:uLnTx/>
                <a:uFillTx/>
                <a:latin typeface="Arial"/>
                <a:ea typeface="+mj-ea"/>
                <a:cs typeface="Arial"/>
              </a:rPr>
              <a:t>and</a:t>
            </a:r>
            <a:r>
              <a:rPr kumimoji="0" lang="zh-CN" altLang="en-US" sz="4400" b="1" u="none" strike="noStrike" kern="1200" cap="none" spc="0" normalizeH="0" baseline="0" noProof="0" dirty="0" smtClean="0">
                <a:ln>
                  <a:noFill/>
                </a:ln>
                <a:effectLst/>
                <a:uLnTx/>
                <a:uFillTx/>
                <a:latin typeface="Arial"/>
                <a:ea typeface="+mj-ea"/>
                <a:cs typeface="Arial"/>
              </a:rPr>
              <a:t> </a:t>
            </a:r>
            <a:r>
              <a:rPr kumimoji="0" lang="en-US" altLang="zh-CN" sz="4400" b="1" u="none" strike="noStrike" kern="1200" cap="none" spc="0" normalizeH="0" baseline="0" noProof="0" dirty="0" smtClean="0">
                <a:ln>
                  <a:noFill/>
                </a:ln>
                <a:effectLst/>
                <a:uLnTx/>
                <a:uFillTx/>
                <a:latin typeface="Arial"/>
                <a:ea typeface="+mj-ea"/>
                <a:cs typeface="Arial"/>
              </a:rPr>
              <a:t>Discussion</a:t>
            </a:r>
            <a:endParaRPr kumimoji="0" lang="en-US" sz="4400" u="none" strike="noStrike" kern="1200" cap="none" spc="0" normalizeH="0" noProof="0" dirty="0">
              <a:ln>
                <a:noFill/>
              </a:ln>
              <a:effectLst/>
              <a:uLnTx/>
              <a:uFillTx/>
              <a:latin typeface="Arial"/>
              <a:ea typeface="+mj-ea"/>
              <a:cs typeface="Arial"/>
            </a:endParaRPr>
          </a:p>
        </p:txBody>
      </p:sp>
    </p:spTree>
    <p:extLst>
      <p:ext uri="{BB962C8B-B14F-4D97-AF65-F5344CB8AC3E}">
        <p14:creationId xmlns:p14="http://schemas.microsoft.com/office/powerpoint/2010/main" val="16528172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8121CBF1-40F9-464C-9164-8E5A584CDEF0}"/>
              </a:ext>
            </a:extLst>
          </p:cNvPr>
          <p:cNvSpPr txBox="1">
            <a:spLocks/>
          </p:cNvSpPr>
          <p:nvPr/>
        </p:nvSpPr>
        <p:spPr>
          <a:xfrm>
            <a:off x="0" y="178352"/>
            <a:ext cx="8773699" cy="901700"/>
          </a:xfrm>
          <a:prstGeom prst="rect">
            <a:avLst/>
          </a:prstGeom>
          <a:noFill/>
        </p:spPr>
        <p:txBody>
          <a:bodyPr vert="horz" lIns="91440" tIns="45720" rIns="91440" bIns="45720" rtlCol="0" anchor="ctr">
            <a:noAutofit/>
          </a:bodyPr>
          <a:lstStyle/>
          <a:p>
            <a:pPr algn="ctr">
              <a:spcBef>
                <a:spcPct val="0"/>
              </a:spcBef>
              <a:defRPr/>
            </a:pPr>
            <a:r>
              <a:rPr kumimoji="0" lang="en-US" altLang="zh-CN" sz="2800" u="none" strike="noStrike" kern="1200" cap="none" spc="0" normalizeH="0" baseline="0" noProof="0" dirty="0" smtClean="0">
                <a:ln>
                  <a:noFill/>
                </a:ln>
                <a:solidFill>
                  <a:srgbClr val="990000"/>
                </a:solidFill>
                <a:effectLst/>
                <a:uLnTx/>
                <a:uFillTx/>
                <a:latin typeface="Arial"/>
                <a:ea typeface="+mj-ea"/>
                <a:cs typeface="Arial"/>
              </a:rPr>
              <a:t>Summary</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kumimoji="0" lang="en-US" altLang="zh-CN" sz="2800" u="none" strike="noStrike" kern="1200" cap="none" spc="0" normalizeH="0" baseline="0" noProof="0" dirty="0" smtClean="0">
                <a:ln>
                  <a:noFill/>
                </a:ln>
                <a:solidFill>
                  <a:srgbClr val="990000"/>
                </a:solidFill>
                <a:effectLst/>
                <a:uLnTx/>
                <a:uFillTx/>
                <a:latin typeface="Arial"/>
                <a:ea typeface="+mj-ea"/>
                <a:cs typeface="Arial"/>
              </a:rPr>
              <a:t>and</a:t>
            </a:r>
            <a:r>
              <a:rPr kumimoji="0" lang="zh-CN" altLang="en-US" sz="2800" u="none" strike="noStrike" kern="1200" cap="none" spc="0" normalizeH="0" noProof="0" dirty="0" smtClean="0">
                <a:ln>
                  <a:noFill/>
                </a:ln>
                <a:solidFill>
                  <a:srgbClr val="990000"/>
                </a:solidFill>
                <a:effectLst/>
                <a:uLnTx/>
                <a:uFillTx/>
                <a:latin typeface="Arial"/>
                <a:ea typeface="+mj-ea"/>
                <a:cs typeface="Arial"/>
              </a:rPr>
              <a:t> </a:t>
            </a:r>
            <a:r>
              <a:rPr kumimoji="0" lang="en-US" altLang="zh-CN" sz="2800" u="none" strike="noStrike" kern="1200" cap="none" spc="0" normalizeH="0" noProof="0" dirty="0" smtClean="0">
                <a:ln>
                  <a:noFill/>
                </a:ln>
                <a:solidFill>
                  <a:srgbClr val="990000"/>
                </a:solidFill>
                <a:effectLst/>
                <a:uLnTx/>
                <a:uFillTx/>
                <a:latin typeface="Arial"/>
                <a:ea typeface="+mj-ea"/>
                <a:cs typeface="Arial"/>
              </a:rPr>
              <a:t>Discussion</a:t>
            </a:r>
            <a:endParaRPr kumimoji="0" lang="en-US" altLang="zh-CN" sz="2400" u="none" strike="noStrike" kern="1200" cap="none" spc="0" normalizeH="0" baseline="0" noProof="0" dirty="0">
              <a:ln>
                <a:noFill/>
              </a:ln>
              <a:solidFill>
                <a:srgbClr val="990000"/>
              </a:solidFill>
              <a:effectLst/>
              <a:uLnTx/>
              <a:uFillTx/>
              <a:latin typeface="Arial"/>
              <a:ea typeface="+mj-ea"/>
              <a:cs typeface="Arial"/>
            </a:endParaRPr>
          </a:p>
        </p:txBody>
      </p:sp>
      <p:sp>
        <p:nvSpPr>
          <p:cNvPr id="2" name="TextBox 1"/>
          <p:cNvSpPr txBox="1"/>
          <p:nvPr/>
        </p:nvSpPr>
        <p:spPr>
          <a:xfrm>
            <a:off x="300190" y="1080052"/>
            <a:ext cx="8473509" cy="4578176"/>
          </a:xfrm>
          <a:prstGeom prst="rect">
            <a:avLst/>
          </a:prstGeom>
          <a:noFill/>
        </p:spPr>
        <p:txBody>
          <a:bodyPr wrap="square" rtlCol="0">
            <a:spAutoFit/>
          </a:bodyPr>
          <a:lstStyle/>
          <a:p>
            <a:pPr algn="just">
              <a:lnSpc>
                <a:spcPct val="110000"/>
              </a:lnSpc>
              <a:spcAft>
                <a:spcPts val="300"/>
              </a:spcAft>
            </a:pPr>
            <a:r>
              <a:rPr lang="en-US" altLang="zh-CN" sz="1600" dirty="0" smtClean="0">
                <a:solidFill>
                  <a:srgbClr val="00B050"/>
                </a:solidFill>
                <a:latin typeface="Times New Roman" charset="0"/>
                <a:ea typeface="Times New Roman" charset="0"/>
                <a:cs typeface="Times New Roman" charset="0"/>
              </a:rPr>
              <a:t>Relation</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to</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LA</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River</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revitalization:</a:t>
            </a:r>
          </a:p>
          <a:p>
            <a:pPr marL="285750" indent="-285750" algn="just">
              <a:lnSpc>
                <a:spcPct val="110000"/>
              </a:lnSpc>
              <a:spcAft>
                <a:spcPts val="300"/>
              </a:spcAft>
              <a:buFont typeface="Arial" charset="0"/>
              <a:buChar char="•"/>
            </a:pPr>
            <a:r>
              <a:rPr lang="en-US" altLang="zh-CN" sz="1600" dirty="0" err="1">
                <a:solidFill>
                  <a:srgbClr val="000000"/>
                </a:solidFill>
                <a:latin typeface="Times New Roman" charset="0"/>
                <a:ea typeface="Times New Roman" charset="0"/>
                <a:cs typeface="Times New Roman" charset="0"/>
              </a:rPr>
              <a:t>Stormwater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BMPs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provide</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economical</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and</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environmental-friendly</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incentives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for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achieving</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LA</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River</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revitalization,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protecting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LA</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River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from</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being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polluted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industrial </a:t>
            </a:r>
            <a:r>
              <a:rPr lang="en-US" altLang="zh-CN" sz="1600" dirty="0" err="1">
                <a:solidFill>
                  <a:srgbClr val="000000"/>
                </a:solidFill>
                <a:latin typeface="Times New Roman" charset="0"/>
                <a:ea typeface="Times New Roman" charset="0"/>
                <a:cs typeface="Times New Roman" charset="0"/>
              </a:rPr>
              <a:t>stormwater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discharges.</a:t>
            </a:r>
          </a:p>
          <a:p>
            <a:pPr algn="just">
              <a:lnSpc>
                <a:spcPct val="110000"/>
              </a:lnSpc>
              <a:spcAft>
                <a:spcPts val="300"/>
              </a:spcAft>
            </a:pPr>
            <a:r>
              <a:rPr lang="en-US" altLang="zh-CN" sz="1600" dirty="0" smtClean="0">
                <a:solidFill>
                  <a:srgbClr val="00B050"/>
                </a:solidFill>
                <a:latin typeface="Times New Roman" charset="0"/>
                <a:ea typeface="Times New Roman" charset="0"/>
                <a:cs typeface="Times New Roman" charset="0"/>
              </a:rPr>
              <a:t>Regulations</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to</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protect</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LA</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River:</a:t>
            </a:r>
          </a:p>
          <a:p>
            <a:pPr marL="285750" indent="-285750" algn="just">
              <a:lnSpc>
                <a:spcPct val="110000"/>
              </a:lnSpc>
              <a:spcAft>
                <a:spcPts val="300"/>
              </a:spcAft>
              <a:buFont typeface="Arial" charset="0"/>
              <a:buChar char="•"/>
            </a:pPr>
            <a:r>
              <a:rPr lang="en-US" altLang="zh-CN" sz="1600" dirty="0">
                <a:solidFill>
                  <a:srgbClr val="000000"/>
                </a:solidFill>
                <a:latin typeface="Times New Roman" charset="0"/>
                <a:ea typeface="Times New Roman" charset="0"/>
                <a:cs typeface="Times New Roman" charset="0"/>
              </a:rPr>
              <a:t>O</a:t>
            </a:r>
            <a:r>
              <a:rPr lang="en-US" altLang="zh-CN" sz="1600" dirty="0" smtClean="0">
                <a:solidFill>
                  <a:srgbClr val="000000"/>
                </a:solidFill>
                <a:latin typeface="Times New Roman" charset="0"/>
                <a:ea typeface="Times New Roman" charset="0"/>
                <a:cs typeface="Times New Roman" charset="0"/>
              </a:rPr>
              <a:t>wners </a:t>
            </a:r>
            <a:r>
              <a:rPr lang="en-US" altLang="zh-CN" sz="1600" dirty="0">
                <a:solidFill>
                  <a:srgbClr val="000000"/>
                </a:solidFill>
                <a:latin typeface="Times New Roman" charset="0"/>
                <a:ea typeface="Times New Roman" charset="0"/>
                <a:cs typeface="Times New Roman" charset="0"/>
              </a:rPr>
              <a:t>or operators of specific industrial facilities are required to</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obtain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General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Permit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prepare</a:t>
            </a:r>
            <a:r>
              <a:rPr lang="zh-CN" altLang="en-US" sz="1600" dirty="0" smtClean="0">
                <a:solidFill>
                  <a:srgbClr val="000000"/>
                </a:solidFill>
                <a:latin typeface="Times New Roman" charset="0"/>
                <a:ea typeface="Times New Roman" charset="0"/>
                <a:cs typeface="Times New Roman" charset="0"/>
              </a:rPr>
              <a:t> </a:t>
            </a:r>
            <a:r>
              <a:rPr lang="en-US" altLang="zh-CN" sz="1600" dirty="0" err="1" smtClean="0">
                <a:solidFill>
                  <a:srgbClr val="000000"/>
                </a:solidFill>
                <a:latin typeface="Times New Roman" charset="0"/>
                <a:ea typeface="Times New Roman" charset="0"/>
                <a:cs typeface="Times New Roman" charset="0"/>
              </a:rPr>
              <a:t>Stormwater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Pollution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Prevention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Plan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protect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beneficial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uses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of</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water</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resources.</a:t>
            </a:r>
            <a:endParaRPr lang="en-US" altLang="zh-CN" sz="1600" dirty="0" smtClean="0">
              <a:solidFill>
                <a:srgbClr val="00B050"/>
              </a:solidFill>
              <a:latin typeface="Times New Roman" charset="0"/>
              <a:ea typeface="Times New Roman" charset="0"/>
              <a:cs typeface="Times New Roman" charset="0"/>
            </a:endParaRPr>
          </a:p>
          <a:p>
            <a:pPr algn="just">
              <a:lnSpc>
                <a:spcPct val="110000"/>
              </a:lnSpc>
              <a:spcAft>
                <a:spcPts val="300"/>
              </a:spcAft>
            </a:pPr>
            <a:r>
              <a:rPr lang="en-US" altLang="zh-CN" sz="1600" dirty="0" err="1" smtClean="0">
                <a:solidFill>
                  <a:srgbClr val="00B050"/>
                </a:solidFill>
                <a:latin typeface="Times New Roman" charset="0"/>
                <a:ea typeface="Times New Roman" charset="0"/>
                <a:cs typeface="Times New Roman" charset="0"/>
              </a:rPr>
              <a:t>Stormwater</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BMPs</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for</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industries:</a:t>
            </a:r>
          </a:p>
          <a:p>
            <a:pPr marL="285750" indent="-285750" algn="just">
              <a:lnSpc>
                <a:spcPct val="110000"/>
              </a:lnSpc>
              <a:spcAft>
                <a:spcPts val="300"/>
              </a:spcAft>
              <a:buFont typeface="Arial" charset="0"/>
              <a:buChar char="•"/>
            </a:pPr>
            <a:r>
              <a:rPr lang="en-US" altLang="zh-CN" sz="1600" dirty="0">
                <a:solidFill>
                  <a:srgbClr val="000000"/>
                </a:solidFill>
                <a:latin typeface="Times New Roman" charset="0"/>
                <a:ea typeface="Times New Roman" charset="0"/>
                <a:cs typeface="Times New Roman" charset="0"/>
              </a:rPr>
              <a:t>M</a:t>
            </a:r>
            <a:r>
              <a:rPr lang="en-US" altLang="zh-CN" sz="1600" dirty="0" smtClean="0">
                <a:solidFill>
                  <a:srgbClr val="000000"/>
                </a:solidFill>
                <a:latin typeface="Times New Roman" charset="0"/>
                <a:ea typeface="Times New Roman" charset="0"/>
                <a:cs typeface="Times New Roman" charset="0"/>
              </a:rPr>
              <a:t>inimum</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BMPs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should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implemented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by</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a:t>
            </a:r>
            <a:r>
              <a:rPr lang="en-US" altLang="zh-CN" sz="1600" dirty="0" smtClean="0">
                <a:solidFill>
                  <a:srgbClr val="000000"/>
                </a:solidFill>
                <a:latin typeface="Times New Roman" charset="0"/>
                <a:ea typeface="Times New Roman" charset="0"/>
                <a:cs typeface="Times New Roman" charset="0"/>
              </a:rPr>
              <a:t>ll</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General</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Industrial</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Permit</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holders.</a:t>
            </a:r>
          </a:p>
          <a:p>
            <a:pPr marL="285750" indent="-285750" algn="just">
              <a:lnSpc>
                <a:spcPct val="110000"/>
              </a:lnSpc>
              <a:spcAft>
                <a:spcPts val="300"/>
              </a:spcAft>
              <a:buFont typeface="Arial" charset="0"/>
              <a:buChar char="•"/>
            </a:pPr>
            <a:r>
              <a:rPr lang="en-US" altLang="zh-CN" sz="1600" dirty="0" smtClean="0">
                <a:solidFill>
                  <a:srgbClr val="000000"/>
                </a:solidFill>
                <a:latin typeface="Times New Roman" charset="0"/>
                <a:ea typeface="Times New Roman" charset="0"/>
                <a:cs typeface="Times New Roman" charset="0"/>
              </a:rPr>
              <a:t>Advanced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BMPs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can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chosen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tailored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based</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industrial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activities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to</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ensure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the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compliance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with</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regulations</a:t>
            </a:r>
            <a:r>
              <a:rPr lang="en-US" altLang="zh-CN" sz="1600" dirty="0">
                <a:solidFill>
                  <a:srgbClr val="000000"/>
                </a:solidFill>
                <a:latin typeface="Times New Roman" charset="0"/>
                <a:ea typeface="Times New Roman" charset="0"/>
                <a:cs typeface="Times New Roman" charset="0"/>
              </a:rPr>
              <a:t>.</a:t>
            </a:r>
            <a:endParaRPr lang="en-US" altLang="zh-CN" sz="1600" dirty="0" smtClean="0">
              <a:solidFill>
                <a:srgbClr val="000000"/>
              </a:solidFill>
              <a:latin typeface="Times New Roman" charset="0"/>
              <a:ea typeface="Times New Roman" charset="0"/>
              <a:cs typeface="Times New Roman" charset="0"/>
            </a:endParaRPr>
          </a:p>
          <a:p>
            <a:pPr algn="just">
              <a:lnSpc>
                <a:spcPct val="110000"/>
              </a:lnSpc>
              <a:spcAft>
                <a:spcPts val="300"/>
              </a:spcAft>
            </a:pPr>
            <a:r>
              <a:rPr lang="en-US" altLang="zh-CN" sz="1600" dirty="0" smtClean="0">
                <a:solidFill>
                  <a:srgbClr val="00B050"/>
                </a:solidFill>
                <a:latin typeface="Times New Roman" charset="0"/>
                <a:ea typeface="Times New Roman" charset="0"/>
                <a:cs typeface="Times New Roman" charset="0"/>
              </a:rPr>
              <a:t>The</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following</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industries</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are</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presented</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as</a:t>
            </a:r>
            <a:r>
              <a:rPr lang="zh-CN" altLang="en-US" sz="1600" dirty="0" smtClean="0">
                <a:solidFill>
                  <a:srgbClr val="00B050"/>
                </a:solidFill>
                <a:latin typeface="Times New Roman" charset="0"/>
                <a:ea typeface="Times New Roman" charset="0"/>
                <a:cs typeface="Times New Roman" charset="0"/>
              </a:rPr>
              <a:t> </a:t>
            </a:r>
            <a:r>
              <a:rPr lang="en-US" altLang="zh-CN" sz="1600" dirty="0" smtClean="0">
                <a:solidFill>
                  <a:srgbClr val="00B050"/>
                </a:solidFill>
                <a:latin typeface="Times New Roman" charset="0"/>
                <a:ea typeface="Times New Roman" charset="0"/>
                <a:cs typeface="Times New Roman" charset="0"/>
              </a:rPr>
              <a:t>examples:</a:t>
            </a:r>
          </a:p>
          <a:p>
            <a:pPr marL="285750" indent="-285750" algn="just">
              <a:lnSpc>
                <a:spcPct val="110000"/>
              </a:lnSpc>
              <a:spcAft>
                <a:spcPts val="300"/>
              </a:spcAft>
              <a:buFont typeface="Arial" charset="0"/>
              <a:buChar char="•"/>
            </a:pPr>
            <a:r>
              <a:rPr lang="en-US" altLang="zh-CN" sz="1600" dirty="0">
                <a:solidFill>
                  <a:srgbClr val="000000"/>
                </a:solidFill>
                <a:latin typeface="Times New Roman" charset="0"/>
                <a:ea typeface="Times New Roman" charset="0"/>
                <a:cs typeface="Times New Roman" charset="0"/>
              </a:rPr>
              <a:t>Scrap metal recycling</a:t>
            </a:r>
          </a:p>
          <a:p>
            <a:pPr marL="285750" indent="-285750" algn="just">
              <a:lnSpc>
                <a:spcPct val="110000"/>
              </a:lnSpc>
              <a:spcAft>
                <a:spcPts val="300"/>
              </a:spcAft>
              <a:buFont typeface="Arial" charset="0"/>
              <a:buChar char="•"/>
            </a:pPr>
            <a:r>
              <a:rPr lang="en-US" altLang="zh-CN" sz="1600" dirty="0">
                <a:solidFill>
                  <a:srgbClr val="000000"/>
                </a:solidFill>
                <a:latin typeface="Times New Roman" charset="0"/>
                <a:ea typeface="Times New Roman" charset="0"/>
                <a:cs typeface="Times New Roman" charset="0"/>
              </a:rPr>
              <a:t>Metal fabrication/finishing industry</a:t>
            </a:r>
          </a:p>
          <a:p>
            <a:pPr marL="285750" indent="-285750" algn="just">
              <a:lnSpc>
                <a:spcPct val="110000"/>
              </a:lnSpc>
              <a:spcAft>
                <a:spcPts val="300"/>
              </a:spcAft>
              <a:buFont typeface="Arial" charset="0"/>
              <a:buChar char="•"/>
            </a:pPr>
            <a:r>
              <a:rPr lang="en-US" altLang="zh-CN" sz="1600" dirty="0">
                <a:solidFill>
                  <a:srgbClr val="000000"/>
                </a:solidFill>
                <a:latin typeface="Times New Roman" charset="0"/>
                <a:ea typeface="Times New Roman" charset="0"/>
                <a:cs typeface="Times New Roman" charset="0"/>
              </a:rPr>
              <a:t>Food industry</a:t>
            </a:r>
          </a:p>
          <a:p>
            <a:pPr marL="285750" indent="-285750" algn="just">
              <a:lnSpc>
                <a:spcPct val="110000"/>
              </a:lnSpc>
              <a:spcAft>
                <a:spcPts val="300"/>
              </a:spcAft>
              <a:buFont typeface="Arial" charset="0"/>
              <a:buChar char="•"/>
            </a:pPr>
            <a:r>
              <a:rPr lang="en-US" altLang="zh-CN" sz="1600" dirty="0">
                <a:solidFill>
                  <a:srgbClr val="000000"/>
                </a:solidFill>
                <a:latin typeface="Times New Roman" charset="0"/>
                <a:ea typeface="Times New Roman" charset="0"/>
                <a:cs typeface="Times New Roman" charset="0"/>
              </a:rPr>
              <a:t>Petroleum </a:t>
            </a:r>
            <a:r>
              <a:rPr lang="en-US" altLang="zh-CN" sz="1600" dirty="0" smtClean="0">
                <a:solidFill>
                  <a:srgbClr val="000000"/>
                </a:solidFill>
                <a:latin typeface="Times New Roman" charset="0"/>
                <a:ea typeface="Times New Roman" charset="0"/>
                <a:cs typeface="Times New Roman" charset="0"/>
              </a:rPr>
              <a:t>industry</a:t>
            </a:r>
            <a:endParaRPr lang="en-US" altLang="zh-CN" sz="16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142216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9113" y="1186070"/>
            <a:ext cx="7924800" cy="4525963"/>
          </a:xfrm>
        </p:spPr>
        <p:txBody>
          <a:bodyPr/>
          <a:lstStyle/>
          <a:p>
            <a:pPr algn="just">
              <a:lnSpc>
                <a:spcPct val="120000"/>
              </a:lnSpc>
              <a:spcBef>
                <a:spcPts val="0"/>
              </a:spcBef>
              <a:spcAft>
                <a:spcPts val="600"/>
              </a:spcAft>
            </a:pPr>
            <a:r>
              <a:rPr lang="en-US" altLang="zh-CN" sz="2000" dirty="0">
                <a:solidFill>
                  <a:srgbClr val="000000"/>
                </a:solidFill>
                <a:latin typeface="Times New Roman" charset="0"/>
                <a:ea typeface="Times New Roman" charset="0"/>
                <a:cs typeface="Times New Roman" charset="0"/>
              </a:rPr>
              <a:t>With the increasing urbanization of Los Angeles, the water quality in LA River has declined significantly. </a:t>
            </a:r>
            <a:r>
              <a:rPr lang="en-US" altLang="zh-CN" sz="2000" dirty="0" err="1" smtClean="0">
                <a:solidFill>
                  <a:srgbClr val="000000"/>
                </a:solidFill>
                <a:latin typeface="Times New Roman" charset="0"/>
                <a:ea typeface="Times New Roman" charset="0"/>
                <a:cs typeface="Times New Roman" charset="0"/>
              </a:rPr>
              <a:t>Stormwater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BMPs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will</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play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more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more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important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role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achieving</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LA</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River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Revitalization.</a:t>
            </a:r>
          </a:p>
          <a:p>
            <a:pPr algn="just">
              <a:lnSpc>
                <a:spcPct val="120000"/>
              </a:lnSpc>
              <a:spcBef>
                <a:spcPts val="0"/>
              </a:spcBef>
              <a:spcAft>
                <a:spcPts val="600"/>
              </a:spcAft>
            </a:pPr>
            <a:r>
              <a:rPr lang="en-US" altLang="zh-CN" sz="2000" dirty="0" smtClean="0">
                <a:solidFill>
                  <a:srgbClr val="000000"/>
                </a:solidFill>
                <a:latin typeface="Times New Roman" charset="0"/>
                <a:ea typeface="Times New Roman" charset="0"/>
                <a:cs typeface="Times New Roman" charset="0"/>
              </a:rPr>
              <a:t>The</a:t>
            </a:r>
            <a:r>
              <a:rPr lang="zh-CN" altLang="en-US" sz="2000" dirty="0" smtClean="0">
                <a:solidFill>
                  <a:srgbClr val="000000"/>
                </a:solidFill>
                <a:latin typeface="Times New Roman" charset="0"/>
                <a:ea typeface="Times New Roman" charset="0"/>
                <a:cs typeface="Times New Roman" charset="0"/>
              </a:rPr>
              <a:t> </a:t>
            </a:r>
            <a:r>
              <a:rPr lang="en-US" altLang="zh-CN" sz="2000" dirty="0" err="1" smtClean="0">
                <a:solidFill>
                  <a:srgbClr val="000000"/>
                </a:solidFill>
                <a:latin typeface="Times New Roman" charset="0"/>
                <a:ea typeface="Times New Roman" charset="0"/>
                <a:cs typeface="Times New Roman" charset="0"/>
              </a:rPr>
              <a:t>stormwater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BMPs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discussed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this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study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should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be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identified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tailored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according to</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the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industry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type,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facility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sizes,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industry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activities,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other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factors.</a:t>
            </a:r>
            <a:endParaRPr lang="en-US" sz="2000" dirty="0" smtClean="0">
              <a:solidFill>
                <a:srgbClr val="000000"/>
              </a:solidFill>
              <a:latin typeface="Times New Roman" charset="0"/>
              <a:ea typeface="Times New Roman" charset="0"/>
              <a:cs typeface="Times New Roman" charset="0"/>
            </a:endParaRPr>
          </a:p>
          <a:p>
            <a:pPr algn="just">
              <a:lnSpc>
                <a:spcPct val="120000"/>
              </a:lnSpc>
              <a:spcBef>
                <a:spcPts val="0"/>
              </a:spcBef>
              <a:spcAft>
                <a:spcPts val="600"/>
              </a:spcAft>
            </a:pPr>
            <a:r>
              <a:rPr lang="en-US" altLang="zh-CN" sz="2000" dirty="0" smtClean="0">
                <a:solidFill>
                  <a:srgbClr val="000000"/>
                </a:solidFill>
                <a:latin typeface="Times New Roman" charset="0"/>
                <a:ea typeface="Times New Roman" charset="0"/>
                <a:cs typeface="Times New Roman" charset="0"/>
              </a:rPr>
              <a:t>Some</a:t>
            </a:r>
            <a:r>
              <a:rPr lang="zh-CN" altLang="en-US" sz="2000" dirty="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a:t>
            </a:r>
            <a:r>
              <a:rPr lang="en-US" sz="2000" dirty="0" smtClean="0">
                <a:solidFill>
                  <a:srgbClr val="000000"/>
                </a:solidFill>
                <a:latin typeface="Times New Roman" charset="0"/>
                <a:ea typeface="Times New Roman" charset="0"/>
                <a:cs typeface="Times New Roman" charset="0"/>
              </a:rPr>
              <a:t>dustrial </a:t>
            </a:r>
            <a:r>
              <a:rPr lang="en-US" sz="2000" dirty="0">
                <a:solidFill>
                  <a:srgbClr val="000000"/>
                </a:solidFill>
                <a:latin typeface="Times New Roman" charset="0"/>
                <a:ea typeface="Times New Roman" charset="0"/>
                <a:cs typeface="Times New Roman" charset="0"/>
              </a:rPr>
              <a:t>activities </a:t>
            </a:r>
            <a:r>
              <a:rPr lang="en-US" altLang="zh-CN" sz="2000" dirty="0" smtClean="0">
                <a:solidFill>
                  <a:srgbClr val="000000"/>
                </a:solidFill>
                <a:latin typeface="Times New Roman" charset="0"/>
                <a:ea typeface="Times New Roman" charset="0"/>
                <a:cs typeface="Times New Roman" charset="0"/>
              </a:rPr>
              <a:t>can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be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applied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to</a:t>
            </a:r>
            <a:r>
              <a:rPr 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variety</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of </a:t>
            </a:r>
            <a:r>
              <a:rPr lang="en-US" altLang="zh-CN" sz="2000" dirty="0" smtClean="0">
                <a:solidFill>
                  <a:srgbClr val="000000"/>
                </a:solidFill>
                <a:latin typeface="Times New Roman" charset="0"/>
                <a:ea typeface="Times New Roman" charset="0"/>
                <a:cs typeface="Times New Roman" charset="0"/>
              </a:rPr>
              <a:t>other</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industrial </a:t>
            </a:r>
            <a:r>
              <a:rPr lang="en-US" sz="2000" dirty="0">
                <a:solidFill>
                  <a:srgbClr val="000000"/>
                </a:solidFill>
                <a:latin typeface="Times New Roman" charset="0"/>
                <a:ea typeface="Times New Roman" charset="0"/>
                <a:cs typeface="Times New Roman" charset="0"/>
              </a:rPr>
              <a:t>facilities, and </a:t>
            </a:r>
            <a:r>
              <a:rPr lang="en-US" altLang="zh-CN" sz="2000" dirty="0" smtClean="0">
                <a:solidFill>
                  <a:srgbClr val="000000"/>
                </a:solidFill>
                <a:latin typeface="Times New Roman" charset="0"/>
                <a:ea typeface="Times New Roman" charset="0"/>
                <a:cs typeface="Times New Roman" charset="0"/>
              </a:rPr>
              <a:t>the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selected</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BMPs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can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be</a:t>
            </a:r>
            <a:r>
              <a:rPr lang="en-US" sz="2000" dirty="0" smtClean="0">
                <a:solidFill>
                  <a:srgbClr val="000000"/>
                </a:solidFill>
                <a:latin typeface="Times New Roman" charset="0"/>
                <a:ea typeface="Times New Roman" charset="0"/>
                <a:cs typeface="Times New Roman" charset="0"/>
              </a:rPr>
              <a:t> </a:t>
            </a:r>
            <a:r>
              <a:rPr lang="en-US" sz="2000" dirty="0">
                <a:solidFill>
                  <a:srgbClr val="000000"/>
                </a:solidFill>
                <a:latin typeface="Times New Roman" charset="0"/>
                <a:ea typeface="Times New Roman" charset="0"/>
                <a:cs typeface="Times New Roman" charset="0"/>
              </a:rPr>
              <a:t>tailored to </a:t>
            </a:r>
            <a:r>
              <a:rPr lang="en-US" altLang="zh-CN" sz="2000" dirty="0" smtClean="0">
                <a:solidFill>
                  <a:srgbClr val="000000"/>
                </a:solidFill>
                <a:latin typeface="Times New Roman" charset="0"/>
                <a:ea typeface="Times New Roman" charset="0"/>
                <a:cs typeface="Times New Roman" charset="0"/>
              </a:rPr>
              <a:t>the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specific</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industrial </a:t>
            </a:r>
            <a:r>
              <a:rPr lang="en-US" sz="2000" dirty="0">
                <a:solidFill>
                  <a:srgbClr val="000000"/>
                </a:solidFill>
                <a:latin typeface="Times New Roman" charset="0"/>
                <a:ea typeface="Times New Roman" charset="0"/>
                <a:cs typeface="Times New Roman" charset="0"/>
              </a:rPr>
              <a:t>activity or operation. </a:t>
            </a:r>
            <a:endParaRPr lang="en-US" sz="2000" dirty="0" smtClean="0">
              <a:solidFill>
                <a:srgbClr val="000000"/>
              </a:solidFill>
              <a:latin typeface="Times New Roman" charset="0"/>
              <a:ea typeface="Times New Roman" charset="0"/>
              <a:cs typeface="Times New Roman" charset="0"/>
            </a:endParaRPr>
          </a:p>
          <a:p>
            <a:pPr algn="just">
              <a:lnSpc>
                <a:spcPct val="120000"/>
              </a:lnSpc>
              <a:spcBef>
                <a:spcPts val="0"/>
              </a:spcBef>
              <a:spcAft>
                <a:spcPts val="600"/>
              </a:spcAft>
            </a:pPr>
            <a:r>
              <a:rPr lang="en-US" altLang="zh-CN" sz="2000" dirty="0" smtClean="0">
                <a:solidFill>
                  <a:srgbClr val="000000"/>
                </a:solidFill>
                <a:latin typeface="Times New Roman" charset="0"/>
                <a:ea typeface="Times New Roman" charset="0"/>
                <a:cs typeface="Times New Roman" charset="0"/>
              </a:rPr>
              <a:t>It</a:t>
            </a:r>
            <a:r>
              <a:rPr 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would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be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more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effective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to</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implement </a:t>
            </a:r>
            <a:r>
              <a:rPr lang="en-US" sz="2000" dirty="0">
                <a:solidFill>
                  <a:srgbClr val="000000"/>
                </a:solidFill>
                <a:latin typeface="Times New Roman" charset="0"/>
                <a:ea typeface="Times New Roman" charset="0"/>
                <a:cs typeface="Times New Roman" charset="0"/>
              </a:rPr>
              <a:t>a combination </a:t>
            </a:r>
            <a:r>
              <a:rPr lang="en-US" sz="2000" dirty="0" smtClean="0">
                <a:solidFill>
                  <a:srgbClr val="000000"/>
                </a:solidFill>
                <a:latin typeface="Times New Roman" charset="0"/>
                <a:ea typeface="Times New Roman" charset="0"/>
                <a:cs typeface="Times New Roman" charset="0"/>
              </a:rPr>
              <a:t>of </a:t>
            </a:r>
            <a:r>
              <a:rPr lang="en-US" altLang="zh-CN" sz="2000" dirty="0" smtClean="0">
                <a:solidFill>
                  <a:srgbClr val="000000"/>
                </a:solidFill>
                <a:latin typeface="Times New Roman" charset="0"/>
                <a:ea typeface="Times New Roman" charset="0"/>
                <a:cs typeface="Times New Roman" charset="0"/>
              </a:rPr>
              <a:t>different</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BMPs </a:t>
            </a:r>
            <a:r>
              <a:rPr lang="en-US" sz="2000" dirty="0">
                <a:solidFill>
                  <a:srgbClr val="000000"/>
                </a:solidFill>
                <a:latin typeface="Times New Roman" charset="0"/>
                <a:ea typeface="Times New Roman" charset="0"/>
                <a:cs typeface="Times New Roman" charset="0"/>
              </a:rPr>
              <a:t>to </a:t>
            </a:r>
            <a:r>
              <a:rPr lang="en-US" sz="2000" dirty="0" smtClean="0">
                <a:solidFill>
                  <a:srgbClr val="000000"/>
                </a:solidFill>
                <a:latin typeface="Times New Roman" charset="0"/>
                <a:ea typeface="Times New Roman" charset="0"/>
                <a:cs typeface="Times New Roman" charset="0"/>
              </a:rPr>
              <a:t>address</a:t>
            </a:r>
            <a:r>
              <a:rPr lang="zh-CN" altLang="en-US" sz="2000" dirty="0" smtClean="0">
                <a:solidFill>
                  <a:srgbClr val="000000"/>
                </a:solidFill>
                <a:latin typeface="Times New Roman" charset="0"/>
                <a:ea typeface="Times New Roman" charset="0"/>
                <a:cs typeface="Times New Roman" charset="0"/>
              </a:rPr>
              <a:t> </a:t>
            </a:r>
            <a:r>
              <a:rPr lang="en-US" sz="2000" dirty="0" err="1" smtClean="0">
                <a:solidFill>
                  <a:srgbClr val="000000"/>
                </a:solidFill>
                <a:latin typeface="Times New Roman" charset="0"/>
                <a:ea typeface="Times New Roman" charset="0"/>
                <a:cs typeface="Times New Roman" charset="0"/>
              </a:rPr>
              <a:t>stormwater</a:t>
            </a:r>
            <a:r>
              <a:rPr lang="en-US" sz="2000" dirty="0" smtClean="0">
                <a:solidFill>
                  <a:srgbClr val="000000"/>
                </a:solidFill>
                <a:latin typeface="Times New Roman" charset="0"/>
                <a:ea typeface="Times New Roman" charset="0"/>
                <a:cs typeface="Times New Roman" charset="0"/>
              </a:rPr>
              <a:t> </a:t>
            </a:r>
            <a:r>
              <a:rPr lang="en-US" sz="2000" dirty="0">
                <a:solidFill>
                  <a:srgbClr val="000000"/>
                </a:solidFill>
                <a:latin typeface="Times New Roman" charset="0"/>
                <a:ea typeface="Times New Roman" charset="0"/>
                <a:cs typeface="Times New Roman" charset="0"/>
              </a:rPr>
              <a:t>runoff at </a:t>
            </a:r>
            <a:r>
              <a:rPr lang="en-US" altLang="zh-CN" sz="2000" dirty="0" smtClean="0">
                <a:solidFill>
                  <a:srgbClr val="000000"/>
                </a:solidFill>
                <a:latin typeface="Times New Roman" charset="0"/>
                <a:ea typeface="Times New Roman" charset="0"/>
                <a:cs typeface="Times New Roman" charset="0"/>
              </a:rPr>
              <a:t>the</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facility</a:t>
            </a:r>
            <a:r>
              <a:rPr lang="en-US" sz="2000" dirty="0">
                <a:solidFill>
                  <a:srgbClr val="000000"/>
                </a:solidFill>
                <a:latin typeface="Times New Roman" charset="0"/>
                <a:ea typeface="Times New Roman" charset="0"/>
                <a:cs typeface="Times New Roman" charset="0"/>
              </a:rPr>
              <a:t>. </a:t>
            </a:r>
          </a:p>
        </p:txBody>
      </p:sp>
      <p:sp>
        <p:nvSpPr>
          <p:cNvPr id="4" name="Title 1">
            <a:extLst>
              <a:ext uri="{FF2B5EF4-FFF2-40B4-BE49-F238E27FC236}">
                <a16:creationId xmlns:a16="http://schemas.microsoft.com/office/drawing/2014/main" xmlns="" id="{8121CBF1-40F9-464C-9164-8E5A584CDEF0}"/>
              </a:ext>
            </a:extLst>
          </p:cNvPr>
          <p:cNvSpPr txBox="1">
            <a:spLocks/>
          </p:cNvSpPr>
          <p:nvPr/>
        </p:nvSpPr>
        <p:spPr>
          <a:xfrm>
            <a:off x="0" y="178352"/>
            <a:ext cx="8773699" cy="901700"/>
          </a:xfrm>
          <a:prstGeom prst="rect">
            <a:avLst/>
          </a:prstGeom>
          <a:noFill/>
        </p:spPr>
        <p:txBody>
          <a:bodyPr vert="horz" lIns="91440" tIns="45720" rIns="91440" bIns="45720" rtlCol="0" anchor="ctr">
            <a:noAutofit/>
          </a:bodyPr>
          <a:lstStyle/>
          <a:p>
            <a:pPr algn="ctr">
              <a:spcBef>
                <a:spcPct val="0"/>
              </a:spcBef>
              <a:defRPr/>
            </a:pPr>
            <a:r>
              <a:rPr kumimoji="0" lang="en-US" altLang="zh-CN" sz="2800" u="none" strike="noStrike" kern="1200" cap="none" spc="0" normalizeH="0" baseline="0" noProof="0" dirty="0" smtClean="0">
                <a:ln>
                  <a:noFill/>
                </a:ln>
                <a:solidFill>
                  <a:srgbClr val="990000"/>
                </a:solidFill>
                <a:effectLst/>
                <a:uLnTx/>
                <a:uFillTx/>
                <a:latin typeface="Arial"/>
                <a:ea typeface="+mj-ea"/>
                <a:cs typeface="Arial"/>
              </a:rPr>
              <a:t>Summary</a:t>
            </a:r>
            <a:r>
              <a:rPr kumimoji="0" lang="zh-CN" altLang="en-US" sz="2800" u="none" strike="noStrike" kern="1200" cap="none" spc="0" normalizeH="0" baseline="0" noProof="0" dirty="0" smtClean="0">
                <a:ln>
                  <a:noFill/>
                </a:ln>
                <a:solidFill>
                  <a:srgbClr val="990000"/>
                </a:solidFill>
                <a:effectLst/>
                <a:uLnTx/>
                <a:uFillTx/>
                <a:latin typeface="Arial"/>
                <a:ea typeface="+mj-ea"/>
                <a:cs typeface="Arial"/>
              </a:rPr>
              <a:t> </a:t>
            </a:r>
            <a:r>
              <a:rPr kumimoji="0" lang="en-US" altLang="zh-CN" sz="2800" u="none" strike="noStrike" kern="1200" cap="none" spc="0" normalizeH="0" baseline="0" noProof="0" dirty="0" smtClean="0">
                <a:ln>
                  <a:noFill/>
                </a:ln>
                <a:solidFill>
                  <a:srgbClr val="990000"/>
                </a:solidFill>
                <a:effectLst/>
                <a:uLnTx/>
                <a:uFillTx/>
                <a:latin typeface="Arial"/>
                <a:ea typeface="+mj-ea"/>
                <a:cs typeface="Arial"/>
              </a:rPr>
              <a:t>and</a:t>
            </a:r>
            <a:r>
              <a:rPr kumimoji="0" lang="zh-CN" altLang="en-US" sz="2800" u="none" strike="noStrike" kern="1200" cap="none" spc="0" normalizeH="0" noProof="0" dirty="0" smtClean="0">
                <a:ln>
                  <a:noFill/>
                </a:ln>
                <a:solidFill>
                  <a:srgbClr val="990000"/>
                </a:solidFill>
                <a:effectLst/>
                <a:uLnTx/>
                <a:uFillTx/>
                <a:latin typeface="Arial"/>
                <a:ea typeface="+mj-ea"/>
                <a:cs typeface="Arial"/>
              </a:rPr>
              <a:t> </a:t>
            </a:r>
            <a:r>
              <a:rPr kumimoji="0" lang="en-US" altLang="zh-CN" sz="2800" u="none" strike="noStrike" kern="1200" cap="none" spc="0" normalizeH="0" noProof="0" dirty="0" smtClean="0">
                <a:ln>
                  <a:noFill/>
                </a:ln>
                <a:solidFill>
                  <a:srgbClr val="990000"/>
                </a:solidFill>
                <a:effectLst/>
                <a:uLnTx/>
                <a:uFillTx/>
                <a:latin typeface="Arial"/>
                <a:ea typeface="+mj-ea"/>
                <a:cs typeface="Arial"/>
              </a:rPr>
              <a:t>Discussion</a:t>
            </a:r>
            <a:r>
              <a:rPr kumimoji="0" lang="zh-CN" altLang="en-US" sz="2800" u="none" strike="noStrike" kern="1200" cap="none" spc="0" normalizeH="0" noProof="0" dirty="0" smtClean="0">
                <a:ln>
                  <a:noFill/>
                </a:ln>
                <a:solidFill>
                  <a:srgbClr val="990000"/>
                </a:solidFill>
                <a:effectLst/>
                <a:uLnTx/>
                <a:uFillTx/>
                <a:latin typeface="Arial"/>
                <a:ea typeface="+mj-ea"/>
                <a:cs typeface="Arial"/>
              </a:rPr>
              <a:t> </a:t>
            </a:r>
            <a:r>
              <a:rPr kumimoji="0" lang="en-US" altLang="zh-CN" sz="2000" u="none" strike="noStrike" kern="1200" cap="none" spc="0" normalizeH="0" noProof="0" dirty="0" smtClean="0">
                <a:ln>
                  <a:noFill/>
                </a:ln>
                <a:solidFill>
                  <a:srgbClr val="990000"/>
                </a:solidFill>
                <a:effectLst/>
                <a:uLnTx/>
                <a:uFillTx/>
                <a:latin typeface="Arial"/>
                <a:ea typeface="+mj-ea"/>
                <a:cs typeface="Arial"/>
              </a:rPr>
              <a:t>(cont’d)</a:t>
            </a:r>
            <a:endParaRPr kumimoji="0" lang="en-US" altLang="zh-CN" u="none"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882191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1392176"/>
            <a:ext cx="9129299" cy="3676213"/>
          </a:xfrm>
          <a:prstGeom prst="rect">
            <a:avLst/>
          </a:prstGeom>
        </p:spPr>
        <p:txBody>
          <a:bodyPr vert="horz" lIns="91440" tIns="45720" rIns="91440" bIns="45720" rtlCol="0">
            <a:normAutofit/>
          </a:bodyPr>
          <a:lstStyle/>
          <a:p>
            <a:pPr marL="1371600" lvl="2" indent="-457200">
              <a:lnSpc>
                <a:spcPct val="150000"/>
              </a:lnSpc>
              <a:spcBef>
                <a:spcPct val="20000"/>
              </a:spcBef>
              <a:buAutoNum type="arabicPeriod"/>
              <a:defRPr/>
            </a:pPr>
            <a:r>
              <a:rPr kumimoji="0" lang="en-US" altLang="zh-CN" sz="2400" b="1" u="none" strike="noStrike" kern="1200" cap="none" spc="0" normalizeH="0" baseline="0" noProof="0" dirty="0" smtClean="0">
                <a:solidFill>
                  <a:srgbClr val="000000"/>
                </a:solidFill>
                <a:effectLst/>
                <a:uLnTx/>
                <a:uFillTx/>
                <a:latin typeface="Times New Roman" charset="0"/>
                <a:ea typeface="Times New Roman" charset="0"/>
                <a:cs typeface="Times New Roman" charset="0"/>
              </a:rPr>
              <a:t>Background:</a:t>
            </a:r>
            <a:r>
              <a:rPr kumimoji="0" lang="zh-CN" altLang="en-US" sz="2400" b="1" u="none" strike="noStrike" kern="1200" cap="none" spc="0" normalizeH="0" baseline="0" noProof="0" dirty="0" smtClean="0">
                <a:solidFill>
                  <a:srgbClr val="000000"/>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smtClean="0">
                <a:solidFill>
                  <a:srgbClr val="000000"/>
                </a:solidFill>
                <a:effectLst/>
                <a:uLnTx/>
                <a:uFillTx/>
                <a:latin typeface="Times New Roman" charset="0"/>
                <a:ea typeface="Times New Roman" charset="0"/>
                <a:cs typeface="Times New Roman" charset="0"/>
              </a:rPr>
              <a:t>LA</a:t>
            </a:r>
            <a:r>
              <a:rPr kumimoji="0" lang="zh-CN" altLang="en-US" sz="2400" b="1" u="none" strike="noStrike" kern="1200" cap="none" spc="0" normalizeH="0" baseline="0" noProof="0" dirty="0" smtClean="0">
                <a:solidFill>
                  <a:srgbClr val="000000"/>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a:solidFill>
                  <a:srgbClr val="000000"/>
                </a:solidFill>
                <a:effectLst/>
                <a:uLnTx/>
                <a:uFillTx/>
                <a:latin typeface="Times New Roman" charset="0"/>
                <a:ea typeface="Times New Roman" charset="0"/>
                <a:cs typeface="Times New Roman" charset="0"/>
              </a:rPr>
              <a:t>River</a:t>
            </a:r>
            <a:r>
              <a:rPr kumimoji="0" lang="zh-CN" altLang="en-US" sz="2400" b="1" u="none" strike="noStrike" kern="1200" cap="none" spc="0" normalizeH="0" baseline="0" noProof="0" dirty="0">
                <a:solidFill>
                  <a:srgbClr val="000000"/>
                </a:solidFill>
                <a:effectLst/>
                <a:uLnTx/>
                <a:uFillTx/>
                <a:latin typeface="Times New Roman" charset="0"/>
                <a:ea typeface="Times New Roman" charset="0"/>
                <a:cs typeface="Times New Roman" charset="0"/>
              </a:rPr>
              <a:t> </a:t>
            </a:r>
            <a:r>
              <a:rPr lang="en-US" altLang="zh-CN" sz="2400" b="1" noProof="0" dirty="0">
                <a:solidFill>
                  <a:srgbClr val="000000"/>
                </a:solidFill>
                <a:latin typeface="Times New Roman" charset="0"/>
                <a:ea typeface="Times New Roman" charset="0"/>
                <a:cs typeface="Times New Roman" charset="0"/>
              </a:rPr>
              <a:t>R</a:t>
            </a:r>
            <a:r>
              <a:rPr kumimoji="0" lang="en-US" altLang="zh-CN" sz="2400" b="1" u="none" strike="noStrike" kern="1200" cap="none" spc="0" normalizeH="0" baseline="0" noProof="0" dirty="0" smtClean="0">
                <a:solidFill>
                  <a:srgbClr val="000000"/>
                </a:solidFill>
                <a:effectLst/>
                <a:uLnTx/>
                <a:uFillTx/>
                <a:latin typeface="Times New Roman" charset="0"/>
                <a:ea typeface="Times New Roman" charset="0"/>
                <a:cs typeface="Times New Roman" charset="0"/>
              </a:rPr>
              <a:t>evitalization</a:t>
            </a:r>
            <a:endParaRPr kumimoji="0" lang="en-US" altLang="zh-CN" sz="2400" b="1" u="none" strike="noStrike" kern="1200" cap="none" spc="0" normalizeH="0" baseline="0" noProof="0" dirty="0">
              <a:solidFill>
                <a:srgbClr val="000000"/>
              </a:solidFill>
              <a:effectLst/>
              <a:uLnTx/>
              <a:uFillTx/>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2"/>
              <a:defRPr/>
            </a:pPr>
            <a:r>
              <a:rPr lang="en-US" altLang="zh-CN" sz="2400" b="1" dirty="0" err="1">
                <a:solidFill>
                  <a:srgbClr val="000000"/>
                </a:solidFill>
                <a:latin typeface="Times New Roman" charset="0"/>
                <a:ea typeface="Times New Roman" charset="0"/>
                <a:cs typeface="Times New Roman" charset="0"/>
              </a:rPr>
              <a:t>Stormwater</a:t>
            </a:r>
            <a:r>
              <a:rPr lang="zh-CN" altLang="en-US" sz="2400" b="1" dirty="0">
                <a:solidFill>
                  <a:srgbClr val="000000"/>
                </a:solidFill>
                <a:latin typeface="Times New Roman" charset="0"/>
                <a:ea typeface="Times New Roman" charset="0"/>
                <a:cs typeface="Times New Roman" charset="0"/>
              </a:rPr>
              <a:t> </a:t>
            </a:r>
            <a:r>
              <a:rPr lang="en-US" altLang="zh-CN" sz="2400" b="1" dirty="0" smtClean="0">
                <a:solidFill>
                  <a:srgbClr val="000000"/>
                </a:solidFill>
                <a:latin typeface="Times New Roman" charset="0"/>
                <a:ea typeface="Times New Roman" charset="0"/>
                <a:cs typeface="Times New Roman" charset="0"/>
              </a:rPr>
              <a:t>BMPs</a:t>
            </a:r>
            <a:endParaRPr lang="en-US" altLang="zh-CN" sz="2400" b="1" dirty="0">
              <a:solidFill>
                <a:srgbClr val="000000"/>
              </a:solidFill>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3"/>
              <a:defRPr/>
            </a:pPr>
            <a:r>
              <a:rPr lang="en-US" altLang="zh-CN" sz="2400" b="1" dirty="0">
                <a:solidFill>
                  <a:srgbClr val="000000"/>
                </a:solidFill>
                <a:latin typeface="Times New Roman" charset="0"/>
                <a:ea typeface="Times New Roman" charset="0"/>
                <a:cs typeface="Times New Roman" charset="0"/>
              </a:rPr>
              <a:t>Examples of Different Industries</a:t>
            </a:r>
          </a:p>
          <a:p>
            <a:pPr marL="1371600" lvl="2" indent="-457200">
              <a:lnSpc>
                <a:spcPct val="150000"/>
              </a:lnSpc>
              <a:spcBef>
                <a:spcPct val="20000"/>
              </a:spcBef>
              <a:buFont typeface="Arial"/>
              <a:buAutoNum type="arabicPeriod" startAt="4"/>
              <a:defRPr/>
            </a:pPr>
            <a:r>
              <a:rPr lang="en-US" altLang="zh-CN" sz="2400" b="1" dirty="0" smtClean="0">
                <a:solidFill>
                  <a:srgbClr val="000000"/>
                </a:solidFill>
                <a:latin typeface="Times New Roman" charset="0"/>
                <a:ea typeface="Times New Roman" charset="0"/>
                <a:cs typeface="Times New Roman" charset="0"/>
              </a:rPr>
              <a:t>Summary</a:t>
            </a:r>
            <a:r>
              <a:rPr lang="zh-CN" altLang="en-US" sz="2400" b="1" dirty="0" smtClean="0">
                <a:solidFill>
                  <a:srgbClr val="000000"/>
                </a:solidFill>
                <a:latin typeface="Times New Roman" charset="0"/>
                <a:ea typeface="Times New Roman" charset="0"/>
                <a:cs typeface="Times New Roman" charset="0"/>
              </a:rPr>
              <a:t> </a:t>
            </a:r>
            <a:r>
              <a:rPr lang="en-US" altLang="zh-CN" sz="2400" b="1" dirty="0" smtClean="0">
                <a:solidFill>
                  <a:srgbClr val="000000"/>
                </a:solidFill>
                <a:latin typeface="Times New Roman" charset="0"/>
                <a:ea typeface="Times New Roman" charset="0"/>
                <a:cs typeface="Times New Roman" charset="0"/>
              </a:rPr>
              <a:t>and</a:t>
            </a:r>
            <a:r>
              <a:rPr lang="zh-CN" altLang="en-US" sz="2400" b="1" dirty="0" smtClean="0">
                <a:solidFill>
                  <a:srgbClr val="000000"/>
                </a:solidFill>
                <a:latin typeface="Times New Roman" charset="0"/>
                <a:ea typeface="Times New Roman" charset="0"/>
                <a:cs typeface="Times New Roman" charset="0"/>
              </a:rPr>
              <a:t> </a:t>
            </a:r>
            <a:r>
              <a:rPr lang="en-US" altLang="zh-CN" sz="2400" b="1" dirty="0" smtClean="0">
                <a:solidFill>
                  <a:srgbClr val="000000"/>
                </a:solidFill>
                <a:latin typeface="Times New Roman" charset="0"/>
                <a:ea typeface="Times New Roman" charset="0"/>
                <a:cs typeface="Times New Roman" charset="0"/>
              </a:rPr>
              <a:t>Discussion</a:t>
            </a:r>
          </a:p>
          <a:p>
            <a:pPr marL="1371600" lvl="2" indent="-457200">
              <a:spcBef>
                <a:spcPct val="20000"/>
              </a:spcBef>
              <a:buFont typeface="+mj-lt"/>
              <a:buAutoNum type="arabicPeriod" startAt="5"/>
              <a:defRPr/>
            </a:pPr>
            <a:r>
              <a:rPr lang="en-US" altLang="zh-CN" sz="2400" b="1" dirty="0" smtClean="0">
                <a:solidFill>
                  <a:srgbClr val="00B050"/>
                </a:solidFill>
                <a:latin typeface="Times New Roman" charset="0"/>
                <a:ea typeface="Times New Roman" charset="0"/>
                <a:cs typeface="Times New Roman" charset="0"/>
              </a:rPr>
              <a:t>Future</a:t>
            </a:r>
            <a:r>
              <a:rPr lang="zh-CN" altLang="en-US" sz="2400" b="1" dirty="0" smtClean="0">
                <a:solidFill>
                  <a:srgbClr val="00B050"/>
                </a:solidFill>
                <a:latin typeface="Times New Roman" charset="0"/>
                <a:ea typeface="Times New Roman" charset="0"/>
                <a:cs typeface="Times New Roman" charset="0"/>
              </a:rPr>
              <a:t> </a:t>
            </a:r>
            <a:r>
              <a:rPr lang="en-US" altLang="zh-CN" sz="2400" b="1" dirty="0" smtClean="0">
                <a:solidFill>
                  <a:srgbClr val="00B050"/>
                </a:solidFill>
                <a:latin typeface="Times New Roman" charset="0"/>
                <a:ea typeface="Times New Roman" charset="0"/>
                <a:cs typeface="Times New Roman" charset="0"/>
              </a:rPr>
              <a:t>Work</a:t>
            </a:r>
          </a:p>
          <a:p>
            <a:pPr marL="1371600" lvl="2" indent="-457200">
              <a:spcBef>
                <a:spcPct val="20000"/>
              </a:spcBef>
              <a:buFont typeface="+mj-lt"/>
              <a:buAutoNum type="arabicPeriod" startAt="5"/>
              <a:defRPr/>
            </a:pPr>
            <a:r>
              <a:rPr lang="en-US" altLang="zh-CN" sz="2400" b="1" dirty="0" smtClean="0">
                <a:solidFill>
                  <a:srgbClr val="000000"/>
                </a:solidFill>
                <a:latin typeface="Times New Roman" charset="0"/>
                <a:ea typeface="Times New Roman" charset="0"/>
                <a:cs typeface="Times New Roman" charset="0"/>
              </a:rPr>
              <a:t>References</a:t>
            </a:r>
            <a:endParaRPr lang="en-US" altLang="zh-CN" sz="2400" dirty="0">
              <a:solidFill>
                <a:srgbClr val="000000"/>
              </a:solidFill>
              <a:latin typeface="Times New Roman" charset="0"/>
              <a:ea typeface="Times New Roman" charset="0"/>
              <a:cs typeface="Times New Roman" charset="0"/>
            </a:endParaRPr>
          </a:p>
          <a:p>
            <a:pPr marL="1371600" lvl="2" indent="-457200">
              <a:spcBef>
                <a:spcPct val="20000"/>
              </a:spcBef>
              <a:buFont typeface="+mj-lt"/>
              <a:buAutoNum type="arabicPeriod" startAt="5"/>
              <a:defRPr/>
            </a:pPr>
            <a:endParaRPr lang="en-US" altLang="zh-CN" sz="2400" b="1" dirty="0" smtClean="0">
              <a:solidFill>
                <a:srgbClr val="00B050"/>
              </a:solidFill>
              <a:latin typeface="Times New Roman" charset="0"/>
              <a:ea typeface="Times New Roman" charset="0"/>
              <a:cs typeface="Times New Roman" charset="0"/>
            </a:endParaRPr>
          </a:p>
        </p:txBody>
      </p:sp>
      <p:sp>
        <p:nvSpPr>
          <p:cNvPr id="6"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u="sng" strike="noStrike" kern="1200" cap="none" spc="0" normalizeH="0" baseline="0" noProof="0" dirty="0" smtClean="0">
                <a:ln>
                  <a:noFill/>
                </a:ln>
                <a:solidFill>
                  <a:srgbClr val="990000"/>
                </a:solidFill>
                <a:effectLst/>
                <a:uLnTx/>
                <a:uFillTx/>
                <a:latin typeface="Arial"/>
                <a:ea typeface="+mj-ea"/>
                <a:cs typeface="Arial"/>
              </a:rPr>
              <a:t>Table</a:t>
            </a:r>
            <a:r>
              <a:rPr kumimoji="0" lang="zh-CN" altLang="en-US" sz="3200" u="sng" strike="noStrike" kern="1200" cap="none" spc="0" normalizeH="0" noProof="0" dirty="0" smtClean="0">
                <a:ln>
                  <a:noFill/>
                </a:ln>
                <a:solidFill>
                  <a:srgbClr val="990000"/>
                </a:solidFill>
                <a:effectLst/>
                <a:uLnTx/>
                <a:uFillTx/>
                <a:latin typeface="Arial"/>
                <a:ea typeface="+mj-ea"/>
                <a:cs typeface="Arial"/>
              </a:rPr>
              <a:t> </a:t>
            </a:r>
            <a:r>
              <a:rPr kumimoji="0" lang="en-US" altLang="zh-CN" sz="3200" u="sng" strike="noStrike" kern="1200" cap="none" spc="0" normalizeH="0" noProof="0" dirty="0" smtClean="0">
                <a:ln>
                  <a:noFill/>
                </a:ln>
                <a:solidFill>
                  <a:srgbClr val="990000"/>
                </a:solidFill>
                <a:effectLst/>
                <a:uLnTx/>
                <a:uFillTx/>
                <a:latin typeface="Arial"/>
                <a:ea typeface="+mj-ea"/>
                <a:cs typeface="Arial"/>
              </a:rPr>
              <a:t>of</a:t>
            </a:r>
            <a:r>
              <a:rPr kumimoji="0" lang="zh-CN" altLang="en-US" sz="3200" u="sng" strike="noStrike" kern="1200" cap="none" spc="0" normalizeH="0" noProof="0" dirty="0" smtClean="0">
                <a:ln>
                  <a:noFill/>
                </a:ln>
                <a:solidFill>
                  <a:srgbClr val="990000"/>
                </a:solidFill>
                <a:effectLst/>
                <a:uLnTx/>
                <a:uFillTx/>
                <a:latin typeface="Arial"/>
                <a:ea typeface="+mj-ea"/>
                <a:cs typeface="Arial"/>
              </a:rPr>
              <a:t> </a:t>
            </a:r>
            <a:r>
              <a:rPr lang="en-US" altLang="zh-CN" sz="3200" u="sng" dirty="0">
                <a:solidFill>
                  <a:srgbClr val="990000"/>
                </a:solidFill>
                <a:latin typeface="Arial"/>
                <a:ea typeface="+mj-ea"/>
                <a:cs typeface="Arial"/>
              </a:rPr>
              <a:t>C</a:t>
            </a:r>
            <a:r>
              <a:rPr kumimoji="0" lang="en-US" altLang="zh-CN" sz="3200" u="sng" strike="noStrike" kern="1200" cap="none" spc="0" normalizeH="0" noProof="0" smtClean="0">
                <a:ln>
                  <a:noFill/>
                </a:ln>
                <a:solidFill>
                  <a:srgbClr val="990000"/>
                </a:solidFill>
                <a:effectLst/>
                <a:uLnTx/>
                <a:uFillTx/>
                <a:latin typeface="Arial"/>
                <a:ea typeface="+mj-ea"/>
                <a:cs typeface="Arial"/>
              </a:rPr>
              <a:t>ontents</a:t>
            </a:r>
            <a:endParaRPr kumimoji="0" lang="en-US" sz="2400" u="sng"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21131912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1638297"/>
            <a:ext cx="9129299" cy="266700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800" b="1" u="none" strike="noStrike" kern="1200" cap="none" spc="0" normalizeH="0" baseline="0" noProof="0" dirty="0">
                <a:ln>
                  <a:noFill/>
                </a:ln>
                <a:effectLst/>
                <a:uLnTx/>
                <a:uFillTx/>
                <a:latin typeface="Arial"/>
                <a:ea typeface="+mj-ea"/>
                <a:cs typeface="Arial"/>
              </a:rPr>
              <a:t>Par</a:t>
            </a:r>
            <a:r>
              <a:rPr lang="en-US" altLang="zh-CN" sz="4800" b="1" dirty="0">
                <a:latin typeface="Arial"/>
                <a:ea typeface="+mj-ea"/>
                <a:cs typeface="Arial"/>
              </a:rPr>
              <a:t>t</a:t>
            </a:r>
            <a:r>
              <a:rPr lang="zh-CN" altLang="en-US" sz="4800" b="1" dirty="0">
                <a:latin typeface="Arial"/>
                <a:ea typeface="+mj-ea"/>
                <a:cs typeface="Arial"/>
              </a:rPr>
              <a:t> </a:t>
            </a:r>
            <a:r>
              <a:rPr lang="en-US" altLang="zh-CN" sz="4800" b="1" dirty="0">
                <a:latin typeface="Arial"/>
                <a:ea typeface="+mj-ea"/>
                <a:cs typeface="Arial"/>
              </a:rPr>
              <a:t>5</a:t>
            </a:r>
            <a:endParaRPr kumimoji="0" lang="en-US" altLang="zh-CN" sz="4800" b="1" u="none" strike="noStrike" kern="1200" cap="none" spc="0" normalizeH="0" baseline="0" noProof="0" dirty="0">
              <a:ln>
                <a:noFill/>
              </a:ln>
              <a:effectLst/>
              <a:uLnTx/>
              <a:uFillTx/>
              <a:latin typeface="Arial"/>
              <a:ea typeface="+mj-ea"/>
              <a:cs typeface="Arial"/>
            </a:endParaRPr>
          </a:p>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400" b="1" u="none" strike="noStrike" kern="1200" cap="none" spc="0" normalizeH="0" baseline="0" noProof="0" dirty="0" smtClean="0">
                <a:ln>
                  <a:noFill/>
                </a:ln>
                <a:effectLst/>
                <a:uLnTx/>
                <a:uFillTx/>
                <a:latin typeface="Arial"/>
                <a:ea typeface="+mj-ea"/>
                <a:cs typeface="Arial"/>
              </a:rPr>
              <a:t>Future</a:t>
            </a:r>
            <a:r>
              <a:rPr kumimoji="0" lang="zh-CN" altLang="en-US" sz="4400" b="1" u="none" strike="noStrike" kern="1200" cap="none" spc="0" normalizeH="0" noProof="0" dirty="0" smtClean="0">
                <a:ln>
                  <a:noFill/>
                </a:ln>
                <a:effectLst/>
                <a:uLnTx/>
                <a:uFillTx/>
                <a:latin typeface="Arial"/>
                <a:ea typeface="+mj-ea"/>
                <a:cs typeface="Arial"/>
              </a:rPr>
              <a:t> </a:t>
            </a:r>
            <a:r>
              <a:rPr lang="en-US" altLang="zh-CN" sz="4400" b="1" dirty="0" smtClean="0">
                <a:latin typeface="Arial"/>
                <a:ea typeface="+mj-ea"/>
                <a:cs typeface="Arial"/>
              </a:rPr>
              <a:t>Work</a:t>
            </a:r>
            <a:endParaRPr kumimoji="0" lang="en-US" sz="4400" u="none" strike="noStrike" kern="1200" cap="none" spc="0" normalizeH="0" noProof="0" dirty="0">
              <a:ln>
                <a:noFill/>
              </a:ln>
              <a:effectLst/>
              <a:uLnTx/>
              <a:uFillTx/>
              <a:latin typeface="Arial"/>
              <a:ea typeface="+mj-ea"/>
              <a:cs typeface="Arial"/>
            </a:endParaRPr>
          </a:p>
        </p:txBody>
      </p:sp>
    </p:spTree>
    <p:extLst>
      <p:ext uri="{BB962C8B-B14F-4D97-AF65-F5344CB8AC3E}">
        <p14:creationId xmlns:p14="http://schemas.microsoft.com/office/powerpoint/2010/main" val="1812636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914C7F1-FFC2-4C68-9AAF-0B6E4400929D}"/>
              </a:ext>
            </a:extLst>
          </p:cNvPr>
          <p:cNvSpPr txBox="1">
            <a:spLocks/>
          </p:cNvSpPr>
          <p:nvPr/>
        </p:nvSpPr>
        <p:spPr>
          <a:xfrm>
            <a:off x="0" y="165099"/>
            <a:ext cx="8773699" cy="1040741"/>
          </a:xfrm>
          <a:prstGeom prst="rect">
            <a:avLst/>
          </a:prstGeom>
          <a:noFill/>
        </p:spPr>
        <p:txBody>
          <a:bodyPr vert="horz" lIns="91440" tIns="45720" rIns="91440" bIns="45720" rtlCol="0" anchor="ctr">
            <a:noAutofit/>
          </a:bodyPr>
          <a:lstStyle/>
          <a:p>
            <a:pPr algn="ctr">
              <a:spcBef>
                <a:spcPct val="0"/>
              </a:spcBef>
              <a:defRPr/>
            </a:pPr>
            <a:r>
              <a:rPr kumimoji="0" lang="en-US" altLang="zh-CN" sz="3600" u="none" strike="noStrike" kern="1200" cap="none" spc="0" normalizeH="0" baseline="0" noProof="0" dirty="0" smtClean="0">
                <a:ln>
                  <a:noFill/>
                </a:ln>
                <a:solidFill>
                  <a:srgbClr val="990000"/>
                </a:solidFill>
                <a:effectLst/>
                <a:uLnTx/>
                <a:uFillTx/>
                <a:latin typeface="Arial"/>
                <a:ea typeface="+mj-ea"/>
                <a:cs typeface="Arial"/>
              </a:rPr>
              <a:t>Future</a:t>
            </a:r>
            <a:r>
              <a:rPr kumimoji="0" lang="zh-CN" altLang="en-US" sz="3600" u="none" strike="noStrike" kern="1200" cap="none" spc="0" normalizeH="0" baseline="0" noProof="0" dirty="0" smtClean="0">
                <a:ln>
                  <a:noFill/>
                </a:ln>
                <a:solidFill>
                  <a:srgbClr val="990000"/>
                </a:solidFill>
                <a:effectLst/>
                <a:uLnTx/>
                <a:uFillTx/>
                <a:latin typeface="Arial"/>
                <a:ea typeface="+mj-ea"/>
                <a:cs typeface="Arial"/>
              </a:rPr>
              <a:t> </a:t>
            </a:r>
            <a:r>
              <a:rPr lang="en-US" altLang="zh-CN" sz="3600" dirty="0" smtClean="0">
                <a:solidFill>
                  <a:srgbClr val="990000"/>
                </a:solidFill>
                <a:latin typeface="Arial"/>
                <a:ea typeface="+mj-ea"/>
                <a:cs typeface="Arial"/>
              </a:rPr>
              <a:t>Work</a:t>
            </a:r>
          </a:p>
          <a:p>
            <a:pPr algn="ctr">
              <a:spcBef>
                <a:spcPct val="0"/>
              </a:spcBef>
              <a:defRPr/>
            </a:pPr>
            <a:r>
              <a:rPr kumimoji="0" lang="en-US" altLang="zh-CN" sz="2800" u="none" strike="noStrike" kern="1200" cap="none" spc="0" normalizeH="0" baseline="0" noProof="0" dirty="0" smtClean="0">
                <a:ln>
                  <a:noFill/>
                </a:ln>
                <a:solidFill>
                  <a:srgbClr val="0070C0"/>
                </a:solidFill>
                <a:effectLst/>
                <a:uLnTx/>
                <a:uFillTx/>
                <a:latin typeface="Arial"/>
                <a:ea typeface="+mj-ea"/>
                <a:cs typeface="Arial"/>
              </a:rPr>
              <a:t>(This</a:t>
            </a:r>
            <a:r>
              <a:rPr kumimoji="0" lang="zh-CN" altLang="en-US" sz="2800" u="none" strike="noStrike" kern="1200" cap="none" spc="0" normalizeH="0" baseline="0" noProof="0" dirty="0" smtClean="0">
                <a:ln>
                  <a:noFill/>
                </a:ln>
                <a:solidFill>
                  <a:srgbClr val="0070C0"/>
                </a:solidFill>
                <a:effectLst/>
                <a:uLnTx/>
                <a:uFillTx/>
                <a:latin typeface="Arial"/>
                <a:ea typeface="+mj-ea"/>
                <a:cs typeface="Arial"/>
              </a:rPr>
              <a:t> </a:t>
            </a:r>
            <a:r>
              <a:rPr kumimoji="0" lang="en-US" altLang="zh-CN" sz="2800" u="none" strike="noStrike" kern="1200" cap="none" spc="0" normalizeH="0" baseline="0" noProof="0" dirty="0" smtClean="0">
                <a:ln>
                  <a:noFill/>
                </a:ln>
                <a:solidFill>
                  <a:srgbClr val="0070C0"/>
                </a:solidFill>
                <a:effectLst/>
                <a:uLnTx/>
                <a:uFillTx/>
                <a:latin typeface="Arial"/>
                <a:ea typeface="+mj-ea"/>
                <a:cs typeface="Arial"/>
              </a:rPr>
              <a:t>section</a:t>
            </a:r>
            <a:r>
              <a:rPr kumimoji="0" lang="zh-CN" altLang="en-US" sz="2800" u="none" strike="noStrike" kern="1200" cap="none" spc="0" normalizeH="0" baseline="0" noProof="0" dirty="0" smtClean="0">
                <a:ln>
                  <a:noFill/>
                </a:ln>
                <a:solidFill>
                  <a:srgbClr val="0070C0"/>
                </a:solidFill>
                <a:effectLst/>
                <a:uLnTx/>
                <a:uFillTx/>
                <a:latin typeface="Arial"/>
                <a:ea typeface="+mj-ea"/>
                <a:cs typeface="Arial"/>
              </a:rPr>
              <a:t> </a:t>
            </a:r>
            <a:r>
              <a:rPr kumimoji="0" lang="en-US" altLang="zh-CN" sz="2800" u="none" strike="noStrike" kern="1200" cap="none" spc="0" normalizeH="0" baseline="0" noProof="0" dirty="0" smtClean="0">
                <a:ln>
                  <a:noFill/>
                </a:ln>
                <a:solidFill>
                  <a:srgbClr val="0070C0"/>
                </a:solidFill>
                <a:effectLst/>
                <a:uLnTx/>
                <a:uFillTx/>
                <a:latin typeface="Arial"/>
                <a:ea typeface="+mj-ea"/>
                <a:cs typeface="Arial"/>
              </a:rPr>
              <a:t>is</a:t>
            </a:r>
            <a:r>
              <a:rPr kumimoji="0" lang="zh-CN" altLang="en-US" sz="2800" u="none" strike="noStrike" kern="1200" cap="none" spc="0" normalizeH="0" baseline="0" noProof="0" dirty="0" smtClean="0">
                <a:ln>
                  <a:noFill/>
                </a:ln>
                <a:solidFill>
                  <a:srgbClr val="0070C0"/>
                </a:solidFill>
                <a:effectLst/>
                <a:uLnTx/>
                <a:uFillTx/>
                <a:latin typeface="Arial"/>
                <a:ea typeface="+mj-ea"/>
                <a:cs typeface="Arial"/>
              </a:rPr>
              <a:t> </a:t>
            </a:r>
            <a:r>
              <a:rPr kumimoji="0" lang="en-US" altLang="zh-CN" sz="2800" u="none" strike="noStrike" kern="1200" cap="none" spc="0" normalizeH="0" baseline="0" noProof="0" dirty="0" smtClean="0">
                <a:ln>
                  <a:noFill/>
                </a:ln>
                <a:solidFill>
                  <a:srgbClr val="0070C0"/>
                </a:solidFill>
                <a:effectLst/>
                <a:uLnTx/>
                <a:uFillTx/>
                <a:latin typeface="Arial"/>
                <a:ea typeface="+mj-ea"/>
                <a:cs typeface="Arial"/>
              </a:rPr>
              <a:t>in</a:t>
            </a:r>
            <a:r>
              <a:rPr kumimoji="0" lang="zh-CN" altLang="en-US" sz="2800" u="none" strike="noStrike" kern="1200" cap="none" spc="0" normalizeH="0" baseline="0" noProof="0" dirty="0" smtClean="0">
                <a:ln>
                  <a:noFill/>
                </a:ln>
                <a:solidFill>
                  <a:srgbClr val="0070C0"/>
                </a:solidFill>
                <a:effectLst/>
                <a:uLnTx/>
                <a:uFillTx/>
                <a:latin typeface="Arial"/>
                <a:ea typeface="+mj-ea"/>
                <a:cs typeface="Arial"/>
              </a:rPr>
              <a:t> </a:t>
            </a:r>
            <a:r>
              <a:rPr kumimoji="0" lang="en-US" altLang="zh-CN" sz="2800" u="none" strike="noStrike" kern="1200" cap="none" spc="0" normalizeH="0" baseline="0" noProof="0" dirty="0" smtClean="0">
                <a:ln>
                  <a:noFill/>
                </a:ln>
                <a:solidFill>
                  <a:srgbClr val="0070C0"/>
                </a:solidFill>
                <a:effectLst/>
                <a:uLnTx/>
                <a:uFillTx/>
                <a:latin typeface="Arial"/>
                <a:ea typeface="+mj-ea"/>
                <a:cs typeface="Arial"/>
              </a:rPr>
              <a:t>progress)</a:t>
            </a:r>
          </a:p>
        </p:txBody>
      </p:sp>
      <p:sp>
        <p:nvSpPr>
          <p:cNvPr id="5" name="Rectangle 4"/>
          <p:cNvSpPr/>
          <p:nvPr/>
        </p:nvSpPr>
        <p:spPr>
          <a:xfrm>
            <a:off x="556591" y="1678899"/>
            <a:ext cx="8097080" cy="3791807"/>
          </a:xfrm>
          <a:prstGeom prst="rect">
            <a:avLst/>
          </a:prstGeom>
        </p:spPr>
        <p:txBody>
          <a:bodyPr wrap="square">
            <a:spAutoFit/>
          </a:bodyPr>
          <a:lstStyle/>
          <a:p>
            <a:pPr algn="just">
              <a:lnSpc>
                <a:spcPct val="120000"/>
              </a:lnSpc>
              <a:spcAft>
                <a:spcPts val="600"/>
              </a:spcAft>
            </a:pPr>
            <a:r>
              <a:rPr lang="en-US" altLang="zh-CN" sz="2400" dirty="0" smtClean="0">
                <a:solidFill>
                  <a:srgbClr val="000000"/>
                </a:solidFill>
                <a:latin typeface="Times New Roman" charset="0"/>
                <a:ea typeface="Times New Roman" charset="0"/>
                <a:cs typeface="Times New Roman" charset="0"/>
              </a:rPr>
              <a:t>The</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use</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of</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BMPs</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in</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several</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European</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countries</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is</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currently</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being</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reconsidered</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to</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address</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efficiency,</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practicality,</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and</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cost-effectiveness.</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Other</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countries</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such</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as</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China</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are</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also</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adopting</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new</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programs</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and</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technologies</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to</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better</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manage</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and</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treat</a:t>
            </a:r>
            <a:r>
              <a:rPr lang="zh-CN" altLang="en-US" sz="2400" dirty="0" smtClean="0">
                <a:solidFill>
                  <a:srgbClr val="000000"/>
                </a:solidFill>
                <a:latin typeface="Times New Roman" charset="0"/>
                <a:ea typeface="Times New Roman" charset="0"/>
                <a:cs typeface="Times New Roman" charset="0"/>
              </a:rPr>
              <a:t> </a:t>
            </a:r>
            <a:r>
              <a:rPr lang="en-US" altLang="zh-CN" sz="2400" dirty="0" err="1" smtClean="0">
                <a:solidFill>
                  <a:srgbClr val="000000"/>
                </a:solidFill>
                <a:latin typeface="Times New Roman" charset="0"/>
                <a:ea typeface="Times New Roman" charset="0"/>
                <a:cs typeface="Times New Roman" charset="0"/>
              </a:rPr>
              <a:t>stormwater</a:t>
            </a:r>
            <a:r>
              <a:rPr lang="en-US" altLang="zh-CN" sz="2400" dirty="0" smtClean="0">
                <a:solidFill>
                  <a:srgbClr val="000000"/>
                </a:solidFill>
                <a:latin typeface="Times New Roman" charset="0"/>
                <a:ea typeface="Times New Roman" charset="0"/>
                <a:cs typeface="Times New Roman" charset="0"/>
              </a:rPr>
              <a:t>.</a:t>
            </a:r>
          </a:p>
          <a:p>
            <a:pPr algn="just">
              <a:lnSpc>
                <a:spcPct val="120000"/>
              </a:lnSpc>
              <a:spcAft>
                <a:spcPts val="600"/>
              </a:spcAft>
            </a:pPr>
            <a:endParaRPr lang="en-US" sz="2400" dirty="0">
              <a:solidFill>
                <a:srgbClr val="000000"/>
              </a:solidFill>
              <a:latin typeface="Times New Roman" charset="0"/>
              <a:ea typeface="Times New Roman" charset="0"/>
              <a:cs typeface="Times New Roman" charset="0"/>
            </a:endParaRPr>
          </a:p>
          <a:p>
            <a:pPr algn="just">
              <a:lnSpc>
                <a:spcPct val="120000"/>
              </a:lnSpc>
              <a:spcAft>
                <a:spcPts val="600"/>
              </a:spcAft>
            </a:pPr>
            <a:r>
              <a:rPr lang="en-US" altLang="zh-CN" sz="2400" dirty="0" smtClean="0">
                <a:solidFill>
                  <a:srgbClr val="000000"/>
                </a:solidFill>
                <a:latin typeface="Times New Roman" charset="0"/>
                <a:ea typeface="Times New Roman" charset="0"/>
                <a:cs typeface="Times New Roman" charset="0"/>
              </a:rPr>
              <a:t>This</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section</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briefly</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discusses</a:t>
            </a:r>
            <a:r>
              <a:rPr lang="zh-CN" altLang="en-US" sz="2400" dirty="0" smtClean="0">
                <a:solidFill>
                  <a:srgbClr val="000000"/>
                </a:solidFill>
                <a:latin typeface="Times New Roman" charset="0"/>
                <a:ea typeface="Times New Roman" charset="0"/>
                <a:cs typeface="Times New Roman" charset="0"/>
              </a:rPr>
              <a:t> </a:t>
            </a:r>
            <a:r>
              <a:rPr lang="en-US" altLang="zh-CN" sz="2400" dirty="0" err="1" smtClean="0">
                <a:solidFill>
                  <a:srgbClr val="000000"/>
                </a:solidFill>
                <a:latin typeface="Times New Roman" charset="0"/>
                <a:ea typeface="Times New Roman" charset="0"/>
                <a:cs typeface="Times New Roman" charset="0"/>
              </a:rPr>
              <a:t>stormwater</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case</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studies</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in</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several</a:t>
            </a:r>
            <a:r>
              <a:rPr lang="zh-CN" altLang="en-US" sz="2400" dirty="0" smtClean="0">
                <a:solidFill>
                  <a:srgbClr val="000000"/>
                </a:solidFill>
                <a:latin typeface="Times New Roman" charset="0"/>
                <a:ea typeface="Times New Roman" charset="0"/>
                <a:cs typeface="Times New Roman" charset="0"/>
              </a:rPr>
              <a:t> </a:t>
            </a:r>
            <a:r>
              <a:rPr lang="en-US" altLang="zh-CN" sz="2400" dirty="0" smtClean="0">
                <a:solidFill>
                  <a:srgbClr val="000000"/>
                </a:solidFill>
                <a:latin typeface="Times New Roman" charset="0"/>
                <a:ea typeface="Times New Roman" charset="0"/>
                <a:cs typeface="Times New Roman" charset="0"/>
              </a:rPr>
              <a:t>countries.</a:t>
            </a:r>
            <a:endParaRPr lang="en-US" sz="2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3341374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14C7F1-FFC2-4C68-9AAF-0B6E4400929D}"/>
              </a:ext>
            </a:extLst>
          </p:cNvPr>
          <p:cNvSpPr txBox="1">
            <a:spLocks/>
          </p:cNvSpPr>
          <p:nvPr/>
        </p:nvSpPr>
        <p:spPr>
          <a:xfrm>
            <a:off x="0" y="151244"/>
            <a:ext cx="8773699" cy="1040741"/>
          </a:xfrm>
          <a:prstGeom prst="rect">
            <a:avLst/>
          </a:prstGeom>
          <a:noFill/>
        </p:spPr>
        <p:txBody>
          <a:bodyPr vert="horz" lIns="91440" tIns="45720" rIns="91440" bIns="45720" rtlCol="0" anchor="ctr">
            <a:noAutofit/>
          </a:bodyPr>
          <a:lstStyle/>
          <a:p>
            <a:pPr lvl="1">
              <a:spcBef>
                <a:spcPct val="0"/>
              </a:spcBef>
              <a:defRPr/>
            </a:pPr>
            <a:r>
              <a:rPr lang="en-US" altLang="zh-CN" sz="2800" u="sng" dirty="0" smtClean="0">
                <a:solidFill>
                  <a:srgbClr val="990000"/>
                </a:solidFill>
                <a:latin typeface="Arial"/>
                <a:ea typeface="+mj-ea"/>
                <a:cs typeface="Arial"/>
              </a:rPr>
              <a:t>Case</a:t>
            </a:r>
            <a:r>
              <a:rPr lang="zh-CN" altLang="en-US" sz="2800" u="sng" dirty="0" smtClean="0">
                <a:solidFill>
                  <a:srgbClr val="990000"/>
                </a:solidFill>
                <a:latin typeface="Arial"/>
                <a:ea typeface="+mj-ea"/>
                <a:cs typeface="Arial"/>
              </a:rPr>
              <a:t> </a:t>
            </a:r>
            <a:r>
              <a:rPr lang="en-US" altLang="zh-CN" sz="2800" u="sng" dirty="0" smtClean="0">
                <a:solidFill>
                  <a:srgbClr val="990000"/>
                </a:solidFill>
                <a:latin typeface="Arial"/>
                <a:ea typeface="+mj-ea"/>
                <a:cs typeface="Arial"/>
              </a:rPr>
              <a:t>study</a:t>
            </a:r>
            <a:r>
              <a:rPr lang="zh-CN" altLang="en-US" sz="2800" u="sng" dirty="0" smtClean="0">
                <a:solidFill>
                  <a:srgbClr val="990000"/>
                </a:solidFill>
                <a:latin typeface="Arial"/>
                <a:ea typeface="+mj-ea"/>
                <a:cs typeface="Arial"/>
              </a:rPr>
              <a:t> </a:t>
            </a:r>
            <a:r>
              <a:rPr lang="en-US" altLang="zh-CN" sz="2800" u="sng" dirty="0" smtClean="0">
                <a:solidFill>
                  <a:srgbClr val="990000"/>
                </a:solidFill>
                <a:latin typeface="Arial"/>
                <a:ea typeface="+mj-ea"/>
                <a:cs typeface="Arial"/>
              </a:rPr>
              <a:t>I:</a:t>
            </a:r>
          </a:p>
          <a:p>
            <a:pPr lvl="1">
              <a:spcBef>
                <a:spcPct val="0"/>
              </a:spcBef>
              <a:defRPr/>
            </a:pPr>
            <a:r>
              <a:rPr lang="en-US" altLang="zh-CN" sz="2200" b="1" u="sng" dirty="0" smtClean="0">
                <a:solidFill>
                  <a:srgbClr val="0070C0"/>
                </a:solidFill>
                <a:latin typeface="Arial"/>
                <a:ea typeface="+mj-ea"/>
                <a:cs typeface="Arial"/>
              </a:rPr>
              <a:t>Coal-powered</a:t>
            </a:r>
            <a:r>
              <a:rPr lang="zh-CN" altLang="en-US" sz="2200" b="1" u="sng" dirty="0" smtClean="0">
                <a:solidFill>
                  <a:srgbClr val="0070C0"/>
                </a:solidFill>
                <a:latin typeface="Arial"/>
                <a:ea typeface="+mj-ea"/>
                <a:cs typeface="Arial"/>
              </a:rPr>
              <a:t> </a:t>
            </a:r>
            <a:r>
              <a:rPr lang="en-US" altLang="zh-CN" sz="2200" b="1" u="sng" dirty="0" smtClean="0">
                <a:solidFill>
                  <a:srgbClr val="0070C0"/>
                </a:solidFill>
                <a:latin typeface="Arial"/>
                <a:ea typeface="+mj-ea"/>
                <a:cs typeface="Arial"/>
              </a:rPr>
              <a:t>electricity</a:t>
            </a:r>
            <a:r>
              <a:rPr lang="zh-CN" altLang="en-US" sz="2200" b="1" u="sng" dirty="0" smtClean="0">
                <a:solidFill>
                  <a:srgbClr val="0070C0"/>
                </a:solidFill>
                <a:latin typeface="Arial"/>
                <a:ea typeface="+mj-ea"/>
                <a:cs typeface="Arial"/>
              </a:rPr>
              <a:t> </a:t>
            </a:r>
            <a:r>
              <a:rPr lang="en-US" altLang="zh-CN" sz="2200" b="1" u="sng" dirty="0" smtClean="0">
                <a:solidFill>
                  <a:srgbClr val="0070C0"/>
                </a:solidFill>
                <a:latin typeface="Arial"/>
                <a:ea typeface="+mj-ea"/>
                <a:cs typeface="Arial"/>
              </a:rPr>
              <a:t>generating</a:t>
            </a:r>
            <a:r>
              <a:rPr lang="zh-CN" altLang="en-US" sz="2200" b="1" u="sng" dirty="0" smtClean="0">
                <a:solidFill>
                  <a:srgbClr val="0070C0"/>
                </a:solidFill>
                <a:latin typeface="Arial"/>
                <a:ea typeface="+mj-ea"/>
                <a:cs typeface="Arial"/>
              </a:rPr>
              <a:t> </a:t>
            </a:r>
            <a:r>
              <a:rPr lang="en-US" altLang="zh-CN" sz="2200" b="1" u="sng" dirty="0">
                <a:solidFill>
                  <a:srgbClr val="0070C0"/>
                </a:solidFill>
                <a:latin typeface="Arial"/>
                <a:ea typeface="+mj-ea"/>
                <a:cs typeface="Arial"/>
              </a:rPr>
              <a:t>facilities</a:t>
            </a:r>
            <a:r>
              <a:rPr lang="zh-CN" altLang="en-US" sz="2200" b="1" u="sng" dirty="0">
                <a:solidFill>
                  <a:srgbClr val="0070C0"/>
                </a:solidFill>
                <a:latin typeface="Arial"/>
                <a:ea typeface="+mj-ea"/>
                <a:cs typeface="Arial"/>
              </a:rPr>
              <a:t> </a:t>
            </a:r>
            <a:r>
              <a:rPr lang="en-US" altLang="zh-CN" sz="2200" b="1" u="sng" dirty="0">
                <a:solidFill>
                  <a:srgbClr val="0070C0"/>
                </a:solidFill>
                <a:latin typeface="Arial"/>
                <a:ea typeface="+mj-ea"/>
                <a:cs typeface="Arial"/>
              </a:rPr>
              <a:t>in</a:t>
            </a:r>
            <a:r>
              <a:rPr lang="zh-CN" altLang="en-US" sz="2200" b="1" u="sng" dirty="0">
                <a:solidFill>
                  <a:srgbClr val="0070C0"/>
                </a:solidFill>
                <a:latin typeface="Arial"/>
                <a:ea typeface="+mj-ea"/>
                <a:cs typeface="Arial"/>
              </a:rPr>
              <a:t> </a:t>
            </a:r>
            <a:r>
              <a:rPr lang="en-US" altLang="zh-CN" sz="2200" b="1" u="sng" dirty="0">
                <a:solidFill>
                  <a:srgbClr val="0070C0"/>
                </a:solidFill>
                <a:latin typeface="Arial"/>
                <a:ea typeface="+mj-ea"/>
                <a:cs typeface="Arial"/>
              </a:rPr>
              <a:t>China</a:t>
            </a:r>
          </a:p>
        </p:txBody>
      </p:sp>
      <p:sp>
        <p:nvSpPr>
          <p:cNvPr id="3" name="Rectangle 2"/>
          <p:cNvSpPr/>
          <p:nvPr/>
        </p:nvSpPr>
        <p:spPr>
          <a:xfrm>
            <a:off x="498764" y="1142595"/>
            <a:ext cx="8274935" cy="2209836"/>
          </a:xfrm>
          <a:prstGeom prst="rect">
            <a:avLst/>
          </a:prstGeom>
        </p:spPr>
        <p:txBody>
          <a:bodyPr wrap="square">
            <a:spAutoFit/>
          </a:bodyPr>
          <a:lstStyle/>
          <a:p>
            <a:pPr algn="just">
              <a:lnSpc>
                <a:spcPct val="110000"/>
              </a:lnSpc>
              <a:spcAft>
                <a:spcPts val="600"/>
              </a:spcAft>
            </a:pPr>
            <a:r>
              <a:rPr lang="en-US" sz="1600" dirty="0" smtClean="0">
                <a:solidFill>
                  <a:srgbClr val="000000"/>
                </a:solidFill>
                <a:latin typeface="Times New Roman" charset="0"/>
                <a:ea typeface="Times New Roman" charset="0"/>
                <a:cs typeface="Times New Roman" charset="0"/>
              </a:rPr>
              <a:t>Pollutants </a:t>
            </a:r>
            <a:r>
              <a:rPr lang="en-US" sz="1600" dirty="0">
                <a:solidFill>
                  <a:srgbClr val="000000"/>
                </a:solidFill>
                <a:latin typeface="Times New Roman" charset="0"/>
                <a:ea typeface="Times New Roman" charset="0"/>
                <a:cs typeface="Times New Roman" charset="0"/>
              </a:rPr>
              <a:t>may be present in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as a result of outdoor activities </a:t>
            </a:r>
            <a:r>
              <a:rPr lang="en-US" sz="1600" dirty="0" smtClean="0">
                <a:solidFill>
                  <a:srgbClr val="000000"/>
                </a:solidFill>
                <a:latin typeface="Times New Roman" charset="0"/>
                <a:ea typeface="Times New Roman" charset="0"/>
                <a:cs typeface="Times New Roman" charset="0"/>
              </a:rPr>
              <a:t>such </a:t>
            </a:r>
            <a:r>
              <a:rPr lang="en-US" sz="1600" dirty="0">
                <a:solidFill>
                  <a:srgbClr val="000000"/>
                </a:solidFill>
                <a:latin typeface="Times New Roman" charset="0"/>
                <a:ea typeface="Times New Roman" charset="0"/>
                <a:cs typeface="Times New Roman" charset="0"/>
              </a:rPr>
              <a:t>as: material handling and transport </a:t>
            </a:r>
            <a:r>
              <a:rPr lang="en-US" sz="1600" dirty="0" smtClean="0">
                <a:solidFill>
                  <a:srgbClr val="000000"/>
                </a:solidFill>
                <a:latin typeface="Times New Roman" charset="0"/>
                <a:ea typeface="Times New Roman" charset="0"/>
                <a:cs typeface="Times New Roman" charset="0"/>
              </a:rPr>
              <a:t>operations</a:t>
            </a:r>
            <a:r>
              <a:rPr lang="en-US" altLang="zh-CN" sz="1600" dirty="0" smtClean="0">
                <a:solidFill>
                  <a:srgbClr val="000000"/>
                </a:solidFill>
                <a:latin typeface="Times New Roman" charset="0"/>
                <a:ea typeface="Times New Roman" charset="0"/>
                <a:cs typeface="Times New Roman" charset="0"/>
              </a:rPr>
              <a:t>,</a:t>
            </a:r>
            <a:r>
              <a:rPr lang="en-US" sz="1600" dirty="0" smtClean="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waste </a:t>
            </a:r>
            <a:r>
              <a:rPr lang="en-US" sz="1600" dirty="0" smtClean="0">
                <a:solidFill>
                  <a:srgbClr val="000000"/>
                </a:solidFill>
                <a:latin typeface="Times New Roman" charset="0"/>
                <a:ea typeface="Times New Roman" charset="0"/>
                <a:cs typeface="Times New Roman" charset="0"/>
              </a:rPr>
              <a:t>disposal</a:t>
            </a:r>
            <a:r>
              <a:rPr lang="en-US" altLang="zh-CN" sz="1600" dirty="0" smtClean="0">
                <a:solidFill>
                  <a:srgbClr val="000000"/>
                </a:solidFill>
                <a:latin typeface="Times New Roman" charset="0"/>
                <a:ea typeface="Times New Roman" charset="0"/>
                <a:cs typeface="Times New Roman" charset="0"/>
              </a:rPr>
              <a:t>,</a:t>
            </a:r>
            <a:r>
              <a:rPr lang="en-US" sz="1600" dirty="0" smtClean="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and</a:t>
            </a:r>
            <a:r>
              <a:rPr lang="zh-CN" altLang="en-US" sz="1600" dirty="0">
                <a:solidFill>
                  <a:srgbClr val="000000"/>
                </a:solidFill>
                <a:latin typeface="Times New Roman" charset="0"/>
                <a:ea typeface="Times New Roman" charset="0"/>
                <a:cs typeface="Times New Roman" charset="0"/>
              </a:rPr>
              <a:t> </a:t>
            </a:r>
            <a:r>
              <a:rPr lang="en-US" sz="1600" dirty="0">
                <a:solidFill>
                  <a:srgbClr val="000000"/>
                </a:solidFill>
                <a:latin typeface="Times New Roman" charset="0"/>
                <a:ea typeface="Times New Roman" charset="0"/>
                <a:cs typeface="Times New Roman" charset="0"/>
              </a:rPr>
              <a:t>deposition of airborne particulate matter. </a:t>
            </a:r>
          </a:p>
          <a:p>
            <a:pPr algn="just">
              <a:lnSpc>
                <a:spcPct val="110000"/>
              </a:lnSpc>
              <a:spcAft>
                <a:spcPts val="600"/>
              </a:spcAft>
            </a:pPr>
            <a:r>
              <a:rPr lang="en-US" sz="1600" dirty="0">
                <a:solidFill>
                  <a:srgbClr val="000000"/>
                </a:solidFill>
                <a:latin typeface="Times New Roman" charset="0"/>
                <a:ea typeface="Times New Roman" charset="0"/>
                <a:cs typeface="Times New Roman" charset="0"/>
              </a:rPr>
              <a:t>The primary and largest potential source </a:t>
            </a:r>
            <a:r>
              <a:rPr lang="en-US" sz="1600" dirty="0" smtClean="0">
                <a:solidFill>
                  <a:srgbClr val="000000"/>
                </a:solidFill>
                <a:latin typeface="Times New Roman" charset="0"/>
                <a:ea typeface="Times New Roman" charset="0"/>
                <a:cs typeface="Times New Roman" charset="0"/>
              </a:rPr>
              <a:t>is </a:t>
            </a:r>
            <a:r>
              <a:rPr lang="en-US" sz="1600" dirty="0">
                <a:solidFill>
                  <a:srgbClr val="000000"/>
                </a:solidFill>
                <a:latin typeface="Times New Roman" charset="0"/>
                <a:ea typeface="Times New Roman" charset="0"/>
                <a:cs typeface="Times New Roman" charset="0"/>
              </a:rPr>
              <a:t>ash refuse piles. </a:t>
            </a:r>
            <a:r>
              <a:rPr lang="en-US" altLang="zh-CN" sz="1600" dirty="0" smtClean="0">
                <a:solidFill>
                  <a:srgbClr val="000000"/>
                </a:solidFill>
                <a:latin typeface="Times New Roman" charset="0"/>
                <a:ea typeface="Times New Roman" charset="0"/>
                <a:cs typeface="Times New Roman" charset="0"/>
              </a:rPr>
              <a:t>Pollutants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such</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v</a:t>
            </a:r>
            <a:r>
              <a:rPr lang="en-US" sz="1600" dirty="0" smtClean="0">
                <a:solidFill>
                  <a:srgbClr val="000000"/>
                </a:solidFill>
                <a:latin typeface="Times New Roman" charset="0"/>
                <a:ea typeface="Times New Roman" charset="0"/>
                <a:cs typeface="Times New Roman" charset="0"/>
              </a:rPr>
              <a:t>anadium</a:t>
            </a:r>
            <a:r>
              <a:rPr lang="en-US" sz="1600" dirty="0">
                <a:solidFill>
                  <a:srgbClr val="000000"/>
                </a:solidFill>
                <a:latin typeface="Times New Roman" charset="0"/>
                <a:ea typeface="Times New Roman" charset="0"/>
                <a:cs typeface="Times New Roman" charset="0"/>
              </a:rPr>
              <a:t>, sodium, sulfur, and nickel are all common elements found in oil ash. Silica, alumina, ferric oxide, calcium oxide, magnesium oxide, and sodium and potassium oxides are all common</a:t>
            </a:r>
            <a:r>
              <a:rPr lang="en-US" sz="1600" dirty="0" smtClean="0">
                <a:solidFill>
                  <a:srgbClr val="000000"/>
                </a:solidFill>
                <a:latin typeface="Times New Roman" charset="0"/>
                <a:ea typeface="Times New Roman" charset="0"/>
                <a:cs typeface="Times New Roman" charset="0"/>
              </a:rPr>
              <a:t>.</a:t>
            </a:r>
            <a:r>
              <a:rPr lang="zh-CN" altLang="en-US" sz="1600" dirty="0" smtClean="0">
                <a:solidFill>
                  <a:srgbClr val="000000"/>
                </a:solidFill>
                <a:latin typeface="Times New Roman" charset="0"/>
                <a:ea typeface="Times New Roman" charset="0"/>
                <a:cs typeface="Times New Roman" charset="0"/>
              </a:rPr>
              <a:t> </a:t>
            </a:r>
            <a:endParaRPr lang="en-US" altLang="zh-CN" sz="1600" dirty="0" smtClean="0">
              <a:solidFill>
                <a:srgbClr val="000000"/>
              </a:solidFill>
              <a:latin typeface="Times New Roman" charset="0"/>
              <a:ea typeface="Times New Roman" charset="0"/>
              <a:cs typeface="Times New Roman" charset="0"/>
            </a:endParaRPr>
          </a:p>
          <a:p>
            <a:pPr algn="just">
              <a:lnSpc>
                <a:spcPct val="110000"/>
              </a:lnSpc>
              <a:spcAft>
                <a:spcPts val="600"/>
              </a:spcAft>
            </a:pPr>
            <a:r>
              <a:rPr lang="en-US" altLang="zh-CN" sz="1600" dirty="0" smtClean="0">
                <a:solidFill>
                  <a:srgbClr val="000000"/>
                </a:solidFill>
                <a:latin typeface="Times New Roman" charset="0"/>
                <a:ea typeface="Times New Roman" charset="0"/>
                <a:cs typeface="Times New Roman" charset="0"/>
              </a:rPr>
              <a:t>The </a:t>
            </a:r>
            <a:r>
              <a:rPr lang="en-US" altLang="zh-CN" sz="1600" dirty="0">
                <a:solidFill>
                  <a:srgbClr val="000000"/>
                </a:solidFill>
                <a:latin typeface="Times New Roman" charset="0"/>
                <a:ea typeface="Times New Roman" charset="0"/>
                <a:cs typeface="Times New Roman" charset="0"/>
              </a:rPr>
              <a:t>activities, pollutant sources, and </a:t>
            </a:r>
            <a:r>
              <a:rPr lang="en-US" altLang="zh-CN" sz="1600" dirty="0" smtClean="0">
                <a:solidFill>
                  <a:srgbClr val="000000"/>
                </a:solidFill>
                <a:latin typeface="Times New Roman" charset="0"/>
                <a:ea typeface="Times New Roman" charset="0"/>
                <a:cs typeface="Times New Roman" charset="0"/>
              </a:rPr>
              <a:t>type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of</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pollutants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detailed </a:t>
            </a:r>
            <a:r>
              <a:rPr lang="en-US" altLang="zh-CN" sz="1600" dirty="0">
                <a:solidFill>
                  <a:srgbClr val="000000"/>
                </a:solidFill>
                <a:latin typeface="Times New Roman" charset="0"/>
                <a:ea typeface="Times New Roman" charset="0"/>
                <a:cs typeface="Times New Roman" charset="0"/>
              </a:rPr>
              <a:t>in </a:t>
            </a:r>
            <a:r>
              <a:rPr lang="en-US" altLang="zh-CN" sz="1600" dirty="0" smtClean="0">
                <a:solidFill>
                  <a:srgbClr val="000000"/>
                </a:solidFill>
                <a:latin typeface="Times New Roman" charset="0"/>
                <a:ea typeface="Times New Roman" charset="0"/>
                <a:cs typeface="Times New Roman" charset="0"/>
              </a:rPr>
              <a:t>the</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following</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table are </a:t>
            </a:r>
            <a:r>
              <a:rPr lang="en-US" altLang="zh-CN" sz="1600" dirty="0">
                <a:solidFill>
                  <a:srgbClr val="000000"/>
                </a:solidFill>
                <a:latin typeface="Times New Roman" charset="0"/>
                <a:ea typeface="Times New Roman" charset="0"/>
                <a:cs typeface="Times New Roman" charset="0"/>
              </a:rPr>
              <a:t>commonly found at </a:t>
            </a:r>
            <a:r>
              <a:rPr lang="en-US" altLang="zh-CN" sz="1600" dirty="0" smtClean="0">
                <a:solidFill>
                  <a:srgbClr val="000000"/>
                </a:solidFill>
                <a:latin typeface="Times New Roman" charset="0"/>
                <a:ea typeface="Times New Roman" charset="0"/>
                <a:cs typeface="Times New Roman" charset="0"/>
              </a:rPr>
              <a:t>steam</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electric </a:t>
            </a:r>
            <a:r>
              <a:rPr lang="en-US" altLang="zh-CN" sz="1600" dirty="0">
                <a:solidFill>
                  <a:srgbClr val="000000"/>
                </a:solidFill>
                <a:latin typeface="Times New Roman" charset="0"/>
                <a:ea typeface="Times New Roman" charset="0"/>
                <a:cs typeface="Times New Roman" charset="0"/>
              </a:rPr>
              <a:t>generating facilities, including coal handling areas.</a:t>
            </a:r>
            <a:r>
              <a:rPr lang="en-US" sz="1600" dirty="0" smtClean="0">
                <a:solidFill>
                  <a:srgbClr val="000000"/>
                </a:solidFill>
                <a:latin typeface="Times New Roman" charset="0"/>
                <a:ea typeface="Times New Roman" charset="0"/>
                <a:cs typeface="Times New Roman" charset="0"/>
              </a:rPr>
              <a:t> </a:t>
            </a:r>
            <a:endParaRPr lang="en-US" sz="1600" dirty="0">
              <a:solidFill>
                <a:srgbClr val="000000"/>
              </a:solidFill>
              <a:latin typeface="Times New Roman" charset="0"/>
              <a:ea typeface="Times New Roman" charset="0"/>
              <a:cs typeface="Times New Roman" charset="0"/>
            </a:endParaRPr>
          </a:p>
        </p:txBody>
      </p:sp>
      <p:pic>
        <p:nvPicPr>
          <p:cNvPr id="4" name="Picture 3"/>
          <p:cNvPicPr>
            <a:picLocks noChangeAspect="1"/>
          </p:cNvPicPr>
          <p:nvPr/>
        </p:nvPicPr>
        <p:blipFill>
          <a:blip r:embed="rId2"/>
          <a:stretch>
            <a:fillRect/>
          </a:stretch>
        </p:blipFill>
        <p:spPr>
          <a:xfrm>
            <a:off x="1518180" y="3283156"/>
            <a:ext cx="5613662" cy="2362270"/>
          </a:xfrm>
          <a:prstGeom prst="rect">
            <a:avLst/>
          </a:prstGeom>
        </p:spPr>
      </p:pic>
      <p:sp>
        <p:nvSpPr>
          <p:cNvPr id="5" name="矩形 11"/>
          <p:cNvSpPr/>
          <p:nvPr/>
        </p:nvSpPr>
        <p:spPr>
          <a:xfrm>
            <a:off x="2073555" y="5567629"/>
            <a:ext cx="4626588" cy="261610"/>
          </a:xfrm>
          <a:prstGeom prst="rect">
            <a:avLst/>
          </a:prstGeom>
        </p:spPr>
        <p:txBody>
          <a:bodyPr wrap="none">
            <a:spAutoFit/>
          </a:bodyPr>
          <a:lstStyle/>
          <a:p>
            <a:pPr>
              <a:lnSpc>
                <a:spcPct val="110000"/>
              </a:lnSpc>
              <a:buSzPct val="100000"/>
            </a:pPr>
            <a:r>
              <a:rPr lang="en-US" altLang="zh-CN" sz="1000" dirty="0">
                <a:solidFill>
                  <a:srgbClr val="000000"/>
                </a:solidFill>
                <a:latin typeface="Times New Roman" charset="0"/>
                <a:ea typeface="Times New Roman" charset="0"/>
                <a:cs typeface="Times New Roman" charset="0"/>
              </a:rPr>
              <a:t>Source</a:t>
            </a:r>
            <a:r>
              <a:rPr lang="en-US" altLang="zh-CN" sz="1000" dirty="0" smtClean="0">
                <a:solidFill>
                  <a:srgbClr val="000000"/>
                </a:solidFill>
                <a:latin typeface="Times New Roman" charset="0"/>
                <a:ea typeface="Times New Roman" charset="0"/>
                <a:cs typeface="Times New Roman" charset="0"/>
              </a:rPr>
              <a:t>:</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Industrial </a:t>
            </a:r>
            <a:r>
              <a:rPr lang="en-US" altLang="zh-CN" sz="1000" dirty="0" err="1" smtClean="0">
                <a:solidFill>
                  <a:srgbClr val="000000"/>
                </a:solidFill>
                <a:latin typeface="Times New Roman" charset="0"/>
                <a:ea typeface="Times New Roman" charset="0"/>
                <a:cs typeface="Times New Roman" charset="0"/>
              </a:rPr>
              <a:t>Stormwater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Fact </a:t>
            </a:r>
            <a:r>
              <a:rPr lang="en-US" altLang="zh-CN" sz="1000" dirty="0">
                <a:solidFill>
                  <a:srgbClr val="000000"/>
                </a:solidFill>
                <a:latin typeface="Times New Roman" charset="0"/>
                <a:ea typeface="Times New Roman" charset="0"/>
                <a:cs typeface="Times New Roman" charset="0"/>
              </a:rPr>
              <a:t>Sheet </a:t>
            </a:r>
            <a:r>
              <a:rPr lang="en-US" altLang="zh-CN" sz="1000" dirty="0" smtClean="0">
                <a:solidFill>
                  <a:srgbClr val="000000"/>
                </a:solidFill>
                <a:latin typeface="Times New Roman" charset="0"/>
                <a:ea typeface="Times New Roman" charset="0"/>
                <a:cs typeface="Times New Roman" charset="0"/>
              </a:rPr>
              <a:t>Series,</a:t>
            </a:r>
            <a:r>
              <a:rPr lang="zh-CN" altLang="en-US" sz="1000" dirty="0" smtClean="0">
                <a:solidFill>
                  <a:srgbClr val="000000"/>
                </a:solidFill>
                <a:latin typeface="Times New Roman" charset="0"/>
                <a:ea typeface="Times New Roman" charset="0"/>
                <a:cs typeface="Times New Roman" charset="0"/>
              </a:rPr>
              <a:t> </a:t>
            </a:r>
            <a:r>
              <a:rPr lang="en-US" altLang="zh-CN" sz="1000" dirty="0">
                <a:solidFill>
                  <a:srgbClr val="000000"/>
                </a:solidFill>
                <a:latin typeface="Times New Roman" charset="0"/>
                <a:ea typeface="Times New Roman" charset="0"/>
                <a:cs typeface="Times New Roman" charset="0"/>
              </a:rPr>
              <a:t>U.S. EPA Office of Water,</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Dec</a:t>
            </a:r>
            <a:r>
              <a:rPr lang="zh-CN" altLang="en-US" sz="1000" dirty="0" smtClean="0">
                <a:solidFill>
                  <a:srgbClr val="000000"/>
                </a:solidFill>
                <a:latin typeface="Times New Roman" charset="0"/>
                <a:ea typeface="Times New Roman" charset="0"/>
                <a:cs typeface="Times New Roman" charset="0"/>
              </a:rPr>
              <a:t> </a:t>
            </a:r>
            <a:r>
              <a:rPr lang="en-US" altLang="zh-CN" sz="1000" dirty="0" smtClean="0">
                <a:solidFill>
                  <a:srgbClr val="000000"/>
                </a:solidFill>
                <a:latin typeface="Times New Roman" charset="0"/>
                <a:ea typeface="Times New Roman" charset="0"/>
                <a:cs typeface="Times New Roman" charset="0"/>
              </a:rPr>
              <a:t>2006</a:t>
            </a:r>
            <a:endParaRPr lang="zh-CN" altLang="zh-CN" sz="10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8853209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6259" y="1310410"/>
            <a:ext cx="6041280" cy="369332"/>
          </a:xfrm>
          <a:prstGeom prst="rect">
            <a:avLst/>
          </a:prstGeom>
          <a:solidFill>
            <a:srgbClr val="FFCC00"/>
          </a:solidFill>
        </p:spPr>
        <p:txBody>
          <a:bodyPr wrap="square" rtlCol="0">
            <a:spAutoFit/>
          </a:bodyPr>
          <a:lstStyle/>
          <a:p>
            <a:r>
              <a:rPr lang="en-US" altLang="zh-CN" dirty="0" smtClean="0">
                <a:latin typeface="Times New Roman" charset="0"/>
                <a:ea typeface="Times New Roman" charset="0"/>
                <a:cs typeface="Times New Roman" charset="0"/>
              </a:rPr>
              <a:t>Example:</a:t>
            </a:r>
            <a:r>
              <a:rPr lang="zh-CN" altLang="en-US" dirty="0" smtClean="0">
                <a:latin typeface="Times New Roman" charset="0"/>
                <a:ea typeface="Times New Roman" charset="0"/>
                <a:cs typeface="Times New Roman" charset="0"/>
              </a:rPr>
              <a:t> </a:t>
            </a:r>
            <a:r>
              <a:rPr lang="en-US" altLang="zh-CN" dirty="0" err="1" smtClean="0">
                <a:latin typeface="Times New Roman" charset="0"/>
                <a:ea typeface="Times New Roman" charset="0"/>
                <a:cs typeface="Times New Roman" charset="0"/>
              </a:rPr>
              <a:t>Stormwater</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management</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in</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coal</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handling</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area,</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China</a:t>
            </a:r>
            <a:endParaRPr lang="en-US" altLang="zh-CN" dirty="0">
              <a:latin typeface="Times New Roman" charset="0"/>
              <a:ea typeface="Times New Roman" charset="0"/>
              <a:cs typeface="Times New Roman" charset="0"/>
            </a:endParaRPr>
          </a:p>
        </p:txBody>
      </p:sp>
      <p:sp>
        <p:nvSpPr>
          <p:cNvPr id="6" name="Rectangle 5"/>
          <p:cNvSpPr/>
          <p:nvPr/>
        </p:nvSpPr>
        <p:spPr>
          <a:xfrm>
            <a:off x="496259" y="1798167"/>
            <a:ext cx="8069621" cy="3627211"/>
          </a:xfrm>
          <a:prstGeom prst="rect">
            <a:avLst/>
          </a:prstGeom>
        </p:spPr>
        <p:txBody>
          <a:bodyPr wrap="square">
            <a:spAutoFit/>
          </a:bodyPr>
          <a:lstStyle/>
          <a:p>
            <a:pPr algn="just">
              <a:lnSpc>
                <a:spcPct val="120000"/>
              </a:lnSpc>
              <a:spcAft>
                <a:spcPts val="600"/>
              </a:spcAft>
            </a:pPr>
            <a:r>
              <a:rPr lang="en-US" altLang="zh-CN" sz="2400" dirty="0" smtClean="0">
                <a:solidFill>
                  <a:srgbClr val="990000"/>
                </a:solidFill>
                <a:latin typeface="Times New Roman" charset="0"/>
                <a:ea typeface="Times New Roman" charset="0"/>
                <a:cs typeface="Times New Roman" charset="0"/>
              </a:rPr>
              <a:t>Treatment</a:t>
            </a:r>
            <a:r>
              <a:rPr lang="zh-CN" altLang="en-US" sz="2400" dirty="0" smtClean="0">
                <a:solidFill>
                  <a:srgbClr val="990000"/>
                </a:solidFill>
                <a:latin typeface="Times New Roman" charset="0"/>
                <a:ea typeface="Times New Roman" charset="0"/>
                <a:cs typeface="Times New Roman" charset="0"/>
              </a:rPr>
              <a:t> </a:t>
            </a:r>
            <a:r>
              <a:rPr lang="en-US" altLang="zh-CN" sz="2400" dirty="0" smtClean="0">
                <a:solidFill>
                  <a:srgbClr val="990000"/>
                </a:solidFill>
                <a:latin typeface="Times New Roman" charset="0"/>
                <a:ea typeface="Times New Roman" charset="0"/>
                <a:cs typeface="Times New Roman" charset="0"/>
              </a:rPr>
              <a:t>steps:</a:t>
            </a:r>
          </a:p>
          <a:p>
            <a:pPr marL="342900" indent="-342900" algn="just">
              <a:lnSpc>
                <a:spcPct val="120000"/>
              </a:lnSpc>
              <a:spcAft>
                <a:spcPts val="600"/>
              </a:spcAft>
              <a:buFont typeface="+mj-lt"/>
              <a:buAutoNum type="arabicPeriod"/>
            </a:pPr>
            <a:r>
              <a:rPr lang="en-US" altLang="zh-CN" sz="2000" dirty="0" smtClean="0">
                <a:solidFill>
                  <a:srgbClr val="000000"/>
                </a:solidFill>
                <a:latin typeface="Times New Roman" charset="0"/>
                <a:ea typeface="Times New Roman" charset="0"/>
                <a:cs typeface="Times New Roman" charset="0"/>
              </a:rPr>
              <a:t>Collect</a:t>
            </a:r>
            <a:r>
              <a:rPr lang="zh-CN" altLang="en-US" sz="2000" dirty="0" smtClean="0">
                <a:solidFill>
                  <a:srgbClr val="000000"/>
                </a:solidFill>
                <a:latin typeface="Times New Roman" charset="0"/>
                <a:ea typeface="Times New Roman" charset="0"/>
                <a:cs typeface="Times New Roman" charset="0"/>
              </a:rPr>
              <a:t> </a:t>
            </a:r>
            <a:r>
              <a:rPr lang="en-US" altLang="zh-CN" sz="2000" dirty="0" err="1" smtClean="0">
                <a:solidFill>
                  <a:srgbClr val="000000"/>
                </a:solidFill>
                <a:latin typeface="Times New Roman" charset="0"/>
                <a:ea typeface="Times New Roman" charset="0"/>
                <a:cs typeface="Times New Roman" charset="0"/>
              </a:rPr>
              <a:t>stormwater</a:t>
            </a:r>
            <a:endParaRPr lang="en-US" altLang="zh-CN" sz="2000" dirty="0" smtClean="0">
              <a:solidFill>
                <a:srgbClr val="000000"/>
              </a:solidFill>
              <a:latin typeface="Times New Roman" charset="0"/>
              <a:ea typeface="Times New Roman" charset="0"/>
              <a:cs typeface="Times New Roman" charset="0"/>
            </a:endParaRPr>
          </a:p>
          <a:p>
            <a:pPr marL="342900" indent="-342900" algn="just">
              <a:lnSpc>
                <a:spcPct val="120000"/>
              </a:lnSpc>
              <a:spcAft>
                <a:spcPts val="600"/>
              </a:spcAft>
              <a:buFont typeface="+mj-lt"/>
              <a:buAutoNum type="arabicPeriod"/>
            </a:pPr>
            <a:r>
              <a:rPr lang="en-US" altLang="zh-CN" sz="2000" dirty="0" smtClean="0">
                <a:solidFill>
                  <a:srgbClr val="000000"/>
                </a:solidFill>
                <a:latin typeface="Times New Roman" charset="0"/>
                <a:ea typeface="Times New Roman" charset="0"/>
                <a:cs typeface="Times New Roman" charset="0"/>
              </a:rPr>
              <a:t>Intercept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temporarily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store</a:t>
            </a:r>
            <a:r>
              <a:rPr lang="zh-CN" altLang="en-US" sz="2000" dirty="0" smtClean="0">
                <a:solidFill>
                  <a:srgbClr val="000000"/>
                </a:solidFill>
                <a:latin typeface="Times New Roman" charset="0"/>
                <a:ea typeface="Times New Roman" charset="0"/>
                <a:cs typeface="Times New Roman" charset="0"/>
              </a:rPr>
              <a:t> </a:t>
            </a:r>
            <a:r>
              <a:rPr lang="en-US" altLang="zh-CN" sz="2000" dirty="0">
                <a:solidFill>
                  <a:srgbClr val="000000"/>
                </a:solidFill>
                <a:latin typeface="Times New Roman" charset="0"/>
                <a:ea typeface="Times New Roman" charset="0"/>
                <a:cs typeface="Times New Roman" charset="0"/>
              </a:rPr>
              <a:t>trash</a:t>
            </a:r>
            <a:r>
              <a:rPr lang="zh-CN" altLang="en-US" sz="2000" dirty="0" smtClean="0">
                <a:solidFill>
                  <a:srgbClr val="000000"/>
                </a:solidFill>
                <a:latin typeface="Times New Roman" charset="0"/>
                <a:ea typeface="Times New Roman" charset="0"/>
                <a:cs typeface="Times New Roman" charset="0"/>
              </a:rPr>
              <a:t> </a:t>
            </a:r>
            <a:endParaRPr lang="en-US" altLang="zh-CN" sz="2000" dirty="0" smtClean="0">
              <a:solidFill>
                <a:srgbClr val="000000"/>
              </a:solidFill>
              <a:latin typeface="Times New Roman" charset="0"/>
              <a:ea typeface="Times New Roman" charset="0"/>
              <a:cs typeface="Times New Roman" charset="0"/>
            </a:endParaRPr>
          </a:p>
          <a:p>
            <a:pPr marL="342900" indent="-342900" algn="just">
              <a:lnSpc>
                <a:spcPct val="120000"/>
              </a:lnSpc>
              <a:spcAft>
                <a:spcPts val="600"/>
              </a:spcAft>
              <a:buFont typeface="+mj-lt"/>
              <a:buAutoNum type="arabicPeriod"/>
            </a:pPr>
            <a:r>
              <a:rPr lang="en-US" altLang="zh-CN" sz="2000" dirty="0" smtClean="0">
                <a:solidFill>
                  <a:srgbClr val="000000"/>
                </a:solidFill>
                <a:latin typeface="Times New Roman" charset="0"/>
                <a:ea typeface="Times New Roman" charset="0"/>
                <a:cs typeface="Times New Roman" charset="0"/>
              </a:rPr>
              <a:t>Discharge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early-period</a:t>
            </a:r>
            <a:r>
              <a:rPr lang="zh-CN" altLang="en-US" sz="2000" dirty="0" smtClean="0">
                <a:solidFill>
                  <a:srgbClr val="000000"/>
                </a:solidFill>
                <a:latin typeface="Times New Roman" charset="0"/>
                <a:ea typeface="Times New Roman" charset="0"/>
                <a:cs typeface="Times New Roman" charset="0"/>
              </a:rPr>
              <a:t> </a:t>
            </a:r>
            <a:r>
              <a:rPr lang="en-US" altLang="zh-CN" sz="2000" dirty="0" err="1" smtClean="0">
                <a:solidFill>
                  <a:srgbClr val="000000"/>
                </a:solidFill>
                <a:latin typeface="Times New Roman" charset="0"/>
                <a:ea typeface="Times New Roman" charset="0"/>
                <a:cs typeface="Times New Roman" charset="0"/>
              </a:rPr>
              <a:t>stormwater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due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to</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its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heavy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load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pollutants</a:t>
            </a:r>
          </a:p>
          <a:p>
            <a:pPr marL="342900" indent="-342900" algn="just">
              <a:lnSpc>
                <a:spcPct val="120000"/>
              </a:lnSpc>
              <a:spcAft>
                <a:spcPts val="600"/>
              </a:spcAft>
              <a:buFont typeface="+mj-lt"/>
              <a:buAutoNum type="arabicPeriod"/>
            </a:pPr>
            <a:r>
              <a:rPr lang="en-US" altLang="zh-CN" sz="2000" dirty="0" smtClean="0">
                <a:solidFill>
                  <a:srgbClr val="000000"/>
                </a:solidFill>
                <a:latin typeface="Times New Roman" charset="0"/>
                <a:ea typeface="Times New Roman" charset="0"/>
                <a:cs typeface="Times New Roman" charset="0"/>
              </a:rPr>
              <a:t>Filtration</a:t>
            </a:r>
          </a:p>
          <a:p>
            <a:pPr marL="342900" indent="-342900" algn="just">
              <a:lnSpc>
                <a:spcPct val="120000"/>
              </a:lnSpc>
              <a:spcAft>
                <a:spcPts val="600"/>
              </a:spcAft>
              <a:buFont typeface="+mj-lt"/>
              <a:buAutoNum type="arabicPeriod"/>
            </a:pPr>
            <a:r>
              <a:rPr lang="en-US" altLang="zh-CN" sz="2000" dirty="0">
                <a:solidFill>
                  <a:srgbClr val="000000"/>
                </a:solidFill>
                <a:latin typeface="Times New Roman" charset="0"/>
                <a:ea typeface="Times New Roman" charset="0"/>
                <a:cs typeface="Times New Roman" charset="0"/>
              </a:rPr>
              <a:t>T</a:t>
            </a:r>
            <a:r>
              <a:rPr lang="en-US" altLang="zh-CN" sz="2000" dirty="0" smtClean="0">
                <a:solidFill>
                  <a:srgbClr val="000000"/>
                </a:solidFill>
                <a:latin typeface="Times New Roman" charset="0"/>
                <a:ea typeface="Times New Roman" charset="0"/>
                <a:cs typeface="Times New Roman" charset="0"/>
              </a:rPr>
              <a:t>emporarily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store</a:t>
            </a:r>
            <a:r>
              <a:rPr lang="zh-CN" altLang="en-US" sz="2000" dirty="0" smtClean="0">
                <a:solidFill>
                  <a:srgbClr val="000000"/>
                </a:solidFill>
                <a:latin typeface="Times New Roman" charset="0"/>
                <a:ea typeface="Times New Roman" charset="0"/>
                <a:cs typeface="Times New Roman" charset="0"/>
              </a:rPr>
              <a:t> </a:t>
            </a:r>
            <a:r>
              <a:rPr lang="en-US" altLang="zh-CN" sz="2000" dirty="0" err="1" smtClean="0">
                <a:solidFill>
                  <a:srgbClr val="000000"/>
                </a:solidFill>
                <a:latin typeface="Times New Roman" charset="0"/>
                <a:ea typeface="Times New Roman" charset="0"/>
                <a:cs typeface="Times New Roman" charset="0"/>
              </a:rPr>
              <a:t>stormwater</a:t>
            </a:r>
            <a:endParaRPr lang="en-US" altLang="zh-CN" sz="2000" dirty="0" smtClean="0">
              <a:solidFill>
                <a:srgbClr val="000000"/>
              </a:solidFill>
              <a:latin typeface="Times New Roman" charset="0"/>
              <a:ea typeface="Times New Roman" charset="0"/>
              <a:cs typeface="Times New Roman" charset="0"/>
            </a:endParaRPr>
          </a:p>
          <a:p>
            <a:pPr marL="342900" indent="-342900" algn="just">
              <a:lnSpc>
                <a:spcPct val="120000"/>
              </a:lnSpc>
              <a:spcAft>
                <a:spcPts val="600"/>
              </a:spcAft>
              <a:buFont typeface="+mj-lt"/>
              <a:buAutoNum type="arabicPeriod"/>
            </a:pPr>
            <a:r>
              <a:rPr lang="en-US" altLang="zh-CN" sz="2000" dirty="0" smtClean="0">
                <a:solidFill>
                  <a:srgbClr val="000000"/>
                </a:solidFill>
                <a:latin typeface="Times New Roman" charset="0"/>
                <a:ea typeface="Times New Roman" charset="0"/>
                <a:cs typeface="Times New Roman" charset="0"/>
              </a:rPr>
              <a:t>Coagulation,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clarification,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deep</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filtration,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disinfection</a:t>
            </a:r>
          </a:p>
          <a:p>
            <a:pPr marL="342900" indent="-342900" algn="just">
              <a:lnSpc>
                <a:spcPct val="120000"/>
              </a:lnSpc>
              <a:spcAft>
                <a:spcPts val="600"/>
              </a:spcAft>
              <a:buFont typeface="+mj-lt"/>
              <a:buAutoNum type="arabicPeriod"/>
            </a:pPr>
            <a:r>
              <a:rPr lang="en-US" altLang="zh-CN" sz="2000" dirty="0" smtClean="0">
                <a:solidFill>
                  <a:srgbClr val="000000"/>
                </a:solidFill>
                <a:latin typeface="Times New Roman" charset="0"/>
                <a:ea typeface="Times New Roman" charset="0"/>
                <a:cs typeface="Times New Roman" charset="0"/>
              </a:rPr>
              <a:t>Reuse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for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recreation,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toilet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flushing,</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and</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landscape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irrigation</a:t>
            </a:r>
            <a:endParaRPr lang="en-US" sz="2000" dirty="0">
              <a:solidFill>
                <a:srgbClr val="000000"/>
              </a:solidFill>
              <a:latin typeface="Times New Roman" charset="0"/>
              <a:ea typeface="Times New Roman" charset="0"/>
              <a:cs typeface="Times New Roman" charset="0"/>
            </a:endParaRPr>
          </a:p>
        </p:txBody>
      </p:sp>
      <p:sp>
        <p:nvSpPr>
          <p:cNvPr id="5" name="Title 1">
            <a:extLst>
              <a:ext uri="{FF2B5EF4-FFF2-40B4-BE49-F238E27FC236}">
                <a16:creationId xmlns:a16="http://schemas.microsoft.com/office/drawing/2014/main" xmlns="" id="{E914C7F1-FFC2-4C68-9AAF-0B6E4400929D}"/>
              </a:ext>
            </a:extLst>
          </p:cNvPr>
          <p:cNvSpPr txBox="1">
            <a:spLocks/>
          </p:cNvSpPr>
          <p:nvPr/>
        </p:nvSpPr>
        <p:spPr>
          <a:xfrm>
            <a:off x="0" y="151244"/>
            <a:ext cx="8773699" cy="1040741"/>
          </a:xfrm>
          <a:prstGeom prst="rect">
            <a:avLst/>
          </a:prstGeom>
          <a:noFill/>
        </p:spPr>
        <p:txBody>
          <a:bodyPr vert="horz" lIns="91440" tIns="45720" rIns="91440" bIns="45720" rtlCol="0" anchor="ctr">
            <a:noAutofit/>
          </a:bodyPr>
          <a:lstStyle/>
          <a:p>
            <a:pPr lvl="1">
              <a:spcBef>
                <a:spcPct val="0"/>
              </a:spcBef>
              <a:defRPr/>
            </a:pPr>
            <a:r>
              <a:rPr lang="en-US" altLang="zh-CN" sz="2800" u="sng" dirty="0" smtClean="0">
                <a:solidFill>
                  <a:srgbClr val="990000"/>
                </a:solidFill>
                <a:latin typeface="Arial"/>
                <a:ea typeface="+mj-ea"/>
                <a:cs typeface="Arial"/>
              </a:rPr>
              <a:t>Case</a:t>
            </a:r>
            <a:r>
              <a:rPr lang="zh-CN" altLang="en-US" sz="2800" u="sng" dirty="0" smtClean="0">
                <a:solidFill>
                  <a:srgbClr val="990000"/>
                </a:solidFill>
                <a:latin typeface="Arial"/>
                <a:ea typeface="+mj-ea"/>
                <a:cs typeface="Arial"/>
              </a:rPr>
              <a:t> </a:t>
            </a:r>
            <a:r>
              <a:rPr lang="en-US" altLang="zh-CN" sz="2800" u="sng" dirty="0" smtClean="0">
                <a:solidFill>
                  <a:srgbClr val="990000"/>
                </a:solidFill>
                <a:latin typeface="Arial"/>
                <a:ea typeface="+mj-ea"/>
                <a:cs typeface="Arial"/>
              </a:rPr>
              <a:t>study</a:t>
            </a:r>
            <a:r>
              <a:rPr lang="zh-CN" altLang="en-US" sz="2800" u="sng" dirty="0" smtClean="0">
                <a:solidFill>
                  <a:srgbClr val="990000"/>
                </a:solidFill>
                <a:latin typeface="Arial"/>
                <a:ea typeface="+mj-ea"/>
                <a:cs typeface="Arial"/>
              </a:rPr>
              <a:t> </a:t>
            </a:r>
            <a:r>
              <a:rPr lang="en-US" altLang="zh-CN" sz="2800" u="sng" dirty="0" smtClean="0">
                <a:solidFill>
                  <a:srgbClr val="990000"/>
                </a:solidFill>
                <a:latin typeface="Arial"/>
                <a:ea typeface="+mj-ea"/>
                <a:cs typeface="Arial"/>
              </a:rPr>
              <a:t>I:</a:t>
            </a:r>
          </a:p>
          <a:p>
            <a:pPr lvl="1">
              <a:spcBef>
                <a:spcPct val="0"/>
              </a:spcBef>
              <a:defRPr/>
            </a:pPr>
            <a:r>
              <a:rPr lang="en-US" altLang="zh-CN" sz="2200" b="1" u="sng" dirty="0" smtClean="0">
                <a:solidFill>
                  <a:srgbClr val="0070C0"/>
                </a:solidFill>
                <a:latin typeface="Arial"/>
                <a:ea typeface="+mj-ea"/>
                <a:cs typeface="Arial"/>
              </a:rPr>
              <a:t>Coal-powered</a:t>
            </a:r>
            <a:r>
              <a:rPr lang="zh-CN" altLang="en-US" sz="2200" b="1" u="sng" dirty="0" smtClean="0">
                <a:solidFill>
                  <a:srgbClr val="0070C0"/>
                </a:solidFill>
                <a:latin typeface="Arial"/>
                <a:ea typeface="+mj-ea"/>
                <a:cs typeface="Arial"/>
              </a:rPr>
              <a:t> </a:t>
            </a:r>
            <a:r>
              <a:rPr lang="en-US" altLang="zh-CN" sz="2200" b="1" u="sng" dirty="0" smtClean="0">
                <a:solidFill>
                  <a:srgbClr val="0070C0"/>
                </a:solidFill>
                <a:latin typeface="Arial"/>
                <a:ea typeface="+mj-ea"/>
                <a:cs typeface="Arial"/>
              </a:rPr>
              <a:t>electricity</a:t>
            </a:r>
            <a:r>
              <a:rPr lang="zh-CN" altLang="en-US" sz="2200" b="1" u="sng" dirty="0" smtClean="0">
                <a:solidFill>
                  <a:srgbClr val="0070C0"/>
                </a:solidFill>
                <a:latin typeface="Arial"/>
                <a:ea typeface="+mj-ea"/>
                <a:cs typeface="Arial"/>
              </a:rPr>
              <a:t> </a:t>
            </a:r>
            <a:r>
              <a:rPr lang="en-US" altLang="zh-CN" sz="2200" b="1" u="sng" dirty="0" smtClean="0">
                <a:solidFill>
                  <a:srgbClr val="0070C0"/>
                </a:solidFill>
                <a:latin typeface="Arial"/>
                <a:ea typeface="+mj-ea"/>
                <a:cs typeface="Arial"/>
              </a:rPr>
              <a:t>generating</a:t>
            </a:r>
            <a:r>
              <a:rPr lang="zh-CN" altLang="en-US" sz="2200" b="1" u="sng" dirty="0" smtClean="0">
                <a:solidFill>
                  <a:srgbClr val="0070C0"/>
                </a:solidFill>
                <a:latin typeface="Arial"/>
                <a:ea typeface="+mj-ea"/>
                <a:cs typeface="Arial"/>
              </a:rPr>
              <a:t> </a:t>
            </a:r>
            <a:r>
              <a:rPr lang="en-US" altLang="zh-CN" sz="2200" b="1" u="sng" dirty="0">
                <a:solidFill>
                  <a:srgbClr val="0070C0"/>
                </a:solidFill>
                <a:latin typeface="Arial"/>
                <a:ea typeface="+mj-ea"/>
                <a:cs typeface="Arial"/>
              </a:rPr>
              <a:t>facilities</a:t>
            </a:r>
            <a:r>
              <a:rPr lang="zh-CN" altLang="en-US" sz="2200" b="1" u="sng" dirty="0">
                <a:solidFill>
                  <a:srgbClr val="0070C0"/>
                </a:solidFill>
                <a:latin typeface="Arial"/>
                <a:ea typeface="+mj-ea"/>
                <a:cs typeface="Arial"/>
              </a:rPr>
              <a:t> </a:t>
            </a:r>
            <a:r>
              <a:rPr lang="en-US" altLang="zh-CN" sz="2200" b="1" u="sng" dirty="0">
                <a:solidFill>
                  <a:srgbClr val="0070C0"/>
                </a:solidFill>
                <a:latin typeface="Arial"/>
                <a:ea typeface="+mj-ea"/>
                <a:cs typeface="Arial"/>
              </a:rPr>
              <a:t>in</a:t>
            </a:r>
            <a:r>
              <a:rPr lang="zh-CN" altLang="en-US" sz="2200" b="1" u="sng" dirty="0">
                <a:solidFill>
                  <a:srgbClr val="0070C0"/>
                </a:solidFill>
                <a:latin typeface="Arial"/>
                <a:ea typeface="+mj-ea"/>
                <a:cs typeface="Arial"/>
              </a:rPr>
              <a:t> </a:t>
            </a:r>
            <a:r>
              <a:rPr lang="en-US" altLang="zh-CN" sz="2200" b="1" u="sng" dirty="0" smtClean="0">
                <a:solidFill>
                  <a:srgbClr val="0070C0"/>
                </a:solidFill>
                <a:latin typeface="Arial"/>
                <a:ea typeface="+mj-ea"/>
                <a:cs typeface="Arial"/>
              </a:rPr>
              <a:t>China</a:t>
            </a:r>
            <a:r>
              <a:rPr lang="zh-CN" altLang="en-US" sz="2200" b="1" u="sng" dirty="0" smtClean="0">
                <a:solidFill>
                  <a:srgbClr val="0070C0"/>
                </a:solidFill>
                <a:latin typeface="Arial"/>
                <a:ea typeface="+mj-ea"/>
                <a:cs typeface="Arial"/>
              </a:rPr>
              <a:t> </a:t>
            </a:r>
            <a:r>
              <a:rPr lang="en-US" altLang="zh-CN" sz="1600" dirty="0" smtClean="0">
                <a:solidFill>
                  <a:srgbClr val="0070C0"/>
                </a:solidFill>
                <a:latin typeface="Arial"/>
                <a:ea typeface="+mj-ea"/>
                <a:cs typeface="Arial"/>
              </a:rPr>
              <a:t>(cont’d)</a:t>
            </a:r>
            <a:endParaRPr lang="en-US" altLang="zh-CN" sz="1600" dirty="0">
              <a:solidFill>
                <a:srgbClr val="0070C0"/>
              </a:solidFill>
              <a:latin typeface="Arial"/>
              <a:ea typeface="+mj-ea"/>
              <a:cs typeface="Arial"/>
            </a:endParaRPr>
          </a:p>
        </p:txBody>
      </p:sp>
    </p:spTree>
    <p:extLst>
      <p:ext uri="{BB962C8B-B14F-4D97-AF65-F5344CB8AC3E}">
        <p14:creationId xmlns:p14="http://schemas.microsoft.com/office/powerpoint/2010/main" val="8347022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3154" y="1249169"/>
            <a:ext cx="6041280" cy="369332"/>
          </a:xfrm>
          <a:prstGeom prst="rect">
            <a:avLst/>
          </a:prstGeom>
          <a:solidFill>
            <a:srgbClr val="FFCC00"/>
          </a:solidFill>
        </p:spPr>
        <p:txBody>
          <a:bodyPr wrap="square" rtlCol="0">
            <a:spAutoFit/>
          </a:bodyPr>
          <a:lstStyle/>
          <a:p>
            <a:r>
              <a:rPr lang="en-US" altLang="zh-CN" dirty="0" smtClean="0">
                <a:latin typeface="Times New Roman" charset="0"/>
                <a:ea typeface="Times New Roman" charset="0"/>
                <a:cs typeface="Times New Roman" charset="0"/>
              </a:rPr>
              <a:t>Example:</a:t>
            </a:r>
            <a:r>
              <a:rPr lang="zh-CN" altLang="en-US" dirty="0" smtClean="0">
                <a:latin typeface="Times New Roman" charset="0"/>
                <a:ea typeface="Times New Roman" charset="0"/>
                <a:cs typeface="Times New Roman" charset="0"/>
              </a:rPr>
              <a:t> </a:t>
            </a:r>
            <a:r>
              <a:rPr lang="en-US" altLang="zh-CN" dirty="0" err="1" smtClean="0">
                <a:latin typeface="Times New Roman" charset="0"/>
                <a:ea typeface="Times New Roman" charset="0"/>
                <a:cs typeface="Times New Roman" charset="0"/>
              </a:rPr>
              <a:t>Stormwater</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management</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in</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coal</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handling</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area,</a:t>
            </a:r>
            <a:r>
              <a:rPr lang="zh-CN" altLang="en-US" dirty="0" smtClean="0">
                <a:latin typeface="Times New Roman" charset="0"/>
                <a:ea typeface="Times New Roman" charset="0"/>
                <a:cs typeface="Times New Roman" charset="0"/>
              </a:rPr>
              <a:t> </a:t>
            </a:r>
            <a:r>
              <a:rPr lang="en-US" altLang="zh-CN" dirty="0" smtClean="0">
                <a:latin typeface="Times New Roman" charset="0"/>
                <a:ea typeface="Times New Roman" charset="0"/>
                <a:cs typeface="Times New Roman" charset="0"/>
              </a:rPr>
              <a:t>China</a:t>
            </a:r>
            <a:endParaRPr lang="en-US" altLang="zh-CN" dirty="0">
              <a:latin typeface="Times New Roman" charset="0"/>
              <a:ea typeface="Times New Roman" charset="0"/>
              <a:cs typeface="Times New Roman" charset="0"/>
            </a:endParaRPr>
          </a:p>
        </p:txBody>
      </p:sp>
      <p:sp>
        <p:nvSpPr>
          <p:cNvPr id="11" name="矩形 11"/>
          <p:cNvSpPr/>
          <p:nvPr/>
        </p:nvSpPr>
        <p:spPr>
          <a:xfrm>
            <a:off x="704077" y="5541686"/>
            <a:ext cx="2209259" cy="249364"/>
          </a:xfrm>
          <a:prstGeom prst="rect">
            <a:avLst/>
          </a:prstGeom>
        </p:spPr>
        <p:txBody>
          <a:bodyPr wrap="none">
            <a:spAutoFit/>
          </a:bodyPr>
          <a:lstStyle/>
          <a:p>
            <a:pPr>
              <a:lnSpc>
                <a:spcPct val="110000"/>
              </a:lnSpc>
              <a:buSzPct val="100000"/>
            </a:pPr>
            <a:r>
              <a:rPr lang="en-US" altLang="zh-CN" sz="1000" dirty="0">
                <a:solidFill>
                  <a:srgbClr val="000000"/>
                </a:solidFill>
                <a:latin typeface="Times New Roman" charset="0"/>
                <a:ea typeface="Times New Roman" charset="0"/>
                <a:cs typeface="Times New Roman" charset="0"/>
              </a:rPr>
              <a:t>https://</a:t>
            </a:r>
            <a:r>
              <a:rPr lang="en-US" altLang="zh-CN" sz="1000" dirty="0" err="1">
                <a:solidFill>
                  <a:srgbClr val="000000"/>
                </a:solidFill>
                <a:latin typeface="Times New Roman" charset="0"/>
                <a:ea typeface="Times New Roman" charset="0"/>
                <a:cs typeface="Times New Roman" charset="0"/>
              </a:rPr>
              <a:t>www.hlhbzj.com</a:t>
            </a:r>
            <a:r>
              <a:rPr lang="en-US" altLang="zh-CN" sz="1000" dirty="0">
                <a:solidFill>
                  <a:srgbClr val="000000"/>
                </a:solidFill>
                <a:latin typeface="Times New Roman" charset="0"/>
                <a:ea typeface="Times New Roman" charset="0"/>
                <a:cs typeface="Times New Roman" charset="0"/>
              </a:rPr>
              <a:t>/id557787.html</a:t>
            </a:r>
            <a:endParaRPr lang="zh-CN" altLang="zh-CN" sz="1000" dirty="0">
              <a:solidFill>
                <a:srgbClr val="000000"/>
              </a:solidFill>
              <a:latin typeface="Times New Roman" charset="0"/>
              <a:ea typeface="Times New Roman" charset="0"/>
              <a:cs typeface="Times New Roman" charset="0"/>
            </a:endParaRPr>
          </a:p>
        </p:txBody>
      </p:sp>
      <p:pic>
        <p:nvPicPr>
          <p:cNvPr id="1032" name="Picture 8" descr="mage result for é©¬æ¡¶"/>
          <p:cNvPicPr>
            <a:picLocks noChangeAspect="1" noChangeArrowheads="1"/>
          </p:cNvPicPr>
          <p:nvPr/>
        </p:nvPicPr>
        <p:blipFill rotWithShape="1">
          <a:blip r:embed="rId2">
            <a:extLst>
              <a:ext uri="{28A0092B-C50C-407E-A947-70E740481C1C}">
                <a14:useLocalDpi xmlns:a14="http://schemas.microsoft.com/office/drawing/2010/main" val="0"/>
              </a:ext>
            </a:extLst>
          </a:blip>
          <a:srcRect b="12225"/>
          <a:stretch/>
        </p:blipFill>
        <p:spPr bwMode="auto">
          <a:xfrm>
            <a:off x="6974419" y="2503412"/>
            <a:ext cx="1879004" cy="109752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age result for ç»¿åçæº"/>
          <p:cNvPicPr>
            <a:picLocks noChangeAspect="1" noChangeArrowheads="1"/>
          </p:cNvPicPr>
          <p:nvPr/>
        </p:nvPicPr>
        <p:blipFill rotWithShape="1">
          <a:blip r:embed="rId3">
            <a:extLst>
              <a:ext uri="{28A0092B-C50C-407E-A947-70E740481C1C}">
                <a14:useLocalDpi xmlns:a14="http://schemas.microsoft.com/office/drawing/2010/main" val="0"/>
              </a:ext>
            </a:extLst>
          </a:blip>
          <a:srcRect l="5427" b="6565"/>
          <a:stretch/>
        </p:blipFill>
        <p:spPr bwMode="auto">
          <a:xfrm>
            <a:off x="6943167" y="4131638"/>
            <a:ext cx="1910256" cy="106671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704077" y="1860539"/>
            <a:ext cx="5862187" cy="3694399"/>
            <a:chOff x="704077" y="1860539"/>
            <a:chExt cx="5862187" cy="3694399"/>
          </a:xfrm>
        </p:grpSpPr>
        <p:grpSp>
          <p:nvGrpSpPr>
            <p:cNvPr id="9" name="Group 8"/>
            <p:cNvGrpSpPr/>
            <p:nvPr/>
          </p:nvGrpSpPr>
          <p:grpSpPr>
            <a:xfrm>
              <a:off x="704077" y="1860539"/>
              <a:ext cx="5862187" cy="3694399"/>
              <a:chOff x="1492769" y="1847287"/>
              <a:chExt cx="5862187" cy="3694399"/>
            </a:xfrm>
          </p:grpSpPr>
          <p:pic>
            <p:nvPicPr>
              <p:cNvPr id="6" name="Picture 5"/>
              <p:cNvPicPr>
                <a:picLocks noChangeAspect="1"/>
              </p:cNvPicPr>
              <p:nvPr/>
            </p:nvPicPr>
            <p:blipFill>
              <a:blip r:embed="rId4"/>
              <a:stretch>
                <a:fillRect/>
              </a:stretch>
            </p:blipFill>
            <p:spPr>
              <a:xfrm>
                <a:off x="1492769" y="1847287"/>
                <a:ext cx="5862187" cy="3694399"/>
              </a:xfrm>
              <a:prstGeom prst="rect">
                <a:avLst/>
              </a:prstGeom>
            </p:spPr>
          </p:pic>
          <p:pic>
            <p:nvPicPr>
              <p:cNvPr id="7" name="Picture 6"/>
              <p:cNvPicPr>
                <a:picLocks noChangeAspect="1"/>
              </p:cNvPicPr>
              <p:nvPr/>
            </p:nvPicPr>
            <p:blipFill rotWithShape="1">
              <a:blip r:embed="rId5"/>
              <a:srcRect r="2095" b="2359"/>
              <a:stretch/>
            </p:blipFill>
            <p:spPr>
              <a:xfrm>
                <a:off x="1492769" y="1847288"/>
                <a:ext cx="3827507" cy="2260886"/>
              </a:xfrm>
              <a:prstGeom prst="rect">
                <a:avLst/>
              </a:prstGeom>
            </p:spPr>
          </p:pic>
        </p:grpSp>
        <p:sp>
          <p:nvSpPr>
            <p:cNvPr id="19" name="Rectangle 18"/>
            <p:cNvSpPr/>
            <p:nvPr/>
          </p:nvSpPr>
          <p:spPr>
            <a:xfrm>
              <a:off x="4691270" y="1860539"/>
              <a:ext cx="1669773" cy="20223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3" name="Straight Arrow Connector 22"/>
          <p:cNvCxnSpPr/>
          <p:nvPr/>
        </p:nvCxnSpPr>
        <p:spPr>
          <a:xfrm flipH="1" flipV="1">
            <a:off x="5911200" y="3052175"/>
            <a:ext cx="318162" cy="8307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26" name="Picture 2" descr="mage result for æ°´æ± "/>
          <p:cNvPicPr>
            <a:picLocks noChangeAspect="1" noChangeArrowheads="1"/>
          </p:cNvPicPr>
          <p:nvPr/>
        </p:nvPicPr>
        <p:blipFill rotWithShape="1">
          <a:blip r:embed="rId6">
            <a:extLst>
              <a:ext uri="{28A0092B-C50C-407E-A947-70E740481C1C}">
                <a14:useLocalDpi xmlns:a14="http://schemas.microsoft.com/office/drawing/2010/main" val="0"/>
              </a:ext>
            </a:extLst>
          </a:blip>
          <a:srcRect b="13912"/>
          <a:stretch/>
        </p:blipFill>
        <p:spPr bwMode="auto">
          <a:xfrm>
            <a:off x="4719806" y="1860538"/>
            <a:ext cx="1876029" cy="1209702"/>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endCxn id="1032" idx="1"/>
          </p:cNvCxnSpPr>
          <p:nvPr/>
        </p:nvCxnSpPr>
        <p:spPr>
          <a:xfrm flipV="1">
            <a:off x="6214449" y="3052176"/>
            <a:ext cx="759970" cy="8300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1042" idx="1"/>
          </p:cNvCxnSpPr>
          <p:nvPr/>
        </p:nvCxnSpPr>
        <p:spPr>
          <a:xfrm>
            <a:off x="6214449" y="3816477"/>
            <a:ext cx="728718" cy="8485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969565" y="3207026"/>
            <a:ext cx="941635" cy="260199"/>
          </a:xfrm>
          <a:prstGeom prst="rect">
            <a:avLst/>
          </a:prstGeom>
          <a:solidFill>
            <a:schemeClr val="bg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a:solidFill>
                  <a:srgbClr val="000000"/>
                </a:solidFill>
                <a:latin typeface="Times New Roman" charset="0"/>
                <a:ea typeface="Times New Roman" charset="0"/>
                <a:cs typeface="Times New Roman" charset="0"/>
              </a:rPr>
              <a:t>Recreation</a:t>
            </a:r>
            <a:endParaRPr lang="en-US" sz="1200" dirty="0">
              <a:solidFill>
                <a:srgbClr val="000000"/>
              </a:solidFill>
              <a:latin typeface="Times New Roman" charset="0"/>
              <a:ea typeface="Times New Roman" charset="0"/>
              <a:cs typeface="Times New Roman" charset="0"/>
            </a:endParaRPr>
          </a:p>
        </p:txBody>
      </p:sp>
      <p:sp>
        <p:nvSpPr>
          <p:cNvPr id="36" name="Rectangle 35"/>
          <p:cNvSpPr/>
          <p:nvPr/>
        </p:nvSpPr>
        <p:spPr>
          <a:xfrm>
            <a:off x="7413404" y="3686377"/>
            <a:ext cx="1212628" cy="289275"/>
          </a:xfrm>
          <a:prstGeom prst="rect">
            <a:avLst/>
          </a:prstGeom>
          <a:solidFill>
            <a:schemeClr val="bg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smtClean="0">
                <a:solidFill>
                  <a:srgbClr val="000000"/>
                </a:solidFill>
                <a:latin typeface="Times New Roman" charset="0"/>
                <a:ea typeface="Times New Roman" charset="0"/>
                <a:cs typeface="Times New Roman" charset="0"/>
              </a:rPr>
              <a:t>Toilet</a:t>
            </a:r>
            <a:r>
              <a:rPr lang="zh-CN" altLang="en-US" sz="1200" dirty="0" smtClean="0">
                <a:solidFill>
                  <a:srgbClr val="000000"/>
                </a:solidFill>
                <a:latin typeface="Times New Roman" charset="0"/>
                <a:ea typeface="Times New Roman" charset="0"/>
                <a:cs typeface="Times New Roman" charset="0"/>
              </a:rPr>
              <a:t> </a:t>
            </a:r>
            <a:r>
              <a:rPr lang="en-US" altLang="zh-CN" sz="1200" dirty="0" smtClean="0">
                <a:solidFill>
                  <a:srgbClr val="000000"/>
                </a:solidFill>
                <a:latin typeface="Times New Roman" charset="0"/>
                <a:ea typeface="Times New Roman" charset="0"/>
                <a:cs typeface="Times New Roman" charset="0"/>
              </a:rPr>
              <a:t>flushing</a:t>
            </a:r>
            <a:endParaRPr lang="en-US" sz="1200" dirty="0">
              <a:solidFill>
                <a:srgbClr val="000000"/>
              </a:solidFill>
              <a:latin typeface="Times New Roman" charset="0"/>
              <a:ea typeface="Times New Roman" charset="0"/>
              <a:cs typeface="Times New Roman" charset="0"/>
            </a:endParaRPr>
          </a:p>
        </p:txBody>
      </p:sp>
      <p:sp>
        <p:nvSpPr>
          <p:cNvPr id="37" name="Rectangle 36"/>
          <p:cNvSpPr/>
          <p:nvPr/>
        </p:nvSpPr>
        <p:spPr>
          <a:xfrm>
            <a:off x="7200245" y="5265663"/>
            <a:ext cx="1545816" cy="289275"/>
          </a:xfrm>
          <a:prstGeom prst="rect">
            <a:avLst/>
          </a:prstGeom>
          <a:solidFill>
            <a:schemeClr val="bg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smtClean="0">
                <a:solidFill>
                  <a:srgbClr val="000000"/>
                </a:solidFill>
                <a:latin typeface="Times New Roman" charset="0"/>
                <a:ea typeface="Times New Roman" charset="0"/>
                <a:cs typeface="Times New Roman" charset="0"/>
              </a:rPr>
              <a:t>Landscape</a:t>
            </a:r>
            <a:r>
              <a:rPr lang="zh-CN" altLang="en-US" sz="1200" dirty="0" smtClean="0">
                <a:solidFill>
                  <a:srgbClr val="000000"/>
                </a:solidFill>
                <a:latin typeface="Times New Roman" charset="0"/>
                <a:ea typeface="Times New Roman" charset="0"/>
                <a:cs typeface="Times New Roman" charset="0"/>
              </a:rPr>
              <a:t> </a:t>
            </a:r>
            <a:r>
              <a:rPr lang="en-US" altLang="zh-CN" sz="1200" dirty="0" smtClean="0">
                <a:solidFill>
                  <a:srgbClr val="000000"/>
                </a:solidFill>
                <a:latin typeface="Times New Roman" charset="0"/>
                <a:ea typeface="Times New Roman" charset="0"/>
                <a:cs typeface="Times New Roman" charset="0"/>
              </a:rPr>
              <a:t>irrigation</a:t>
            </a:r>
            <a:endParaRPr lang="en-US" sz="1200" dirty="0">
              <a:solidFill>
                <a:srgbClr val="000000"/>
              </a:solidFill>
              <a:latin typeface="Times New Roman" charset="0"/>
              <a:ea typeface="Times New Roman" charset="0"/>
              <a:cs typeface="Times New Roman" charset="0"/>
            </a:endParaRPr>
          </a:p>
        </p:txBody>
      </p:sp>
      <p:sp>
        <p:nvSpPr>
          <p:cNvPr id="38" name="Rectangle 37"/>
          <p:cNvSpPr/>
          <p:nvPr/>
        </p:nvSpPr>
        <p:spPr>
          <a:xfrm>
            <a:off x="270152" y="4474268"/>
            <a:ext cx="983211" cy="363914"/>
          </a:xfrm>
          <a:prstGeom prst="rect">
            <a:avLst/>
          </a:prstGeom>
          <a:solidFill>
            <a:schemeClr val="bg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err="1" smtClean="0">
                <a:solidFill>
                  <a:srgbClr val="000000"/>
                </a:solidFill>
                <a:latin typeface="Times New Roman" charset="0"/>
                <a:ea typeface="Times New Roman" charset="0"/>
                <a:cs typeface="Times New Roman" charset="0"/>
              </a:rPr>
              <a:t>Stormwater</a:t>
            </a:r>
            <a:r>
              <a:rPr lang="zh-CN" altLang="en-US" sz="1200" dirty="0" smtClean="0">
                <a:solidFill>
                  <a:srgbClr val="000000"/>
                </a:solidFill>
                <a:latin typeface="Times New Roman" charset="0"/>
                <a:ea typeface="Times New Roman" charset="0"/>
                <a:cs typeface="Times New Roman" charset="0"/>
              </a:rPr>
              <a:t> </a:t>
            </a:r>
            <a:r>
              <a:rPr lang="en-US" altLang="zh-CN" sz="1200" dirty="0" smtClean="0">
                <a:solidFill>
                  <a:srgbClr val="000000"/>
                </a:solidFill>
                <a:latin typeface="Times New Roman" charset="0"/>
                <a:ea typeface="Times New Roman" charset="0"/>
                <a:cs typeface="Times New Roman" charset="0"/>
              </a:rPr>
              <a:t>collection</a:t>
            </a:r>
            <a:endParaRPr lang="en-US" sz="1200" dirty="0">
              <a:solidFill>
                <a:srgbClr val="000000"/>
              </a:solidFill>
              <a:latin typeface="Times New Roman" charset="0"/>
              <a:ea typeface="Times New Roman" charset="0"/>
              <a:cs typeface="Times New Roman" charset="0"/>
            </a:endParaRPr>
          </a:p>
        </p:txBody>
      </p:sp>
      <p:sp>
        <p:nvSpPr>
          <p:cNvPr id="39" name="Rectangle 38"/>
          <p:cNvSpPr/>
          <p:nvPr/>
        </p:nvSpPr>
        <p:spPr>
          <a:xfrm>
            <a:off x="1630266" y="4787761"/>
            <a:ext cx="628989" cy="208309"/>
          </a:xfrm>
          <a:prstGeom prst="rect">
            <a:avLst/>
          </a:prstGeom>
          <a:solidFill>
            <a:schemeClr val="bg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smtClean="0">
                <a:solidFill>
                  <a:srgbClr val="000000"/>
                </a:solidFill>
                <a:latin typeface="Times New Roman" charset="0"/>
                <a:ea typeface="Times New Roman" charset="0"/>
                <a:cs typeface="Times New Roman" charset="0"/>
              </a:rPr>
              <a:t>Screen</a:t>
            </a:r>
            <a:endParaRPr lang="en-US" sz="1200" dirty="0">
              <a:solidFill>
                <a:srgbClr val="000000"/>
              </a:solidFill>
              <a:latin typeface="Times New Roman" charset="0"/>
              <a:ea typeface="Times New Roman" charset="0"/>
              <a:cs typeface="Times New Roman" charset="0"/>
            </a:endParaRPr>
          </a:p>
        </p:txBody>
      </p:sp>
      <p:sp>
        <p:nvSpPr>
          <p:cNvPr id="40" name="Rectangle 39"/>
          <p:cNvSpPr/>
          <p:nvPr/>
        </p:nvSpPr>
        <p:spPr>
          <a:xfrm>
            <a:off x="2280511" y="4778081"/>
            <a:ext cx="968930" cy="274569"/>
          </a:xfrm>
          <a:prstGeom prst="rect">
            <a:avLst/>
          </a:prstGeom>
          <a:solidFill>
            <a:schemeClr val="bg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smtClean="0">
                <a:solidFill>
                  <a:srgbClr val="000000"/>
                </a:solidFill>
                <a:latin typeface="Times New Roman" charset="0"/>
                <a:ea typeface="Times New Roman" charset="0"/>
                <a:cs typeface="Times New Roman" charset="0"/>
              </a:rPr>
              <a:t>Pretreatment</a:t>
            </a:r>
            <a:endParaRPr lang="en-US" sz="1200" dirty="0">
              <a:solidFill>
                <a:srgbClr val="000000"/>
              </a:solidFill>
              <a:latin typeface="Times New Roman" charset="0"/>
              <a:ea typeface="Times New Roman" charset="0"/>
              <a:cs typeface="Times New Roman" charset="0"/>
            </a:endParaRPr>
          </a:p>
        </p:txBody>
      </p:sp>
      <p:sp>
        <p:nvSpPr>
          <p:cNvPr id="41" name="Rectangle 40"/>
          <p:cNvSpPr/>
          <p:nvPr/>
        </p:nvSpPr>
        <p:spPr>
          <a:xfrm>
            <a:off x="3245333" y="4933484"/>
            <a:ext cx="762022" cy="302214"/>
          </a:xfrm>
          <a:prstGeom prst="rect">
            <a:avLst/>
          </a:prstGeom>
          <a:solidFill>
            <a:schemeClr val="bg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smtClean="0">
                <a:solidFill>
                  <a:srgbClr val="000000"/>
                </a:solidFill>
                <a:latin typeface="Times New Roman" charset="0"/>
                <a:ea typeface="Times New Roman" charset="0"/>
                <a:cs typeface="Times New Roman" charset="0"/>
              </a:rPr>
              <a:t>Filtration</a:t>
            </a:r>
            <a:endParaRPr lang="en-US" sz="1200" dirty="0">
              <a:solidFill>
                <a:srgbClr val="000000"/>
              </a:solidFill>
              <a:latin typeface="Times New Roman" charset="0"/>
              <a:ea typeface="Times New Roman" charset="0"/>
              <a:cs typeface="Times New Roman" charset="0"/>
            </a:endParaRPr>
          </a:p>
        </p:txBody>
      </p:sp>
      <p:sp>
        <p:nvSpPr>
          <p:cNvPr id="42" name="Rectangle 41"/>
          <p:cNvSpPr/>
          <p:nvPr/>
        </p:nvSpPr>
        <p:spPr>
          <a:xfrm>
            <a:off x="4206805" y="4505641"/>
            <a:ext cx="725501" cy="441097"/>
          </a:xfrm>
          <a:prstGeom prst="rect">
            <a:avLst/>
          </a:prstGeom>
          <a:solidFill>
            <a:schemeClr val="bg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smtClean="0">
                <a:solidFill>
                  <a:srgbClr val="000000"/>
                </a:solidFill>
                <a:latin typeface="Times New Roman" charset="0"/>
                <a:ea typeface="Times New Roman" charset="0"/>
                <a:cs typeface="Times New Roman" charset="0"/>
              </a:rPr>
              <a:t>Storage</a:t>
            </a:r>
            <a:r>
              <a:rPr lang="zh-CN" altLang="en-US" sz="1200" dirty="0" smtClean="0">
                <a:solidFill>
                  <a:srgbClr val="000000"/>
                </a:solidFill>
                <a:latin typeface="Times New Roman" charset="0"/>
                <a:ea typeface="Times New Roman" charset="0"/>
                <a:cs typeface="Times New Roman" charset="0"/>
              </a:rPr>
              <a:t> </a:t>
            </a:r>
            <a:r>
              <a:rPr lang="en-US" altLang="zh-CN" sz="1200" dirty="0" smtClean="0">
                <a:solidFill>
                  <a:srgbClr val="000000"/>
                </a:solidFill>
                <a:latin typeface="Times New Roman" charset="0"/>
                <a:ea typeface="Times New Roman" charset="0"/>
                <a:cs typeface="Times New Roman" charset="0"/>
              </a:rPr>
              <a:t>tank</a:t>
            </a:r>
            <a:endParaRPr lang="en-US" sz="1200" dirty="0">
              <a:solidFill>
                <a:srgbClr val="000000"/>
              </a:solidFill>
              <a:latin typeface="Times New Roman" charset="0"/>
              <a:ea typeface="Times New Roman" charset="0"/>
              <a:cs typeface="Times New Roman" charset="0"/>
            </a:endParaRPr>
          </a:p>
        </p:txBody>
      </p:sp>
      <p:sp>
        <p:nvSpPr>
          <p:cNvPr id="43" name="Rectangle 42"/>
          <p:cNvSpPr/>
          <p:nvPr/>
        </p:nvSpPr>
        <p:spPr>
          <a:xfrm>
            <a:off x="4813907" y="5188775"/>
            <a:ext cx="539971" cy="257868"/>
          </a:xfrm>
          <a:prstGeom prst="rect">
            <a:avLst/>
          </a:prstGeom>
          <a:solidFill>
            <a:schemeClr val="bg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smtClean="0">
                <a:solidFill>
                  <a:srgbClr val="000000"/>
                </a:solidFill>
                <a:latin typeface="Times New Roman" charset="0"/>
                <a:ea typeface="Times New Roman" charset="0"/>
                <a:cs typeface="Times New Roman" charset="0"/>
              </a:rPr>
              <a:t>Pump</a:t>
            </a:r>
            <a:endParaRPr lang="en-US" sz="1200" dirty="0">
              <a:solidFill>
                <a:srgbClr val="000000"/>
              </a:solidFill>
              <a:latin typeface="Times New Roman" charset="0"/>
              <a:ea typeface="Times New Roman" charset="0"/>
              <a:cs typeface="Times New Roman" charset="0"/>
            </a:endParaRPr>
          </a:p>
        </p:txBody>
      </p:sp>
      <p:sp>
        <p:nvSpPr>
          <p:cNvPr id="44" name="Rectangle 43"/>
          <p:cNvSpPr/>
          <p:nvPr/>
        </p:nvSpPr>
        <p:spPr>
          <a:xfrm>
            <a:off x="5635542" y="4646575"/>
            <a:ext cx="819943" cy="619088"/>
          </a:xfrm>
          <a:prstGeom prst="rect">
            <a:avLst/>
          </a:prstGeom>
          <a:solidFill>
            <a:schemeClr val="bg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smtClean="0">
                <a:solidFill>
                  <a:srgbClr val="000000"/>
                </a:solidFill>
                <a:latin typeface="Times New Roman" charset="0"/>
                <a:ea typeface="Times New Roman" charset="0"/>
                <a:cs typeface="Times New Roman" charset="0"/>
              </a:rPr>
              <a:t>Integrated</a:t>
            </a:r>
            <a:r>
              <a:rPr lang="zh-CN" altLang="en-US" sz="1200" dirty="0" smtClean="0">
                <a:solidFill>
                  <a:srgbClr val="000000"/>
                </a:solidFill>
                <a:latin typeface="Times New Roman" charset="0"/>
                <a:ea typeface="Times New Roman" charset="0"/>
                <a:cs typeface="Times New Roman" charset="0"/>
              </a:rPr>
              <a:t> </a:t>
            </a:r>
            <a:r>
              <a:rPr lang="en-US" altLang="zh-CN" sz="1200" dirty="0" smtClean="0">
                <a:solidFill>
                  <a:srgbClr val="000000"/>
                </a:solidFill>
                <a:latin typeface="Times New Roman" charset="0"/>
                <a:ea typeface="Times New Roman" charset="0"/>
                <a:cs typeface="Times New Roman" charset="0"/>
              </a:rPr>
              <a:t>treatment</a:t>
            </a:r>
            <a:r>
              <a:rPr lang="zh-CN" altLang="en-US" sz="1200" dirty="0" smtClean="0">
                <a:solidFill>
                  <a:srgbClr val="000000"/>
                </a:solidFill>
                <a:latin typeface="Times New Roman" charset="0"/>
                <a:ea typeface="Times New Roman" charset="0"/>
                <a:cs typeface="Times New Roman" charset="0"/>
              </a:rPr>
              <a:t> </a:t>
            </a:r>
            <a:r>
              <a:rPr lang="en-US" altLang="zh-CN" sz="1200" dirty="0" smtClean="0">
                <a:solidFill>
                  <a:srgbClr val="000000"/>
                </a:solidFill>
                <a:latin typeface="Times New Roman" charset="0"/>
                <a:ea typeface="Times New Roman" charset="0"/>
                <a:cs typeface="Times New Roman" charset="0"/>
              </a:rPr>
              <a:t>device</a:t>
            </a:r>
            <a:endParaRPr lang="en-US" sz="1200" dirty="0">
              <a:solidFill>
                <a:srgbClr val="000000"/>
              </a:solidFill>
              <a:latin typeface="Times New Roman" charset="0"/>
              <a:ea typeface="Times New Roman" charset="0"/>
              <a:cs typeface="Times New Roman" charset="0"/>
            </a:endParaRPr>
          </a:p>
        </p:txBody>
      </p:sp>
      <p:sp>
        <p:nvSpPr>
          <p:cNvPr id="45" name="Rectangle 44"/>
          <p:cNvSpPr/>
          <p:nvPr/>
        </p:nvSpPr>
        <p:spPr>
          <a:xfrm>
            <a:off x="5841528" y="3703724"/>
            <a:ext cx="796259" cy="260407"/>
          </a:xfrm>
          <a:prstGeom prst="rect">
            <a:avLst/>
          </a:prstGeom>
          <a:solidFill>
            <a:schemeClr val="bg1"/>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smtClean="0">
                <a:solidFill>
                  <a:srgbClr val="000000"/>
                </a:solidFill>
                <a:latin typeface="Times New Roman" charset="0"/>
                <a:ea typeface="Times New Roman" charset="0"/>
                <a:cs typeface="Times New Roman" charset="0"/>
              </a:rPr>
              <a:t>Reuse</a:t>
            </a:r>
            <a:endParaRPr lang="en-US" sz="1200" dirty="0">
              <a:solidFill>
                <a:srgbClr val="000000"/>
              </a:solidFill>
              <a:latin typeface="Times New Roman" charset="0"/>
              <a:ea typeface="Times New Roman" charset="0"/>
              <a:cs typeface="Times New Roman" charset="0"/>
            </a:endParaRPr>
          </a:p>
        </p:txBody>
      </p:sp>
      <p:sp>
        <p:nvSpPr>
          <p:cNvPr id="27" name="Title 1">
            <a:extLst>
              <a:ext uri="{FF2B5EF4-FFF2-40B4-BE49-F238E27FC236}">
                <a16:creationId xmlns:a16="http://schemas.microsoft.com/office/drawing/2014/main" xmlns="" id="{E914C7F1-FFC2-4C68-9AAF-0B6E4400929D}"/>
              </a:ext>
            </a:extLst>
          </p:cNvPr>
          <p:cNvSpPr txBox="1">
            <a:spLocks/>
          </p:cNvSpPr>
          <p:nvPr/>
        </p:nvSpPr>
        <p:spPr>
          <a:xfrm>
            <a:off x="0" y="151244"/>
            <a:ext cx="8773699" cy="1040741"/>
          </a:xfrm>
          <a:prstGeom prst="rect">
            <a:avLst/>
          </a:prstGeom>
          <a:noFill/>
        </p:spPr>
        <p:txBody>
          <a:bodyPr vert="horz" lIns="91440" tIns="45720" rIns="91440" bIns="45720" rtlCol="0" anchor="ctr">
            <a:noAutofit/>
          </a:bodyPr>
          <a:lstStyle/>
          <a:p>
            <a:pPr lvl="1">
              <a:spcBef>
                <a:spcPct val="0"/>
              </a:spcBef>
              <a:defRPr/>
            </a:pPr>
            <a:r>
              <a:rPr lang="en-US" altLang="zh-CN" sz="2800" u="sng" dirty="0" smtClean="0">
                <a:solidFill>
                  <a:srgbClr val="990000"/>
                </a:solidFill>
                <a:latin typeface="Arial"/>
                <a:ea typeface="+mj-ea"/>
                <a:cs typeface="Arial"/>
              </a:rPr>
              <a:t>Case</a:t>
            </a:r>
            <a:r>
              <a:rPr lang="zh-CN" altLang="en-US" sz="2800" u="sng" dirty="0" smtClean="0">
                <a:solidFill>
                  <a:srgbClr val="990000"/>
                </a:solidFill>
                <a:latin typeface="Arial"/>
                <a:ea typeface="+mj-ea"/>
                <a:cs typeface="Arial"/>
              </a:rPr>
              <a:t> </a:t>
            </a:r>
            <a:r>
              <a:rPr lang="en-US" altLang="zh-CN" sz="2800" u="sng" dirty="0" smtClean="0">
                <a:solidFill>
                  <a:srgbClr val="990000"/>
                </a:solidFill>
                <a:latin typeface="Arial"/>
                <a:ea typeface="+mj-ea"/>
                <a:cs typeface="Arial"/>
              </a:rPr>
              <a:t>study</a:t>
            </a:r>
            <a:r>
              <a:rPr lang="zh-CN" altLang="en-US" sz="2800" u="sng" dirty="0" smtClean="0">
                <a:solidFill>
                  <a:srgbClr val="990000"/>
                </a:solidFill>
                <a:latin typeface="Arial"/>
                <a:ea typeface="+mj-ea"/>
                <a:cs typeface="Arial"/>
              </a:rPr>
              <a:t> </a:t>
            </a:r>
            <a:r>
              <a:rPr lang="en-US" altLang="zh-CN" sz="2800" u="sng" dirty="0" smtClean="0">
                <a:solidFill>
                  <a:srgbClr val="990000"/>
                </a:solidFill>
                <a:latin typeface="Arial"/>
                <a:ea typeface="+mj-ea"/>
                <a:cs typeface="Arial"/>
              </a:rPr>
              <a:t>I:</a:t>
            </a:r>
          </a:p>
          <a:p>
            <a:pPr lvl="1">
              <a:spcBef>
                <a:spcPct val="0"/>
              </a:spcBef>
              <a:defRPr/>
            </a:pPr>
            <a:r>
              <a:rPr lang="en-US" altLang="zh-CN" sz="2200" b="1" u="sng" dirty="0" smtClean="0">
                <a:solidFill>
                  <a:srgbClr val="0070C0"/>
                </a:solidFill>
                <a:latin typeface="Arial"/>
                <a:ea typeface="+mj-ea"/>
                <a:cs typeface="Arial"/>
              </a:rPr>
              <a:t>Coal-powered</a:t>
            </a:r>
            <a:r>
              <a:rPr lang="zh-CN" altLang="en-US" sz="2200" b="1" u="sng" dirty="0" smtClean="0">
                <a:solidFill>
                  <a:srgbClr val="0070C0"/>
                </a:solidFill>
                <a:latin typeface="Arial"/>
                <a:ea typeface="+mj-ea"/>
                <a:cs typeface="Arial"/>
              </a:rPr>
              <a:t> </a:t>
            </a:r>
            <a:r>
              <a:rPr lang="en-US" altLang="zh-CN" sz="2200" b="1" u="sng" dirty="0" smtClean="0">
                <a:solidFill>
                  <a:srgbClr val="0070C0"/>
                </a:solidFill>
                <a:latin typeface="Arial"/>
                <a:ea typeface="+mj-ea"/>
                <a:cs typeface="Arial"/>
              </a:rPr>
              <a:t>electricity</a:t>
            </a:r>
            <a:r>
              <a:rPr lang="zh-CN" altLang="en-US" sz="2200" b="1" u="sng" dirty="0" smtClean="0">
                <a:solidFill>
                  <a:srgbClr val="0070C0"/>
                </a:solidFill>
                <a:latin typeface="Arial"/>
                <a:ea typeface="+mj-ea"/>
                <a:cs typeface="Arial"/>
              </a:rPr>
              <a:t> </a:t>
            </a:r>
            <a:r>
              <a:rPr lang="en-US" altLang="zh-CN" sz="2200" b="1" u="sng" dirty="0" smtClean="0">
                <a:solidFill>
                  <a:srgbClr val="0070C0"/>
                </a:solidFill>
                <a:latin typeface="Arial"/>
                <a:ea typeface="+mj-ea"/>
                <a:cs typeface="Arial"/>
              </a:rPr>
              <a:t>generating</a:t>
            </a:r>
            <a:r>
              <a:rPr lang="zh-CN" altLang="en-US" sz="2200" b="1" u="sng" dirty="0" smtClean="0">
                <a:solidFill>
                  <a:srgbClr val="0070C0"/>
                </a:solidFill>
                <a:latin typeface="Arial"/>
                <a:ea typeface="+mj-ea"/>
                <a:cs typeface="Arial"/>
              </a:rPr>
              <a:t> </a:t>
            </a:r>
            <a:r>
              <a:rPr lang="en-US" altLang="zh-CN" sz="2200" b="1" u="sng" dirty="0">
                <a:solidFill>
                  <a:srgbClr val="0070C0"/>
                </a:solidFill>
                <a:latin typeface="Arial"/>
                <a:ea typeface="+mj-ea"/>
                <a:cs typeface="Arial"/>
              </a:rPr>
              <a:t>facilities</a:t>
            </a:r>
            <a:r>
              <a:rPr lang="zh-CN" altLang="en-US" sz="2200" b="1" u="sng" dirty="0">
                <a:solidFill>
                  <a:srgbClr val="0070C0"/>
                </a:solidFill>
                <a:latin typeface="Arial"/>
                <a:ea typeface="+mj-ea"/>
                <a:cs typeface="Arial"/>
              </a:rPr>
              <a:t> </a:t>
            </a:r>
            <a:r>
              <a:rPr lang="en-US" altLang="zh-CN" sz="2200" b="1" u="sng" dirty="0">
                <a:solidFill>
                  <a:srgbClr val="0070C0"/>
                </a:solidFill>
                <a:latin typeface="Arial"/>
                <a:ea typeface="+mj-ea"/>
                <a:cs typeface="Arial"/>
              </a:rPr>
              <a:t>in</a:t>
            </a:r>
            <a:r>
              <a:rPr lang="zh-CN" altLang="en-US" sz="2200" b="1" u="sng" dirty="0">
                <a:solidFill>
                  <a:srgbClr val="0070C0"/>
                </a:solidFill>
                <a:latin typeface="Arial"/>
                <a:ea typeface="+mj-ea"/>
                <a:cs typeface="Arial"/>
              </a:rPr>
              <a:t> </a:t>
            </a:r>
            <a:r>
              <a:rPr lang="en-US" altLang="zh-CN" sz="2200" b="1" u="sng" dirty="0" smtClean="0">
                <a:solidFill>
                  <a:srgbClr val="0070C0"/>
                </a:solidFill>
                <a:latin typeface="Arial"/>
                <a:ea typeface="+mj-ea"/>
                <a:cs typeface="Arial"/>
              </a:rPr>
              <a:t>China</a:t>
            </a:r>
            <a:r>
              <a:rPr lang="zh-CN" altLang="en-US" sz="2200" b="1" u="sng" dirty="0" smtClean="0">
                <a:solidFill>
                  <a:srgbClr val="0070C0"/>
                </a:solidFill>
                <a:latin typeface="Arial"/>
                <a:ea typeface="+mj-ea"/>
                <a:cs typeface="Arial"/>
              </a:rPr>
              <a:t> </a:t>
            </a:r>
            <a:r>
              <a:rPr lang="en-US" altLang="zh-CN" sz="1600" dirty="0" smtClean="0">
                <a:solidFill>
                  <a:srgbClr val="0070C0"/>
                </a:solidFill>
                <a:latin typeface="Arial"/>
                <a:ea typeface="+mj-ea"/>
                <a:cs typeface="Arial"/>
              </a:rPr>
              <a:t>(cont’d)</a:t>
            </a:r>
            <a:endParaRPr lang="en-US" altLang="zh-CN" sz="1600" dirty="0">
              <a:solidFill>
                <a:srgbClr val="0070C0"/>
              </a:solidFill>
              <a:latin typeface="Arial"/>
              <a:ea typeface="+mj-ea"/>
              <a:cs typeface="Arial"/>
            </a:endParaRPr>
          </a:p>
        </p:txBody>
      </p:sp>
    </p:spTree>
    <p:extLst>
      <p:ext uri="{BB962C8B-B14F-4D97-AF65-F5344CB8AC3E}">
        <p14:creationId xmlns:p14="http://schemas.microsoft.com/office/powerpoint/2010/main" val="299214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1638297"/>
            <a:ext cx="9129299" cy="2200275"/>
          </a:xfrm>
          <a:prstGeom prst="rect">
            <a:avLst/>
          </a:prstGeom>
        </p:spPr>
        <p:txBody>
          <a:bodyPr vert="horz" lIns="91440" tIns="45720" rIns="91440" bIns="45720" rtlCol="0" anchor="ctr">
            <a:normAutofit fontScale="85000" lnSpcReduction="10000"/>
          </a:bodyPr>
          <a:lstStyle/>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800" b="1" u="none" strike="noStrike" kern="1200" cap="none" spc="0" normalizeH="0" baseline="0" noProof="0" dirty="0">
                <a:ln>
                  <a:noFill/>
                </a:ln>
                <a:effectLst/>
                <a:uLnTx/>
                <a:uFillTx/>
                <a:latin typeface="Arial"/>
                <a:ea typeface="+mj-ea"/>
                <a:cs typeface="Arial"/>
              </a:rPr>
              <a:t>Par</a:t>
            </a:r>
            <a:r>
              <a:rPr lang="en-US" altLang="zh-CN" sz="4800" b="1" dirty="0">
                <a:latin typeface="Arial"/>
                <a:ea typeface="+mj-ea"/>
                <a:cs typeface="Arial"/>
              </a:rPr>
              <a:t>t</a:t>
            </a:r>
            <a:r>
              <a:rPr lang="zh-CN" altLang="en-US" sz="4800" b="1" dirty="0">
                <a:latin typeface="Arial"/>
                <a:ea typeface="+mj-ea"/>
                <a:cs typeface="Arial"/>
              </a:rPr>
              <a:t> </a:t>
            </a:r>
            <a:r>
              <a:rPr lang="en-US" altLang="zh-CN" sz="4800" b="1" dirty="0">
                <a:latin typeface="Arial"/>
                <a:ea typeface="+mj-ea"/>
                <a:cs typeface="Arial"/>
              </a:rPr>
              <a:t>1</a:t>
            </a:r>
            <a:endParaRPr kumimoji="0" lang="en-US" altLang="zh-CN" sz="4800" b="1" u="none" strike="noStrike" kern="1200" cap="none" spc="0" normalizeH="0" baseline="0" noProof="0" dirty="0">
              <a:ln>
                <a:noFill/>
              </a:ln>
              <a:effectLst/>
              <a:uLnTx/>
              <a:uFillTx/>
              <a:latin typeface="Arial"/>
              <a:ea typeface="+mj-ea"/>
              <a:cs typeface="Arial"/>
            </a:endParaRPr>
          </a:p>
          <a:p>
            <a:pPr lvl="0" algn="ctr">
              <a:lnSpc>
                <a:spcPct val="130000"/>
              </a:lnSpc>
              <a:spcBef>
                <a:spcPct val="0"/>
              </a:spcBef>
              <a:defRPr/>
            </a:pPr>
            <a:r>
              <a:rPr lang="en-US" altLang="zh-CN" sz="4400" b="1" dirty="0">
                <a:latin typeface="Arial"/>
                <a:ea typeface="+mj-ea"/>
                <a:cs typeface="Arial"/>
              </a:rPr>
              <a:t>Background: LA River Revitalization</a:t>
            </a:r>
          </a:p>
        </p:txBody>
      </p:sp>
    </p:spTree>
    <p:extLst>
      <p:ext uri="{BB962C8B-B14F-4D97-AF65-F5344CB8AC3E}">
        <p14:creationId xmlns:p14="http://schemas.microsoft.com/office/powerpoint/2010/main" val="18885452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1392176"/>
            <a:ext cx="9129299" cy="3676213"/>
          </a:xfrm>
          <a:prstGeom prst="rect">
            <a:avLst/>
          </a:prstGeom>
        </p:spPr>
        <p:txBody>
          <a:bodyPr vert="horz" lIns="91440" tIns="45720" rIns="91440" bIns="45720" rtlCol="0">
            <a:normAutofit/>
          </a:bodyPr>
          <a:lstStyle/>
          <a:p>
            <a:pPr marL="1371600" lvl="2" indent="-457200">
              <a:lnSpc>
                <a:spcPct val="150000"/>
              </a:lnSpc>
              <a:spcBef>
                <a:spcPct val="20000"/>
              </a:spcBef>
              <a:buAutoNum type="arabicPeriod"/>
              <a:defRPr/>
            </a:pPr>
            <a:r>
              <a:rPr kumimoji="0" lang="en-US" altLang="zh-CN" sz="2400" b="1" u="none" strike="noStrike" kern="1200" cap="none" spc="0" normalizeH="0" baseline="0" noProof="0" dirty="0" smtClean="0">
                <a:solidFill>
                  <a:srgbClr val="000000"/>
                </a:solidFill>
                <a:effectLst/>
                <a:uLnTx/>
                <a:uFillTx/>
                <a:latin typeface="Times New Roman" charset="0"/>
                <a:ea typeface="Times New Roman" charset="0"/>
                <a:cs typeface="Times New Roman" charset="0"/>
              </a:rPr>
              <a:t>Background:</a:t>
            </a:r>
            <a:r>
              <a:rPr kumimoji="0" lang="zh-CN" altLang="en-US" sz="2400" b="1" u="none" strike="noStrike" kern="1200" cap="none" spc="0" normalizeH="0" baseline="0" noProof="0" dirty="0" smtClean="0">
                <a:solidFill>
                  <a:srgbClr val="000000"/>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smtClean="0">
                <a:solidFill>
                  <a:srgbClr val="000000"/>
                </a:solidFill>
                <a:effectLst/>
                <a:uLnTx/>
                <a:uFillTx/>
                <a:latin typeface="Times New Roman" charset="0"/>
                <a:ea typeface="Times New Roman" charset="0"/>
                <a:cs typeface="Times New Roman" charset="0"/>
              </a:rPr>
              <a:t>LA</a:t>
            </a:r>
            <a:r>
              <a:rPr kumimoji="0" lang="zh-CN" altLang="en-US" sz="2400" b="1" u="none" strike="noStrike" kern="1200" cap="none" spc="0" normalizeH="0" baseline="0" noProof="0" dirty="0" smtClean="0">
                <a:solidFill>
                  <a:srgbClr val="000000"/>
                </a:solidFill>
                <a:effectLst/>
                <a:uLnTx/>
                <a:uFillTx/>
                <a:latin typeface="Times New Roman" charset="0"/>
                <a:ea typeface="Times New Roman" charset="0"/>
                <a:cs typeface="Times New Roman" charset="0"/>
              </a:rPr>
              <a:t> </a:t>
            </a:r>
            <a:r>
              <a:rPr kumimoji="0" lang="en-US" altLang="zh-CN" sz="2400" b="1" u="none" strike="noStrike" kern="1200" cap="none" spc="0" normalizeH="0" baseline="0" noProof="0" dirty="0">
                <a:solidFill>
                  <a:srgbClr val="000000"/>
                </a:solidFill>
                <a:effectLst/>
                <a:uLnTx/>
                <a:uFillTx/>
                <a:latin typeface="Times New Roman" charset="0"/>
                <a:ea typeface="Times New Roman" charset="0"/>
                <a:cs typeface="Times New Roman" charset="0"/>
              </a:rPr>
              <a:t>River</a:t>
            </a:r>
            <a:r>
              <a:rPr kumimoji="0" lang="zh-CN" altLang="en-US" sz="2400" b="1" u="none" strike="noStrike" kern="1200" cap="none" spc="0" normalizeH="0" baseline="0" noProof="0" dirty="0">
                <a:solidFill>
                  <a:srgbClr val="000000"/>
                </a:solidFill>
                <a:effectLst/>
                <a:uLnTx/>
                <a:uFillTx/>
                <a:latin typeface="Times New Roman" charset="0"/>
                <a:ea typeface="Times New Roman" charset="0"/>
                <a:cs typeface="Times New Roman" charset="0"/>
              </a:rPr>
              <a:t> </a:t>
            </a:r>
            <a:r>
              <a:rPr lang="en-US" altLang="zh-CN" sz="2400" b="1" noProof="0" dirty="0">
                <a:solidFill>
                  <a:srgbClr val="000000"/>
                </a:solidFill>
                <a:latin typeface="Times New Roman" charset="0"/>
                <a:ea typeface="Times New Roman" charset="0"/>
                <a:cs typeface="Times New Roman" charset="0"/>
              </a:rPr>
              <a:t>R</a:t>
            </a:r>
            <a:r>
              <a:rPr kumimoji="0" lang="en-US" altLang="zh-CN" sz="2400" b="1" u="none" strike="noStrike" kern="1200" cap="none" spc="0" normalizeH="0" baseline="0" noProof="0" dirty="0" smtClean="0">
                <a:solidFill>
                  <a:srgbClr val="000000"/>
                </a:solidFill>
                <a:effectLst/>
                <a:uLnTx/>
                <a:uFillTx/>
                <a:latin typeface="Times New Roman" charset="0"/>
                <a:ea typeface="Times New Roman" charset="0"/>
                <a:cs typeface="Times New Roman" charset="0"/>
              </a:rPr>
              <a:t>evitalization</a:t>
            </a:r>
            <a:endParaRPr kumimoji="0" lang="en-US" altLang="zh-CN" sz="2400" b="1" u="none" strike="noStrike" kern="1200" cap="none" spc="0" normalizeH="0" baseline="0" noProof="0" dirty="0">
              <a:solidFill>
                <a:srgbClr val="000000"/>
              </a:solidFill>
              <a:effectLst/>
              <a:uLnTx/>
              <a:uFillTx/>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2"/>
              <a:defRPr/>
            </a:pPr>
            <a:r>
              <a:rPr lang="en-US" altLang="zh-CN" sz="2400" b="1" dirty="0" err="1">
                <a:solidFill>
                  <a:srgbClr val="000000"/>
                </a:solidFill>
                <a:latin typeface="Times New Roman" charset="0"/>
                <a:ea typeface="Times New Roman" charset="0"/>
                <a:cs typeface="Times New Roman" charset="0"/>
              </a:rPr>
              <a:t>Stormwater</a:t>
            </a:r>
            <a:r>
              <a:rPr lang="zh-CN" altLang="en-US" sz="2400" b="1" dirty="0">
                <a:solidFill>
                  <a:srgbClr val="000000"/>
                </a:solidFill>
                <a:latin typeface="Times New Roman" charset="0"/>
                <a:ea typeface="Times New Roman" charset="0"/>
                <a:cs typeface="Times New Roman" charset="0"/>
              </a:rPr>
              <a:t> </a:t>
            </a:r>
            <a:r>
              <a:rPr lang="en-US" altLang="zh-CN" sz="2400" b="1" dirty="0" smtClean="0">
                <a:solidFill>
                  <a:srgbClr val="000000"/>
                </a:solidFill>
                <a:latin typeface="Times New Roman" charset="0"/>
                <a:ea typeface="Times New Roman" charset="0"/>
                <a:cs typeface="Times New Roman" charset="0"/>
              </a:rPr>
              <a:t>BMPs</a:t>
            </a:r>
            <a:endParaRPr lang="en-US" altLang="zh-CN" sz="2400" b="1" dirty="0">
              <a:solidFill>
                <a:srgbClr val="000000"/>
              </a:solidFill>
              <a:latin typeface="Times New Roman" charset="0"/>
              <a:ea typeface="Times New Roman" charset="0"/>
              <a:cs typeface="Times New Roman" charset="0"/>
            </a:endParaRPr>
          </a:p>
          <a:p>
            <a:pPr marL="1371600" lvl="2" indent="-457200">
              <a:lnSpc>
                <a:spcPct val="150000"/>
              </a:lnSpc>
              <a:spcBef>
                <a:spcPct val="20000"/>
              </a:spcBef>
              <a:buFont typeface="Arial"/>
              <a:buAutoNum type="arabicPeriod" startAt="3"/>
              <a:defRPr/>
            </a:pPr>
            <a:r>
              <a:rPr lang="en-US" altLang="zh-CN" sz="2400" b="1" dirty="0">
                <a:solidFill>
                  <a:srgbClr val="000000"/>
                </a:solidFill>
                <a:latin typeface="Times New Roman" charset="0"/>
                <a:ea typeface="Times New Roman" charset="0"/>
                <a:cs typeface="Times New Roman" charset="0"/>
              </a:rPr>
              <a:t>Examples of Different Industries</a:t>
            </a:r>
          </a:p>
          <a:p>
            <a:pPr marL="1371600" lvl="2" indent="-457200">
              <a:lnSpc>
                <a:spcPct val="150000"/>
              </a:lnSpc>
              <a:spcBef>
                <a:spcPct val="20000"/>
              </a:spcBef>
              <a:buFont typeface="Arial"/>
              <a:buAutoNum type="arabicPeriod" startAt="4"/>
              <a:defRPr/>
            </a:pPr>
            <a:r>
              <a:rPr lang="en-US" altLang="zh-CN" sz="2400" b="1" dirty="0" smtClean="0">
                <a:solidFill>
                  <a:srgbClr val="000000"/>
                </a:solidFill>
                <a:latin typeface="Times New Roman" charset="0"/>
                <a:ea typeface="Times New Roman" charset="0"/>
                <a:cs typeface="Times New Roman" charset="0"/>
              </a:rPr>
              <a:t>Summary</a:t>
            </a:r>
            <a:r>
              <a:rPr lang="zh-CN" altLang="en-US" sz="2400" b="1" dirty="0" smtClean="0">
                <a:solidFill>
                  <a:srgbClr val="000000"/>
                </a:solidFill>
                <a:latin typeface="Times New Roman" charset="0"/>
                <a:ea typeface="Times New Roman" charset="0"/>
                <a:cs typeface="Times New Roman" charset="0"/>
              </a:rPr>
              <a:t> </a:t>
            </a:r>
            <a:r>
              <a:rPr lang="en-US" altLang="zh-CN" sz="2400" b="1" dirty="0" smtClean="0">
                <a:solidFill>
                  <a:srgbClr val="000000"/>
                </a:solidFill>
                <a:latin typeface="Times New Roman" charset="0"/>
                <a:ea typeface="Times New Roman" charset="0"/>
                <a:cs typeface="Times New Roman" charset="0"/>
              </a:rPr>
              <a:t>and</a:t>
            </a:r>
            <a:r>
              <a:rPr lang="zh-CN" altLang="en-US" sz="2400" b="1" dirty="0" smtClean="0">
                <a:solidFill>
                  <a:srgbClr val="000000"/>
                </a:solidFill>
                <a:latin typeface="Times New Roman" charset="0"/>
                <a:ea typeface="Times New Roman" charset="0"/>
                <a:cs typeface="Times New Roman" charset="0"/>
              </a:rPr>
              <a:t> </a:t>
            </a:r>
            <a:r>
              <a:rPr lang="en-US" altLang="zh-CN" sz="2400" b="1" dirty="0" smtClean="0">
                <a:solidFill>
                  <a:srgbClr val="000000"/>
                </a:solidFill>
                <a:latin typeface="Times New Roman" charset="0"/>
                <a:ea typeface="Times New Roman" charset="0"/>
                <a:cs typeface="Times New Roman" charset="0"/>
              </a:rPr>
              <a:t>Discussion</a:t>
            </a:r>
          </a:p>
          <a:p>
            <a:pPr marL="1371600" lvl="2" indent="-457200">
              <a:spcBef>
                <a:spcPct val="20000"/>
              </a:spcBef>
              <a:buFont typeface="+mj-lt"/>
              <a:buAutoNum type="arabicPeriod" startAt="5"/>
              <a:defRPr/>
            </a:pPr>
            <a:r>
              <a:rPr lang="en-US" altLang="zh-CN" sz="2400" b="1" dirty="0" smtClean="0">
                <a:solidFill>
                  <a:srgbClr val="000000"/>
                </a:solidFill>
                <a:latin typeface="Times New Roman" charset="0"/>
                <a:ea typeface="Times New Roman" charset="0"/>
                <a:cs typeface="Times New Roman" charset="0"/>
              </a:rPr>
              <a:t>Future</a:t>
            </a:r>
            <a:r>
              <a:rPr lang="zh-CN" altLang="en-US" sz="2400" b="1" dirty="0" smtClean="0">
                <a:solidFill>
                  <a:srgbClr val="000000"/>
                </a:solidFill>
                <a:latin typeface="Times New Roman" charset="0"/>
                <a:ea typeface="Times New Roman" charset="0"/>
                <a:cs typeface="Times New Roman" charset="0"/>
              </a:rPr>
              <a:t> </a:t>
            </a:r>
            <a:r>
              <a:rPr lang="en-US" altLang="zh-CN" sz="2400" b="1" dirty="0" smtClean="0">
                <a:solidFill>
                  <a:srgbClr val="000000"/>
                </a:solidFill>
                <a:latin typeface="Times New Roman" charset="0"/>
                <a:ea typeface="Times New Roman" charset="0"/>
                <a:cs typeface="Times New Roman" charset="0"/>
              </a:rPr>
              <a:t>Work</a:t>
            </a:r>
          </a:p>
          <a:p>
            <a:pPr marL="1371600" lvl="2" indent="-457200">
              <a:spcBef>
                <a:spcPct val="20000"/>
              </a:spcBef>
              <a:buFont typeface="+mj-lt"/>
              <a:buAutoNum type="arabicPeriod" startAt="5"/>
              <a:defRPr/>
            </a:pPr>
            <a:r>
              <a:rPr lang="en-US" altLang="zh-CN" sz="2400" b="1" dirty="0" smtClean="0">
                <a:solidFill>
                  <a:srgbClr val="00B050"/>
                </a:solidFill>
                <a:latin typeface="Times New Roman" charset="0"/>
                <a:ea typeface="Times New Roman" charset="0"/>
                <a:cs typeface="Times New Roman" charset="0"/>
              </a:rPr>
              <a:t>References</a:t>
            </a:r>
            <a:endParaRPr lang="en-US" altLang="zh-CN" sz="2400" dirty="0">
              <a:solidFill>
                <a:srgbClr val="00B050"/>
              </a:solidFill>
              <a:latin typeface="Times New Roman" charset="0"/>
              <a:ea typeface="Times New Roman" charset="0"/>
              <a:cs typeface="Times New Roman" charset="0"/>
            </a:endParaRPr>
          </a:p>
        </p:txBody>
      </p:sp>
      <p:sp>
        <p:nvSpPr>
          <p:cNvPr id="6"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u="sng" strike="noStrike" kern="1200" cap="none" spc="0" normalizeH="0" baseline="0" noProof="0" dirty="0" smtClean="0">
                <a:ln>
                  <a:noFill/>
                </a:ln>
                <a:solidFill>
                  <a:srgbClr val="990000"/>
                </a:solidFill>
                <a:effectLst/>
                <a:uLnTx/>
                <a:uFillTx/>
                <a:latin typeface="Arial"/>
                <a:ea typeface="+mj-ea"/>
                <a:cs typeface="Arial"/>
              </a:rPr>
              <a:t>Table</a:t>
            </a:r>
            <a:r>
              <a:rPr kumimoji="0" lang="zh-CN" altLang="en-US" sz="3200" u="sng" strike="noStrike" kern="1200" cap="none" spc="0" normalizeH="0" noProof="0" dirty="0" smtClean="0">
                <a:ln>
                  <a:noFill/>
                </a:ln>
                <a:solidFill>
                  <a:srgbClr val="990000"/>
                </a:solidFill>
                <a:effectLst/>
                <a:uLnTx/>
                <a:uFillTx/>
                <a:latin typeface="Arial"/>
                <a:ea typeface="+mj-ea"/>
                <a:cs typeface="Arial"/>
              </a:rPr>
              <a:t> </a:t>
            </a:r>
            <a:r>
              <a:rPr kumimoji="0" lang="en-US" altLang="zh-CN" sz="3200" u="sng" strike="noStrike" kern="1200" cap="none" spc="0" normalizeH="0" noProof="0" dirty="0" smtClean="0">
                <a:ln>
                  <a:noFill/>
                </a:ln>
                <a:solidFill>
                  <a:srgbClr val="990000"/>
                </a:solidFill>
                <a:effectLst/>
                <a:uLnTx/>
                <a:uFillTx/>
                <a:latin typeface="Arial"/>
                <a:ea typeface="+mj-ea"/>
                <a:cs typeface="Arial"/>
              </a:rPr>
              <a:t>of</a:t>
            </a:r>
            <a:r>
              <a:rPr kumimoji="0" lang="zh-CN" altLang="en-US" sz="3200" u="sng" strike="noStrike" kern="1200" cap="none" spc="0" normalizeH="0" noProof="0" dirty="0" smtClean="0">
                <a:ln>
                  <a:noFill/>
                </a:ln>
                <a:solidFill>
                  <a:srgbClr val="990000"/>
                </a:solidFill>
                <a:effectLst/>
                <a:uLnTx/>
                <a:uFillTx/>
                <a:latin typeface="Arial"/>
                <a:ea typeface="+mj-ea"/>
                <a:cs typeface="Arial"/>
              </a:rPr>
              <a:t> </a:t>
            </a:r>
            <a:r>
              <a:rPr lang="en-US" altLang="zh-CN" sz="3200" u="sng" dirty="0">
                <a:solidFill>
                  <a:srgbClr val="990000"/>
                </a:solidFill>
                <a:latin typeface="Arial"/>
                <a:ea typeface="+mj-ea"/>
                <a:cs typeface="Arial"/>
              </a:rPr>
              <a:t>C</a:t>
            </a:r>
            <a:r>
              <a:rPr kumimoji="0" lang="en-US" altLang="zh-CN" sz="3200" u="sng" strike="noStrike" kern="1200" cap="none" spc="0" normalizeH="0" noProof="0" smtClean="0">
                <a:ln>
                  <a:noFill/>
                </a:ln>
                <a:solidFill>
                  <a:srgbClr val="990000"/>
                </a:solidFill>
                <a:effectLst/>
                <a:uLnTx/>
                <a:uFillTx/>
                <a:latin typeface="Arial"/>
                <a:ea typeface="+mj-ea"/>
                <a:cs typeface="Arial"/>
              </a:rPr>
              <a:t>ontents</a:t>
            </a:r>
            <a:endParaRPr kumimoji="0" lang="en-US" sz="2400" u="sng" strike="noStrike" kern="1200" cap="none" spc="0" normalizeH="0" baseline="0" noProof="0" dirty="0">
              <a:ln>
                <a:noFill/>
              </a:ln>
              <a:solidFill>
                <a:srgbClr val="990000"/>
              </a:solidFill>
              <a:effectLst/>
              <a:uLnTx/>
              <a:uFillTx/>
              <a:latin typeface="Arial"/>
              <a:ea typeface="+mj-ea"/>
              <a:cs typeface="Arial"/>
            </a:endParaRPr>
          </a:p>
        </p:txBody>
      </p:sp>
    </p:spTree>
    <p:extLst>
      <p:ext uri="{BB962C8B-B14F-4D97-AF65-F5344CB8AC3E}">
        <p14:creationId xmlns:p14="http://schemas.microsoft.com/office/powerpoint/2010/main" val="121387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txBox="1">
            <a:spLocks/>
          </p:cNvSpPr>
          <p:nvPr/>
        </p:nvSpPr>
        <p:spPr>
          <a:xfrm>
            <a:off x="14701" y="1638297"/>
            <a:ext cx="9129299" cy="266700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30000"/>
              </a:lnSpc>
              <a:spcBef>
                <a:spcPct val="0"/>
              </a:spcBef>
              <a:spcAft>
                <a:spcPts val="0"/>
              </a:spcAft>
              <a:buClrTx/>
              <a:buSzTx/>
              <a:buFontTx/>
              <a:buNone/>
              <a:tabLst/>
              <a:defRPr/>
            </a:pPr>
            <a:r>
              <a:rPr kumimoji="0" lang="en-US" altLang="zh-CN" sz="4800" b="1" u="none" strike="noStrike" kern="1200" cap="none" spc="0" normalizeH="0" baseline="0" noProof="0" dirty="0">
                <a:ln>
                  <a:noFill/>
                </a:ln>
                <a:effectLst/>
                <a:uLnTx/>
                <a:uFillTx/>
                <a:latin typeface="Arial"/>
                <a:ea typeface="+mj-ea"/>
                <a:cs typeface="Arial"/>
              </a:rPr>
              <a:t>Par</a:t>
            </a:r>
            <a:r>
              <a:rPr lang="en-US" altLang="zh-CN" sz="4800" b="1" dirty="0">
                <a:latin typeface="Arial"/>
                <a:ea typeface="+mj-ea"/>
                <a:cs typeface="Arial"/>
              </a:rPr>
              <a:t>t</a:t>
            </a:r>
            <a:r>
              <a:rPr lang="zh-CN" altLang="en-US" sz="4800" b="1" dirty="0">
                <a:latin typeface="Arial"/>
                <a:ea typeface="+mj-ea"/>
                <a:cs typeface="Arial"/>
              </a:rPr>
              <a:t> </a:t>
            </a:r>
            <a:r>
              <a:rPr lang="en-US" altLang="zh-CN" sz="4800" b="1" dirty="0">
                <a:latin typeface="Arial"/>
                <a:ea typeface="+mj-ea"/>
                <a:cs typeface="Arial"/>
              </a:rPr>
              <a:t>6</a:t>
            </a:r>
            <a:endParaRPr kumimoji="0" lang="en-US" altLang="zh-CN" sz="4800" b="1" u="none" strike="noStrike" kern="1200" cap="none" spc="0" normalizeH="0" baseline="0" noProof="0" dirty="0">
              <a:ln>
                <a:noFill/>
              </a:ln>
              <a:effectLst/>
              <a:uLnTx/>
              <a:uFillTx/>
              <a:latin typeface="Arial"/>
              <a:ea typeface="+mj-ea"/>
              <a:cs typeface="Arial"/>
            </a:endParaRPr>
          </a:p>
          <a:p>
            <a:pPr marL="0" marR="0" lvl="0" indent="0" algn="ctr" defTabSz="457200" rtl="0" eaLnBrk="1" fontAlgn="auto" latinLnBrk="0" hangingPunct="1">
              <a:lnSpc>
                <a:spcPct val="130000"/>
              </a:lnSpc>
              <a:spcBef>
                <a:spcPct val="0"/>
              </a:spcBef>
              <a:spcAft>
                <a:spcPts val="0"/>
              </a:spcAft>
              <a:buClrTx/>
              <a:buSzTx/>
              <a:buFontTx/>
              <a:buNone/>
              <a:tabLst/>
              <a:defRPr/>
            </a:pPr>
            <a:r>
              <a:rPr lang="en-US" altLang="zh-CN" sz="4400" b="1" noProof="0" dirty="0" smtClean="0">
                <a:latin typeface="Arial"/>
                <a:ea typeface="+mj-ea"/>
                <a:cs typeface="Arial"/>
              </a:rPr>
              <a:t>References</a:t>
            </a:r>
            <a:endParaRPr kumimoji="0" lang="en-US" sz="4400" u="none" strike="noStrike" kern="1200" cap="none" spc="0" normalizeH="0" noProof="0" dirty="0">
              <a:ln>
                <a:noFill/>
              </a:ln>
              <a:effectLst/>
              <a:uLnTx/>
              <a:uFillTx/>
              <a:latin typeface="Arial"/>
              <a:ea typeface="+mj-ea"/>
              <a:cs typeface="Arial"/>
            </a:endParaRPr>
          </a:p>
        </p:txBody>
      </p:sp>
    </p:spTree>
    <p:extLst>
      <p:ext uri="{BB962C8B-B14F-4D97-AF65-F5344CB8AC3E}">
        <p14:creationId xmlns:p14="http://schemas.microsoft.com/office/powerpoint/2010/main" val="17945718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u="sng" strike="noStrike" kern="1200" cap="none" spc="0" normalizeH="0" baseline="0" noProof="0" dirty="0" smtClean="0">
                <a:ln>
                  <a:noFill/>
                </a:ln>
                <a:solidFill>
                  <a:srgbClr val="990000"/>
                </a:solidFill>
                <a:effectLst/>
                <a:uLnTx/>
                <a:uFillTx/>
                <a:latin typeface="Arial"/>
                <a:ea typeface="+mj-ea"/>
                <a:cs typeface="Arial"/>
              </a:rPr>
              <a:t>References</a:t>
            </a:r>
            <a:endParaRPr kumimoji="0" lang="en-US" sz="2000" u="sng" strike="noStrike" kern="1200" cap="none" spc="0" normalizeH="0" baseline="0" noProof="0" dirty="0">
              <a:ln>
                <a:noFill/>
              </a:ln>
              <a:solidFill>
                <a:srgbClr val="990000"/>
              </a:solidFill>
              <a:effectLst/>
              <a:uLnTx/>
              <a:uFillTx/>
              <a:latin typeface="Arial"/>
              <a:ea typeface="+mj-ea"/>
              <a:cs typeface="Arial"/>
            </a:endParaRPr>
          </a:p>
        </p:txBody>
      </p:sp>
      <p:sp>
        <p:nvSpPr>
          <p:cNvPr id="4" name="Subtitle 2"/>
          <p:cNvSpPr txBox="1">
            <a:spLocks/>
          </p:cNvSpPr>
          <p:nvPr/>
        </p:nvSpPr>
        <p:spPr>
          <a:xfrm>
            <a:off x="-1" y="1026491"/>
            <a:ext cx="8831180" cy="4777961"/>
          </a:xfrm>
          <a:prstGeom prst="rect">
            <a:avLst/>
          </a:prstGeom>
        </p:spPr>
        <p:txBody>
          <a:bodyPr vert="horz" lIns="91440" tIns="45720" rIns="91440" bIns="45720" rtlCol="0">
            <a:normAutofit/>
          </a:bodyPr>
          <a:lstStyle/>
          <a:p>
            <a:pPr marL="914400" lvl="1" indent="-457200" algn="just">
              <a:spcBef>
                <a:spcPct val="20000"/>
              </a:spcBef>
              <a:buAutoNum type="arabicPeriod"/>
              <a:defRPr/>
            </a:pPr>
            <a:r>
              <a:rPr lang="en-US" altLang="zh-CN" sz="1600" dirty="0" err="1">
                <a:solidFill>
                  <a:schemeClr val="bg2">
                    <a:lumMod val="10000"/>
                  </a:schemeClr>
                </a:solidFill>
                <a:latin typeface="Times New Roman" charset="0"/>
                <a:ea typeface="Times New Roman" charset="0"/>
                <a:cs typeface="Times New Roman" charset="0"/>
              </a:rPr>
              <a:t>Stormwater</a:t>
            </a:r>
            <a:r>
              <a:rPr lang="zh-CN" altLang="en-US" sz="1600" dirty="0">
                <a:solidFill>
                  <a:schemeClr val="bg2">
                    <a:lumMod val="10000"/>
                  </a:schemeClr>
                </a:solidFill>
                <a:latin typeface="Times New Roman" charset="0"/>
                <a:ea typeface="Times New Roman" charset="0"/>
                <a:cs typeface="Times New Roman" charset="0"/>
              </a:rPr>
              <a:t> </a:t>
            </a:r>
            <a:r>
              <a:rPr lang="en-US" altLang="zh-CN" sz="1600" dirty="0">
                <a:solidFill>
                  <a:schemeClr val="bg2">
                    <a:lumMod val="10000"/>
                  </a:schemeClr>
                </a:solidFill>
                <a:latin typeface="Times New Roman" charset="0"/>
                <a:ea typeface="Times New Roman" charset="0"/>
                <a:cs typeface="Times New Roman" charset="0"/>
              </a:rPr>
              <a:t>Best</a:t>
            </a:r>
            <a:r>
              <a:rPr lang="zh-CN" altLang="en-US" sz="1600" dirty="0">
                <a:solidFill>
                  <a:schemeClr val="bg2">
                    <a:lumMod val="10000"/>
                  </a:schemeClr>
                </a:solidFill>
                <a:latin typeface="Times New Roman" charset="0"/>
                <a:ea typeface="Times New Roman" charset="0"/>
                <a:cs typeface="Times New Roman" charset="0"/>
              </a:rPr>
              <a:t> </a:t>
            </a:r>
            <a:r>
              <a:rPr lang="en-US" altLang="zh-CN" sz="1600" dirty="0">
                <a:solidFill>
                  <a:schemeClr val="bg2">
                    <a:lumMod val="10000"/>
                  </a:schemeClr>
                </a:solidFill>
                <a:latin typeface="Times New Roman" charset="0"/>
                <a:ea typeface="Times New Roman" charset="0"/>
                <a:cs typeface="Times New Roman" charset="0"/>
              </a:rPr>
              <a:t>Management</a:t>
            </a:r>
            <a:r>
              <a:rPr lang="zh-CN" altLang="en-US" sz="1600" dirty="0">
                <a:solidFill>
                  <a:schemeClr val="bg2">
                    <a:lumMod val="10000"/>
                  </a:schemeClr>
                </a:solidFill>
                <a:latin typeface="Times New Roman" charset="0"/>
                <a:ea typeface="Times New Roman" charset="0"/>
                <a:cs typeface="Times New Roman" charset="0"/>
              </a:rPr>
              <a:t> </a:t>
            </a:r>
            <a:r>
              <a:rPr lang="en-US" altLang="zh-CN" sz="1600" dirty="0">
                <a:solidFill>
                  <a:schemeClr val="bg2">
                    <a:lumMod val="10000"/>
                  </a:schemeClr>
                </a:solidFill>
                <a:latin typeface="Times New Roman" charset="0"/>
                <a:ea typeface="Times New Roman" charset="0"/>
                <a:cs typeface="Times New Roman" charset="0"/>
              </a:rPr>
              <a:t>Practice</a:t>
            </a:r>
            <a:r>
              <a:rPr lang="zh-CN" altLang="en-US" sz="1600" dirty="0">
                <a:solidFill>
                  <a:schemeClr val="bg2">
                    <a:lumMod val="10000"/>
                  </a:schemeClr>
                </a:solidFill>
                <a:latin typeface="Times New Roman" charset="0"/>
                <a:ea typeface="Times New Roman" charset="0"/>
                <a:cs typeface="Times New Roman" charset="0"/>
              </a:rPr>
              <a:t> </a:t>
            </a:r>
            <a:r>
              <a:rPr lang="en-US" altLang="zh-CN" sz="1600" dirty="0">
                <a:solidFill>
                  <a:schemeClr val="bg2">
                    <a:lumMod val="10000"/>
                  </a:schemeClr>
                </a:solidFill>
                <a:latin typeface="Times New Roman" charset="0"/>
                <a:ea typeface="Times New Roman" charset="0"/>
                <a:cs typeface="Times New Roman" charset="0"/>
              </a:rPr>
              <a:t>Handbook:</a:t>
            </a:r>
            <a:r>
              <a:rPr lang="zh-CN" altLang="en-US" sz="1600" dirty="0">
                <a:solidFill>
                  <a:schemeClr val="bg2">
                    <a:lumMod val="10000"/>
                  </a:schemeClr>
                </a:solidFill>
                <a:latin typeface="Times New Roman" charset="0"/>
                <a:ea typeface="Times New Roman" charset="0"/>
                <a:cs typeface="Times New Roman" charset="0"/>
              </a:rPr>
              <a:t> </a:t>
            </a:r>
            <a:r>
              <a:rPr lang="en-US" altLang="zh-CN" sz="1600" dirty="0">
                <a:solidFill>
                  <a:schemeClr val="bg2">
                    <a:lumMod val="10000"/>
                  </a:schemeClr>
                </a:solidFill>
                <a:latin typeface="Times New Roman" charset="0"/>
                <a:ea typeface="Times New Roman" charset="0"/>
                <a:cs typeface="Times New Roman" charset="0"/>
              </a:rPr>
              <a:t>Industrial and Commercial,</a:t>
            </a:r>
            <a:r>
              <a:rPr lang="zh-CN" altLang="en-US" sz="1600" dirty="0" smtClean="0">
                <a:solidFill>
                  <a:schemeClr val="bg2">
                    <a:lumMod val="10000"/>
                  </a:schemeClr>
                </a:solidFill>
                <a:latin typeface="Times New Roman" charset="0"/>
                <a:ea typeface="Times New Roman" charset="0"/>
                <a:cs typeface="Times New Roman" charset="0"/>
              </a:rPr>
              <a:t> </a:t>
            </a:r>
            <a:r>
              <a:rPr lang="en-US" altLang="zh-CN" sz="1600" dirty="0">
                <a:solidFill>
                  <a:schemeClr val="bg2">
                    <a:lumMod val="10000"/>
                  </a:schemeClr>
                </a:solidFill>
                <a:latin typeface="Times New Roman" charset="0"/>
                <a:ea typeface="Times New Roman" charset="0"/>
                <a:cs typeface="Times New Roman" charset="0"/>
              </a:rPr>
              <a:t>California </a:t>
            </a:r>
            <a:r>
              <a:rPr lang="en-US" altLang="zh-CN" sz="1600" dirty="0" err="1">
                <a:solidFill>
                  <a:schemeClr val="bg2">
                    <a:lumMod val="10000"/>
                  </a:schemeClr>
                </a:solidFill>
                <a:latin typeface="Times New Roman" charset="0"/>
                <a:ea typeface="Times New Roman" charset="0"/>
                <a:cs typeface="Times New Roman" charset="0"/>
              </a:rPr>
              <a:t>Stormwater</a:t>
            </a:r>
            <a:r>
              <a:rPr lang="en-US" altLang="zh-CN" sz="1600" dirty="0">
                <a:solidFill>
                  <a:schemeClr val="bg2">
                    <a:lumMod val="10000"/>
                  </a:schemeClr>
                </a:solidFill>
                <a:latin typeface="Times New Roman" charset="0"/>
                <a:ea typeface="Times New Roman" charset="0"/>
                <a:cs typeface="Times New Roman" charset="0"/>
              </a:rPr>
              <a:t> Quality Association (</a:t>
            </a:r>
            <a:r>
              <a:rPr lang="en-US" altLang="zh-CN" sz="1600" dirty="0" smtClean="0">
                <a:solidFill>
                  <a:schemeClr val="bg2">
                    <a:lumMod val="10000"/>
                  </a:schemeClr>
                </a:solidFill>
                <a:latin typeface="Times New Roman" charset="0"/>
                <a:ea typeface="Times New Roman" charset="0"/>
                <a:cs typeface="Times New Roman" charset="0"/>
              </a:rPr>
              <a:t>CASQA),</a:t>
            </a:r>
            <a:r>
              <a:rPr lang="zh-CN" altLang="en-US" sz="1600" dirty="0" smtClean="0">
                <a:solidFill>
                  <a:schemeClr val="bg2">
                    <a:lumMod val="10000"/>
                  </a:schemeClr>
                </a:solidFill>
                <a:latin typeface="Times New Roman" charset="0"/>
                <a:ea typeface="Times New Roman" charset="0"/>
                <a:cs typeface="Times New Roman" charset="0"/>
              </a:rPr>
              <a:t> </a:t>
            </a:r>
            <a:r>
              <a:rPr lang="en-US" altLang="zh-CN" sz="1600" dirty="0" smtClean="0">
                <a:solidFill>
                  <a:schemeClr val="bg2">
                    <a:lumMod val="10000"/>
                  </a:schemeClr>
                </a:solidFill>
                <a:latin typeface="Times New Roman" charset="0"/>
                <a:ea typeface="Times New Roman" charset="0"/>
                <a:cs typeface="Times New Roman" charset="0"/>
              </a:rPr>
              <a:t>September</a:t>
            </a:r>
            <a:r>
              <a:rPr lang="zh-CN" altLang="en-US" sz="1600" dirty="0" smtClean="0">
                <a:solidFill>
                  <a:schemeClr val="bg2">
                    <a:lumMod val="10000"/>
                  </a:schemeClr>
                </a:solidFill>
                <a:latin typeface="Times New Roman" charset="0"/>
                <a:ea typeface="Times New Roman" charset="0"/>
                <a:cs typeface="Times New Roman" charset="0"/>
              </a:rPr>
              <a:t> </a:t>
            </a:r>
            <a:r>
              <a:rPr lang="en-US" altLang="zh-CN" sz="1600" dirty="0" smtClean="0">
                <a:solidFill>
                  <a:schemeClr val="bg2">
                    <a:lumMod val="10000"/>
                  </a:schemeClr>
                </a:solidFill>
                <a:latin typeface="Times New Roman" charset="0"/>
                <a:ea typeface="Times New Roman" charset="0"/>
                <a:cs typeface="Times New Roman" charset="0"/>
              </a:rPr>
              <a:t>2014.</a:t>
            </a:r>
          </a:p>
          <a:p>
            <a:pPr marL="914400" lvl="1" indent="-457200" algn="just">
              <a:spcBef>
                <a:spcPct val="20000"/>
              </a:spcBef>
              <a:buAutoNum type="arabicPeriod"/>
              <a:defRPr/>
            </a:pPr>
            <a:r>
              <a:rPr lang="en-US" altLang="zh-CN" sz="1600" dirty="0">
                <a:solidFill>
                  <a:schemeClr val="bg2">
                    <a:lumMod val="10000"/>
                  </a:schemeClr>
                </a:solidFill>
                <a:latin typeface="Times New Roman" charset="0"/>
                <a:ea typeface="Times New Roman" charset="0"/>
                <a:cs typeface="Times New Roman" charset="0"/>
              </a:rPr>
              <a:t>Best Management Practices For Industrial Storm Water Pollution Control, Sacramento </a:t>
            </a:r>
            <a:r>
              <a:rPr lang="en-US" altLang="zh-CN" sz="1600" dirty="0" err="1">
                <a:solidFill>
                  <a:schemeClr val="bg2">
                    <a:lumMod val="10000"/>
                  </a:schemeClr>
                </a:solidFill>
                <a:latin typeface="Times New Roman" charset="0"/>
                <a:ea typeface="Times New Roman" charset="0"/>
                <a:cs typeface="Times New Roman" charset="0"/>
              </a:rPr>
              <a:t>Stormwater</a:t>
            </a:r>
            <a:r>
              <a:rPr lang="en-US" altLang="zh-CN" sz="1600" dirty="0">
                <a:solidFill>
                  <a:schemeClr val="bg2">
                    <a:lumMod val="10000"/>
                  </a:schemeClr>
                </a:solidFill>
                <a:latin typeface="Times New Roman" charset="0"/>
                <a:ea typeface="Times New Roman" charset="0"/>
                <a:cs typeface="Times New Roman" charset="0"/>
              </a:rPr>
              <a:t> Management </a:t>
            </a:r>
            <a:r>
              <a:rPr lang="en-US" altLang="zh-CN" sz="1600" dirty="0" smtClean="0">
                <a:solidFill>
                  <a:schemeClr val="bg2">
                    <a:lumMod val="10000"/>
                  </a:schemeClr>
                </a:solidFill>
                <a:latin typeface="Times New Roman" charset="0"/>
                <a:ea typeface="Times New Roman" charset="0"/>
                <a:cs typeface="Times New Roman" charset="0"/>
              </a:rPr>
              <a:t>Program,</a:t>
            </a:r>
            <a:r>
              <a:rPr lang="zh-CN" altLang="en-US" sz="1600" dirty="0" smtClean="0">
                <a:solidFill>
                  <a:schemeClr val="bg2">
                    <a:lumMod val="10000"/>
                  </a:schemeClr>
                </a:solidFill>
                <a:latin typeface="Times New Roman" charset="0"/>
                <a:ea typeface="Times New Roman" charset="0"/>
                <a:cs typeface="Times New Roman" charset="0"/>
              </a:rPr>
              <a:t> </a:t>
            </a:r>
            <a:r>
              <a:rPr lang="en-US" altLang="zh-CN" sz="1600" dirty="0" smtClean="0">
                <a:solidFill>
                  <a:schemeClr val="bg2">
                    <a:lumMod val="10000"/>
                  </a:schemeClr>
                </a:solidFill>
                <a:latin typeface="Times New Roman" charset="0"/>
                <a:ea typeface="Times New Roman" charset="0"/>
                <a:cs typeface="Times New Roman" charset="0"/>
              </a:rPr>
              <a:t>June 1992.</a:t>
            </a:r>
          </a:p>
          <a:p>
            <a:pPr marL="914400" lvl="1" indent="-457200" algn="just">
              <a:spcBef>
                <a:spcPct val="20000"/>
              </a:spcBef>
              <a:buFontTx/>
              <a:buAutoNum type="arabicPeriod"/>
              <a:defRPr/>
            </a:pPr>
            <a:r>
              <a:rPr lang="en-US" sz="1600" dirty="0" smtClean="0">
                <a:solidFill>
                  <a:srgbClr val="000000"/>
                </a:solidFill>
                <a:latin typeface="Times New Roman" charset="0"/>
                <a:ea typeface="Times New Roman" charset="0"/>
                <a:cs typeface="Times New Roman" charset="0"/>
              </a:rPr>
              <a:t>Industrial </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 Best Management Practices Manual</a:t>
            </a:r>
            <a:r>
              <a:rPr lang="en-US" altLang="zh-CN" sz="1600" dirty="0">
                <a:solidFill>
                  <a:srgbClr val="000000"/>
                </a:solidFill>
                <a:latin typeface="Times New Roman" charset="0"/>
                <a:ea typeface="Times New Roman" charset="0"/>
                <a:cs typeface="Times New Roman" charset="0"/>
              </a:rPr>
              <a: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by</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Dennis </a:t>
            </a:r>
            <a:r>
              <a:rPr lang="en-US" altLang="zh-CN" sz="1600" dirty="0" err="1">
                <a:solidFill>
                  <a:srgbClr val="000000"/>
                </a:solidFill>
                <a:latin typeface="Times New Roman" charset="0"/>
                <a:ea typeface="Times New Roman" charset="0"/>
                <a:cs typeface="Times New Roman" charset="0"/>
              </a:rPr>
              <a:t>Jurries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and</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Krista Ratliff,</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February</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2013.</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AutoNum type="arabicPeriod"/>
              <a:defRPr/>
            </a:pPr>
            <a:r>
              <a:rPr lang="en-US" altLang="zh-CN" sz="1600" dirty="0">
                <a:solidFill>
                  <a:schemeClr val="bg2">
                    <a:lumMod val="10000"/>
                  </a:schemeClr>
                </a:solidFill>
                <a:latin typeface="Times New Roman" charset="0"/>
                <a:ea typeface="Times New Roman" charset="0"/>
                <a:cs typeface="Times New Roman" charset="0"/>
              </a:rPr>
              <a:t>https://</a:t>
            </a:r>
            <a:r>
              <a:rPr lang="en-US" altLang="zh-CN" sz="1600" dirty="0" err="1">
                <a:solidFill>
                  <a:schemeClr val="bg2">
                    <a:lumMod val="10000"/>
                  </a:schemeClr>
                </a:solidFill>
                <a:latin typeface="Times New Roman" charset="0"/>
                <a:ea typeface="Times New Roman" charset="0"/>
                <a:cs typeface="Times New Roman" charset="0"/>
              </a:rPr>
              <a:t>www.waterboards.ca.gov</a:t>
            </a:r>
            <a:r>
              <a:rPr lang="en-US" altLang="zh-CN" sz="1600" dirty="0">
                <a:solidFill>
                  <a:schemeClr val="bg2">
                    <a:lumMod val="10000"/>
                  </a:schemeClr>
                </a:solidFill>
                <a:latin typeface="Times New Roman" charset="0"/>
                <a:ea typeface="Times New Roman" charset="0"/>
                <a:cs typeface="Times New Roman" charset="0"/>
              </a:rPr>
              <a:t>/rwqcb4/</a:t>
            </a:r>
            <a:r>
              <a:rPr lang="en-US" altLang="zh-CN" sz="1600" dirty="0" err="1">
                <a:solidFill>
                  <a:schemeClr val="bg2">
                    <a:lumMod val="10000"/>
                  </a:schemeClr>
                </a:solidFill>
                <a:latin typeface="Times New Roman" charset="0"/>
                <a:ea typeface="Times New Roman" charset="0"/>
                <a:cs typeface="Times New Roman" charset="0"/>
              </a:rPr>
              <a:t>water_issues</a:t>
            </a:r>
            <a:r>
              <a:rPr lang="en-US" altLang="zh-CN" sz="1600" dirty="0">
                <a:solidFill>
                  <a:schemeClr val="bg2">
                    <a:lumMod val="10000"/>
                  </a:schemeClr>
                </a:solidFill>
                <a:latin typeface="Times New Roman" charset="0"/>
                <a:ea typeface="Times New Roman" charset="0"/>
                <a:cs typeface="Times New Roman" charset="0"/>
              </a:rPr>
              <a:t>/programs/</a:t>
            </a:r>
            <a:r>
              <a:rPr lang="en-US" altLang="zh-CN" sz="1600" dirty="0" err="1">
                <a:solidFill>
                  <a:schemeClr val="bg2">
                    <a:lumMod val="10000"/>
                  </a:schemeClr>
                </a:solidFill>
                <a:latin typeface="Times New Roman" charset="0"/>
                <a:ea typeface="Times New Roman" charset="0"/>
                <a:cs typeface="Times New Roman" charset="0"/>
              </a:rPr>
              <a:t>regional_program</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err="1">
                <a:solidFill>
                  <a:schemeClr val="bg2">
                    <a:lumMod val="10000"/>
                  </a:schemeClr>
                </a:solidFill>
                <a:latin typeface="Times New Roman" charset="0"/>
                <a:ea typeface="Times New Roman" charset="0"/>
                <a:cs typeface="Times New Roman" charset="0"/>
              </a:rPr>
              <a:t>Water_Quality_and_Watersheds</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err="1">
                <a:solidFill>
                  <a:schemeClr val="bg2">
                    <a:lumMod val="10000"/>
                  </a:schemeClr>
                </a:solidFill>
                <a:latin typeface="Times New Roman" charset="0"/>
                <a:ea typeface="Times New Roman" charset="0"/>
                <a:cs typeface="Times New Roman" charset="0"/>
              </a:rPr>
              <a:t>los_angeles_river_watershed</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err="1">
                <a:solidFill>
                  <a:schemeClr val="bg2">
                    <a:lumMod val="10000"/>
                  </a:schemeClr>
                </a:solidFill>
                <a:latin typeface="Times New Roman" charset="0"/>
                <a:ea typeface="Times New Roman" charset="0"/>
                <a:cs typeface="Times New Roman" charset="0"/>
              </a:rPr>
              <a:t>la_summary.shtml</a:t>
            </a:r>
            <a:endParaRPr lang="en-US" altLang="zh-CN" sz="1600" dirty="0">
              <a:solidFill>
                <a:schemeClr val="bg2">
                  <a:lumMod val="10000"/>
                </a:schemeClr>
              </a:solidFill>
              <a:latin typeface="Times New Roman" charset="0"/>
              <a:ea typeface="Times New Roman" charset="0"/>
              <a:cs typeface="Times New Roman" charset="0"/>
            </a:endParaRPr>
          </a:p>
          <a:p>
            <a:pPr marL="914400" lvl="1" indent="-457200" algn="just">
              <a:spcBef>
                <a:spcPct val="20000"/>
              </a:spcBef>
              <a:buFontTx/>
              <a:buAutoNum type="arabicPeriod"/>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www.ioes.ucla.edu</a:t>
            </a:r>
            <a:r>
              <a:rPr lang="en-US" altLang="zh-CN" sz="1600" dirty="0">
                <a:solidFill>
                  <a:srgbClr val="000000"/>
                </a:solidFill>
                <a:latin typeface="Times New Roman" charset="0"/>
                <a:ea typeface="Times New Roman" charset="0"/>
                <a:cs typeface="Times New Roman" charset="0"/>
              </a:rPr>
              <a:t>/project/how-competing-los-angeles-river-revitalization-plans-will-affect-surrounding-communities/</a:t>
            </a:r>
          </a:p>
          <a:p>
            <a:pPr marL="914400" lvl="1" indent="-457200" algn="just">
              <a:spcBef>
                <a:spcPct val="20000"/>
              </a:spcBef>
              <a:buFontTx/>
              <a:buAutoNum type="arabicPeriod"/>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instrumentnation.com</a:t>
            </a:r>
            <a:r>
              <a:rPr lang="en-US" altLang="zh-CN" sz="1600" dirty="0">
                <a:solidFill>
                  <a:srgbClr val="000000"/>
                </a:solidFill>
                <a:latin typeface="Times New Roman" charset="0"/>
                <a:ea typeface="Times New Roman" charset="0"/>
                <a:cs typeface="Times New Roman" charset="0"/>
              </a:rPr>
              <a:t>/air-systems-av-55-electric-55-gallon-drum-lid-hepa-vacuum-system/</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Tx/>
              <a:buAutoNum type="arabicPeriod"/>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www.spartanwatertreatment.com</a:t>
            </a:r>
            <a:r>
              <a:rPr lang="en-US" altLang="zh-CN" sz="1600" dirty="0">
                <a:solidFill>
                  <a:srgbClr val="000000"/>
                </a:solidFill>
                <a:latin typeface="Times New Roman" charset="0"/>
                <a:ea typeface="Times New Roman" charset="0"/>
                <a:cs typeface="Times New Roman" charset="0"/>
              </a:rPr>
              <a:t>/articles/Ozone-Treatment-for-Cooling-Towers-Federal-Technology-</a:t>
            </a:r>
            <a:r>
              <a:rPr lang="en-US" altLang="zh-CN" sz="1600" dirty="0" err="1">
                <a:solidFill>
                  <a:srgbClr val="000000"/>
                </a:solidFill>
                <a:latin typeface="Times New Roman" charset="0"/>
                <a:ea typeface="Times New Roman" charset="0"/>
                <a:cs typeface="Times New Roman" charset="0"/>
              </a:rPr>
              <a:t>Alert.pdf</a:t>
            </a:r>
            <a:endParaRPr lang="en-US" altLang="zh-CN" sz="1600" dirty="0">
              <a:solidFill>
                <a:srgbClr val="000000"/>
              </a:solidFill>
              <a:latin typeface="Times New Roman" charset="0"/>
              <a:ea typeface="Times New Roman" charset="0"/>
              <a:cs typeface="Times New Roman" charset="0"/>
            </a:endParaRPr>
          </a:p>
          <a:p>
            <a:pPr marL="914400" lvl="1" indent="-457200" algn="just">
              <a:spcBef>
                <a:spcPct val="20000"/>
              </a:spcBef>
              <a:buFontTx/>
              <a:buAutoNum type="arabicPeriod"/>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stormwater.pca.state.mn.us</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index.php</a:t>
            </a:r>
            <a:r>
              <a:rPr lang="en-US" sz="1600" dirty="0">
                <a:solidFill>
                  <a:srgbClr val="000000"/>
                </a:solidFill>
                <a:latin typeface="Times New Roman" charset="0"/>
                <a:ea typeface="Times New Roman" charset="0"/>
                <a:cs typeface="Times New Roman" charset="0"/>
              </a:rPr>
              <a:t>/</a:t>
            </a:r>
            <a:r>
              <a:rPr lang="en-US" sz="1600" dirty="0" err="1">
                <a:solidFill>
                  <a:srgbClr val="000000"/>
                </a:solidFill>
                <a:latin typeface="Times New Roman" charset="0"/>
                <a:ea typeface="Times New Roman" charset="0"/>
                <a:cs typeface="Times New Roman" charset="0"/>
              </a:rPr>
              <a:t>Types_of_stormwater_wetlands</a:t>
            </a:r>
            <a:endParaRPr lang="en-US" sz="1600" dirty="0">
              <a:solidFill>
                <a:srgbClr val="000000"/>
              </a:solidFill>
              <a:latin typeface="Times New Roman" charset="0"/>
              <a:ea typeface="Times New Roman" charset="0"/>
              <a:cs typeface="Times New Roman" charset="0"/>
            </a:endParaRPr>
          </a:p>
          <a:p>
            <a:pPr marL="914400" lvl="1" indent="-457200" algn="just">
              <a:spcBef>
                <a:spcPct val="20000"/>
              </a:spcBef>
              <a:buFontTx/>
              <a:buAutoNum type="arabicPeriod"/>
              <a:defRPr/>
            </a:pPr>
            <a:r>
              <a:rPr lang="en-US" sz="1600" dirty="0">
                <a:solidFill>
                  <a:srgbClr val="000000"/>
                </a:solidFill>
                <a:latin typeface="Times New Roman" charset="0"/>
                <a:ea typeface="Times New Roman" charset="0"/>
                <a:cs typeface="Times New Roman" charset="0"/>
              </a:rPr>
              <a:t>https://</a:t>
            </a:r>
            <a:r>
              <a:rPr lang="en-US" sz="1600" dirty="0" err="1">
                <a:solidFill>
                  <a:srgbClr val="000000"/>
                </a:solidFill>
                <a:latin typeface="Times New Roman" charset="0"/>
                <a:ea typeface="Times New Roman" charset="0"/>
                <a:cs typeface="Times New Roman" charset="0"/>
              </a:rPr>
              <a:t>stormwater.wef.org</a:t>
            </a:r>
            <a:r>
              <a:rPr lang="en-US" sz="1600" dirty="0">
                <a:solidFill>
                  <a:srgbClr val="000000"/>
                </a:solidFill>
                <a:latin typeface="Times New Roman" charset="0"/>
                <a:ea typeface="Times New Roman" charset="0"/>
                <a:cs typeface="Times New Roman" charset="0"/>
              </a:rPr>
              <a:t>/2012/07/subsurface-gravel-wetlands-for-</a:t>
            </a:r>
            <a:r>
              <a:rPr lang="en-US" sz="1600" dirty="0" err="1">
                <a:solidFill>
                  <a:srgbClr val="000000"/>
                </a:solidFill>
                <a:latin typeface="Times New Roman" charset="0"/>
                <a:ea typeface="Times New Roman" charset="0"/>
                <a:cs typeface="Times New Roman" charset="0"/>
              </a:rPr>
              <a:t>stormwater</a:t>
            </a:r>
            <a:r>
              <a:rPr lang="en-US" sz="1600" dirty="0">
                <a:solidFill>
                  <a:srgbClr val="000000"/>
                </a:solidFill>
                <a:latin typeface="Times New Roman" charset="0"/>
                <a:ea typeface="Times New Roman" charset="0"/>
                <a:cs typeface="Times New Roman" charset="0"/>
              </a:rPr>
              <a:t>-management/</a:t>
            </a:r>
          </a:p>
          <a:p>
            <a:pPr marL="914400" lvl="1" indent="-457200" algn="just">
              <a:spcBef>
                <a:spcPct val="20000"/>
              </a:spcBef>
              <a:buFontTx/>
              <a:buAutoNum type="arabicPeriod"/>
              <a:defRPr/>
            </a:pPr>
            <a:r>
              <a:rPr lang="en-US" sz="1600" dirty="0">
                <a:solidFill>
                  <a:srgbClr val="000000"/>
                </a:solidFill>
                <a:latin typeface="Times New Roman" charset="0"/>
                <a:ea typeface="Times New Roman" charset="0"/>
                <a:cs typeface="Times New Roman" charset="0"/>
              </a:rPr>
              <a:t>http://</a:t>
            </a:r>
            <a:r>
              <a:rPr lang="en-US" sz="1600" dirty="0" err="1" smtClean="0">
                <a:solidFill>
                  <a:srgbClr val="000000"/>
                </a:solidFill>
                <a:latin typeface="Times New Roman" charset="0"/>
                <a:ea typeface="Times New Roman" charset="0"/>
                <a:cs typeface="Times New Roman" charset="0"/>
              </a:rPr>
              <a:t>prj.geosyntec.com</a:t>
            </a:r>
            <a:r>
              <a:rPr lang="en-US" sz="1600" dirty="0" smtClean="0">
                <a:solidFill>
                  <a:srgbClr val="000000"/>
                </a:solidFill>
                <a:latin typeface="Times New Roman" charset="0"/>
                <a:ea typeface="Times New Roman" charset="0"/>
                <a:cs typeface="Times New Roman" charset="0"/>
              </a:rPr>
              <a:t>/</a:t>
            </a:r>
            <a:r>
              <a:rPr lang="en-US" sz="1600" dirty="0" err="1" smtClean="0">
                <a:solidFill>
                  <a:srgbClr val="000000"/>
                </a:solidFill>
                <a:latin typeface="Times New Roman" charset="0"/>
                <a:ea typeface="Times New Roman" charset="0"/>
                <a:cs typeface="Times New Roman" charset="0"/>
              </a:rPr>
              <a:t>npsmanual</a:t>
            </a:r>
            <a:r>
              <a:rPr lang="en-US" sz="1600" dirty="0" smtClean="0">
                <a:solidFill>
                  <a:srgbClr val="000000"/>
                </a:solidFill>
                <a:latin typeface="Times New Roman" charset="0"/>
                <a:ea typeface="Times New Roman" charset="0"/>
                <a:cs typeface="Times New Roman" charset="0"/>
              </a:rPr>
              <a:t>/</a:t>
            </a:r>
            <a:r>
              <a:rPr lang="en-US" sz="1600" dirty="0" err="1" smtClean="0">
                <a:solidFill>
                  <a:srgbClr val="000000"/>
                </a:solidFill>
                <a:latin typeface="Times New Roman" charset="0"/>
                <a:ea typeface="Times New Roman" charset="0"/>
                <a:cs typeface="Times New Roman" charset="0"/>
              </a:rPr>
              <a:t>constructedstormwaterwetlands.aspx</a:t>
            </a:r>
            <a:endParaRPr lang="en-US" altLang="zh-CN" sz="1600" dirty="0">
              <a:solidFill>
                <a:schemeClr val="bg2">
                  <a:lumMod val="10000"/>
                </a:schemeClr>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8954759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u="sng" strike="noStrike" kern="1200" cap="none" spc="0" normalizeH="0" baseline="0" noProof="0" dirty="0" smtClean="0">
                <a:ln>
                  <a:noFill/>
                </a:ln>
                <a:solidFill>
                  <a:srgbClr val="990000"/>
                </a:solidFill>
                <a:effectLst/>
                <a:uLnTx/>
                <a:uFillTx/>
                <a:latin typeface="Arial"/>
                <a:ea typeface="+mj-ea"/>
                <a:cs typeface="Arial"/>
              </a:rPr>
              <a:t>References</a:t>
            </a:r>
            <a:endParaRPr kumimoji="0" lang="en-US" sz="2000" u="sng" strike="noStrike" kern="1200" cap="none" spc="0" normalizeH="0" baseline="0" noProof="0" dirty="0">
              <a:ln>
                <a:noFill/>
              </a:ln>
              <a:solidFill>
                <a:srgbClr val="990000"/>
              </a:solidFill>
              <a:effectLst/>
              <a:uLnTx/>
              <a:uFillTx/>
              <a:latin typeface="Arial"/>
              <a:ea typeface="+mj-ea"/>
              <a:cs typeface="Arial"/>
            </a:endParaRPr>
          </a:p>
        </p:txBody>
      </p:sp>
      <p:sp>
        <p:nvSpPr>
          <p:cNvPr id="4" name="Subtitle 2"/>
          <p:cNvSpPr txBox="1">
            <a:spLocks/>
          </p:cNvSpPr>
          <p:nvPr/>
        </p:nvSpPr>
        <p:spPr>
          <a:xfrm>
            <a:off x="-1" y="1026491"/>
            <a:ext cx="8634550" cy="4777961"/>
          </a:xfrm>
          <a:prstGeom prst="rect">
            <a:avLst/>
          </a:prstGeom>
        </p:spPr>
        <p:txBody>
          <a:bodyPr vert="horz" lIns="91440" tIns="45720" rIns="91440" bIns="45720" rtlCol="0">
            <a:noAutofit/>
          </a:bodyPr>
          <a:lstStyle/>
          <a:p>
            <a:pPr marL="914400" lvl="1" indent="-457200" algn="just">
              <a:spcBef>
                <a:spcPct val="20000"/>
              </a:spcBef>
              <a:buFont typeface="+mj-lt"/>
              <a:buAutoNum type="arabicPeriod" startAt="11"/>
              <a:defRPr/>
            </a:pPr>
            <a:r>
              <a:rPr lang="en-US" altLang="zh-CN" sz="1600" dirty="0">
                <a:solidFill>
                  <a:schemeClr val="bg2">
                    <a:lumMod val="10000"/>
                  </a:schemeClr>
                </a:solidFill>
                <a:latin typeface="Times New Roman" charset="0"/>
                <a:ea typeface="Times New Roman" charset="0"/>
                <a:cs typeface="Times New Roman" charset="0"/>
              </a:rPr>
              <a:t>https://</a:t>
            </a:r>
            <a:r>
              <a:rPr lang="en-US" altLang="zh-CN" sz="1600" dirty="0" smtClean="0">
                <a:solidFill>
                  <a:schemeClr val="bg2">
                    <a:lumMod val="10000"/>
                  </a:schemeClr>
                </a:solidFill>
                <a:latin typeface="Times New Roman" charset="0"/>
                <a:ea typeface="Times New Roman" charset="0"/>
                <a:cs typeface="Times New Roman" charset="0"/>
              </a:rPr>
              <a:t>www.1800sweeper.com/sweeping-services/permeable-pavement-cleaning</a:t>
            </a:r>
          </a:p>
          <a:p>
            <a:pPr marL="914400" lvl="1" indent="-457200" algn="just">
              <a:spcBef>
                <a:spcPct val="20000"/>
              </a:spcBef>
              <a:buFont typeface="+mj-lt"/>
              <a:buAutoNum type="arabicPeriod" startAt="11"/>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en.wikipedia.org</a:t>
            </a:r>
            <a:r>
              <a:rPr lang="en-US" altLang="zh-CN" sz="1600" dirty="0">
                <a:solidFill>
                  <a:srgbClr val="000000"/>
                </a:solidFill>
                <a:latin typeface="Times New Roman" charset="0"/>
                <a:ea typeface="Times New Roman" charset="0"/>
                <a:cs typeface="Times New Roman" charset="0"/>
              </a:rPr>
              <a:t>/wiki/API_oil%E2%80%93water_separator</a:t>
            </a:r>
          </a:p>
          <a:p>
            <a:pPr marL="914400" lvl="1" indent="-457200" algn="just">
              <a:spcBef>
                <a:spcPct val="20000"/>
              </a:spcBef>
              <a:buFont typeface="+mj-lt"/>
              <a:buAutoNum type="arabicPeriod" startAt="11"/>
              <a:defRPr/>
            </a:pPr>
            <a:r>
              <a:rPr lang="en-US" altLang="zh-CN" sz="1600" dirty="0">
                <a:solidFill>
                  <a:srgbClr val="000000"/>
                </a:solidFill>
                <a:latin typeface="Times New Roman" charset="0"/>
                <a:ea typeface="Times New Roman" charset="0"/>
                <a:cs typeface="Times New Roman" charset="0"/>
              </a:rPr>
              <a:t>http://</a:t>
            </a:r>
            <a:r>
              <a:rPr lang="en-US" altLang="zh-CN" sz="1600" dirty="0" err="1">
                <a:solidFill>
                  <a:srgbClr val="000000"/>
                </a:solidFill>
                <a:latin typeface="Times New Roman" charset="0"/>
                <a:ea typeface="Times New Roman" charset="0"/>
                <a:cs typeface="Times New Roman" charset="0"/>
              </a:rPr>
              <a:t>www.elliswastewater.com</a:t>
            </a:r>
            <a:r>
              <a:rPr lang="en-US" altLang="zh-CN" sz="1600" dirty="0">
                <a:solidFill>
                  <a:srgbClr val="000000"/>
                </a:solidFill>
                <a:latin typeface="Times New Roman" charset="0"/>
                <a:ea typeface="Times New Roman" charset="0"/>
                <a:cs typeface="Times New Roman" charset="0"/>
              </a:rPr>
              <a:t>/products/oil-water-separator/</a:t>
            </a:r>
          </a:p>
          <a:p>
            <a:pPr marL="914400" lvl="1" indent="-457200" algn="just">
              <a:spcBef>
                <a:spcPct val="20000"/>
              </a:spcBef>
              <a:buFont typeface="+mj-lt"/>
              <a:buAutoNum type="arabicPeriod" startAt="11"/>
              <a:defRPr/>
            </a:pPr>
            <a:r>
              <a:rPr lang="en-US" altLang="zh-CN" sz="1600" dirty="0">
                <a:solidFill>
                  <a:srgbClr val="000000"/>
                </a:solidFill>
                <a:latin typeface="Times New Roman" charset="0"/>
                <a:ea typeface="Times New Roman" charset="0"/>
                <a:cs typeface="Times New Roman" charset="0"/>
              </a:rPr>
              <a:t>http://</a:t>
            </a:r>
            <a:r>
              <a:rPr lang="en-US" altLang="zh-CN" sz="1600" dirty="0" err="1">
                <a:solidFill>
                  <a:srgbClr val="000000"/>
                </a:solidFill>
                <a:latin typeface="Times New Roman" charset="0"/>
                <a:ea typeface="Times New Roman" charset="0"/>
                <a:cs typeface="Times New Roman" charset="0"/>
              </a:rPr>
              <a:t>www.jkdirtworks.com</a:t>
            </a:r>
            <a:r>
              <a:rPr lang="en-US" altLang="zh-CN" sz="1600" dirty="0">
                <a:solidFill>
                  <a:srgbClr val="000000"/>
                </a:solidFill>
                <a:latin typeface="Times New Roman" charset="0"/>
                <a:ea typeface="Times New Roman" charset="0"/>
                <a:cs typeface="Times New Roman" charset="0"/>
              </a:rPr>
              <a:t>/html/</a:t>
            </a:r>
            <a:r>
              <a:rPr lang="en-US" altLang="zh-CN" sz="1600" dirty="0" err="1">
                <a:solidFill>
                  <a:srgbClr val="000000"/>
                </a:solidFill>
                <a:latin typeface="Times New Roman" charset="0"/>
                <a:ea typeface="Times New Roman" charset="0"/>
                <a:cs typeface="Times New Roman" charset="0"/>
              </a:rPr>
              <a:t>rain_gardens.html</a:t>
            </a:r>
            <a:endParaRPr lang="zh-CN" altLang="zh-CN"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11"/>
              <a:defRPr/>
            </a:pPr>
            <a:r>
              <a:rPr lang="en-US" altLang="zh-CN" sz="1600" dirty="0" smtClean="0">
                <a:solidFill>
                  <a:srgbClr val="000000"/>
                </a:solidFill>
                <a:latin typeface="Times New Roman" charset="0"/>
                <a:ea typeface="Times New Roman" charset="0"/>
                <a:cs typeface="Times New Roman" charset="0"/>
              </a:rPr>
              <a:t>Industrial </a:t>
            </a:r>
            <a:r>
              <a:rPr lang="en-US" altLang="zh-CN" sz="1600" dirty="0" err="1">
                <a:solidFill>
                  <a:srgbClr val="000000"/>
                </a:solidFill>
                <a:latin typeface="Times New Roman" charset="0"/>
                <a:ea typeface="Times New Roman" charset="0"/>
                <a:cs typeface="Times New Roman" charset="0"/>
              </a:rPr>
              <a:t>Stormwater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Fact Sheet Series,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U.S. EPA Office of Water,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Dec</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2006</a:t>
            </a:r>
            <a:endParaRPr lang="zh-CN" altLang="zh-CN"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11"/>
              <a:defRPr/>
            </a:pPr>
            <a:r>
              <a:rPr lang="en-US" altLang="zh-CN" sz="1600" dirty="0">
                <a:solidFill>
                  <a:srgbClr val="000000"/>
                </a:solidFill>
                <a:latin typeface="Times New Roman" charset="0"/>
                <a:ea typeface="Times New Roman" charset="0"/>
                <a:cs typeface="Times New Roman" charset="0"/>
              </a:rPr>
              <a:t>http://</a:t>
            </a:r>
            <a:r>
              <a:rPr lang="en-US" altLang="zh-CN" sz="1600" dirty="0" err="1">
                <a:solidFill>
                  <a:srgbClr val="000000"/>
                </a:solidFill>
                <a:latin typeface="Times New Roman" charset="0"/>
                <a:ea typeface="Times New Roman" charset="0"/>
                <a:cs typeface="Times New Roman" charset="0"/>
              </a:rPr>
              <a:t>www.watertectonics.com</a:t>
            </a:r>
            <a:r>
              <a:rPr lang="en-US" altLang="zh-CN" sz="1600" dirty="0">
                <a:solidFill>
                  <a:srgbClr val="000000"/>
                </a:solidFill>
                <a:latin typeface="Times New Roman" charset="0"/>
                <a:ea typeface="Times New Roman" charset="0"/>
                <a:cs typeface="Times New Roman" charset="0"/>
              </a:rPr>
              <a:t>/technology/</a:t>
            </a:r>
            <a:r>
              <a:rPr lang="en-US" altLang="zh-CN" sz="1600" dirty="0" err="1">
                <a:solidFill>
                  <a:srgbClr val="000000"/>
                </a:solidFill>
                <a:latin typeface="Times New Roman" charset="0"/>
                <a:ea typeface="Times New Roman" charset="0"/>
                <a:cs typeface="Times New Roman" charset="0"/>
              </a:rPr>
              <a:t>waveionics</a:t>
            </a:r>
            <a:r>
              <a:rPr lang="en-US" altLang="zh-CN" sz="1600" dirty="0">
                <a:solidFill>
                  <a:srgbClr val="000000"/>
                </a:solidFill>
                <a:latin typeface="Times New Roman" charset="0"/>
                <a:ea typeface="Times New Roman" charset="0"/>
                <a:cs typeface="Times New Roman" charset="0"/>
              </a:rPr>
              <a:t>/</a:t>
            </a:r>
          </a:p>
          <a:p>
            <a:pPr marL="914400" lvl="1" indent="-457200" algn="just">
              <a:spcBef>
                <a:spcPct val="20000"/>
              </a:spcBef>
              <a:buFont typeface="+mj-lt"/>
              <a:buAutoNum type="arabicPeriod" startAt="11"/>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brashind.com</a:t>
            </a:r>
            <a:r>
              <a:rPr lang="en-US" altLang="zh-CN" sz="1600" dirty="0">
                <a:solidFill>
                  <a:srgbClr val="000000"/>
                </a:solidFill>
                <a:latin typeface="Times New Roman" charset="0"/>
                <a:ea typeface="Times New Roman" charset="0"/>
                <a:cs typeface="Times New Roman" charset="0"/>
              </a:rPr>
              <a:t>/</a:t>
            </a:r>
          </a:p>
          <a:p>
            <a:pPr marL="914400" lvl="1" indent="-457200" algn="just">
              <a:spcBef>
                <a:spcPct val="20000"/>
              </a:spcBef>
              <a:buFont typeface="+mj-lt"/>
              <a:buAutoNum type="arabicPeriod" startAt="11"/>
              <a:defRPr/>
            </a:pPr>
            <a:r>
              <a:rPr lang="en-US" altLang="zh-CN" sz="1600" dirty="0">
                <a:solidFill>
                  <a:schemeClr val="bg2">
                    <a:lumMod val="10000"/>
                  </a:schemeClr>
                </a:solidFill>
                <a:latin typeface="Times New Roman" charset="0"/>
                <a:ea typeface="Times New Roman" charset="0"/>
                <a:cs typeface="Times New Roman" charset="0"/>
              </a:rPr>
              <a:t>https://</a:t>
            </a:r>
            <a:r>
              <a:rPr lang="en-US" altLang="zh-CN" sz="1600" dirty="0" err="1">
                <a:solidFill>
                  <a:schemeClr val="bg2">
                    <a:lumMod val="10000"/>
                  </a:schemeClr>
                </a:solidFill>
                <a:latin typeface="Times New Roman" charset="0"/>
                <a:ea typeface="Times New Roman" charset="0"/>
                <a:cs typeface="Times New Roman" charset="0"/>
              </a:rPr>
              <a:t>www.countyofnapa.org</a:t>
            </a:r>
            <a:r>
              <a:rPr lang="en-US" altLang="zh-CN" sz="1600" dirty="0">
                <a:solidFill>
                  <a:schemeClr val="bg2">
                    <a:lumMod val="10000"/>
                  </a:schemeClr>
                </a:solidFill>
                <a:latin typeface="Times New Roman" charset="0"/>
                <a:ea typeface="Times New Roman" charset="0"/>
                <a:cs typeface="Times New Roman" charset="0"/>
              </a:rPr>
              <a:t>/</a:t>
            </a:r>
            <a:r>
              <a:rPr lang="en-US" altLang="zh-CN" sz="1600" dirty="0" err="1">
                <a:solidFill>
                  <a:schemeClr val="bg2">
                    <a:lumMod val="10000"/>
                  </a:schemeClr>
                </a:solidFill>
                <a:latin typeface="Times New Roman" charset="0"/>
                <a:ea typeface="Times New Roman" charset="0"/>
                <a:cs typeface="Times New Roman" charset="0"/>
              </a:rPr>
              <a:t>DocumentCenter</a:t>
            </a:r>
            <a:r>
              <a:rPr lang="en-US" altLang="zh-CN" sz="1600" dirty="0">
                <a:solidFill>
                  <a:schemeClr val="bg2">
                    <a:lumMod val="10000"/>
                  </a:schemeClr>
                </a:solidFill>
                <a:latin typeface="Times New Roman" charset="0"/>
                <a:ea typeface="Times New Roman" charset="0"/>
                <a:cs typeface="Times New Roman" charset="0"/>
              </a:rPr>
              <a:t>/View/2904/BMPs-for-Food-Service-Facilities---Brochure-PDF</a:t>
            </a:r>
          </a:p>
          <a:p>
            <a:pPr marL="914400" lvl="1" indent="-457200" algn="just">
              <a:spcBef>
                <a:spcPct val="20000"/>
              </a:spcBef>
              <a:buFont typeface="+mj-lt"/>
              <a:buAutoNum type="arabicPeriod" startAt="11"/>
              <a:defRPr/>
            </a:pPr>
            <a:r>
              <a:rPr lang="en-US" altLang="zh-CN" sz="1600" dirty="0" err="1" smtClean="0">
                <a:solidFill>
                  <a:srgbClr val="000000"/>
                </a:solidFill>
                <a:latin typeface="Times New Roman" charset="0"/>
                <a:ea typeface="Times New Roman" charset="0"/>
                <a:cs typeface="Times New Roman" charset="0"/>
              </a:rPr>
              <a:t>Stormwater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Management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for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Industrial Activities,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Section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U.S. EPA Office of 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Dec</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2006.</a:t>
            </a:r>
          </a:p>
          <a:p>
            <a:pPr marL="914400" lvl="1" indent="-457200" algn="just">
              <a:spcBef>
                <a:spcPct val="20000"/>
              </a:spcBef>
              <a:buFont typeface="+mj-lt"/>
              <a:buAutoNum type="arabicPeriod" startAt="11"/>
              <a:defRPr/>
            </a:pPr>
            <a:r>
              <a:rPr lang="en-US" altLang="zh-CN" sz="1600" dirty="0" err="1">
                <a:solidFill>
                  <a:srgbClr val="000000"/>
                </a:solidFill>
                <a:latin typeface="Times New Roman" charset="0"/>
                <a:ea typeface="Times New Roman" charset="0"/>
                <a:cs typeface="Times New Roman" charset="0"/>
              </a:rPr>
              <a:t>Stormwater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Management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for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Industrial Activities,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Section</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N,</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U.S. EPA Office of Water,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Dec</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2006.</a:t>
            </a:r>
            <a:endParaRPr lang="zh-CN" altLang="zh-CN"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11"/>
              <a:defRPr/>
            </a:pPr>
            <a:r>
              <a:rPr lang="en-US" altLang="zh-CN" sz="1600" dirty="0" err="1">
                <a:solidFill>
                  <a:srgbClr val="000000"/>
                </a:solidFill>
                <a:latin typeface="Times New Roman" charset="0"/>
                <a:ea typeface="Times New Roman" charset="0"/>
                <a:cs typeface="Times New Roman" charset="0"/>
              </a:rPr>
              <a:t>Stormwater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Management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for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Industrial Activities,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Section</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U.S. EPA Office of Water,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Dec</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2006.</a:t>
            </a:r>
            <a:endParaRPr lang="zh-CN" altLang="zh-CN"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11"/>
              <a:defRPr/>
            </a:pPr>
            <a:r>
              <a:rPr lang="en-US" altLang="zh-CN" sz="1600" dirty="0" err="1">
                <a:solidFill>
                  <a:srgbClr val="000000"/>
                </a:solidFill>
                <a:latin typeface="Times New Roman" charset="0"/>
                <a:ea typeface="Times New Roman" charset="0"/>
                <a:cs typeface="Times New Roman" charset="0"/>
              </a:rPr>
              <a:t>Stormwater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Management</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for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Industrial Activities,</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Section</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U,</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U.S. EPA Office of Water,</a:t>
            </a:r>
            <a:r>
              <a:rPr lang="zh-CN" altLang="en-US" sz="1600" dirty="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Dec</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2006.</a:t>
            </a:r>
            <a:endParaRPr lang="zh-CN" altLang="zh-CN" sz="16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1135284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u="sng" strike="noStrike" kern="1200" cap="none" spc="0" normalizeH="0" baseline="0" noProof="0" dirty="0" smtClean="0">
                <a:ln>
                  <a:noFill/>
                </a:ln>
                <a:solidFill>
                  <a:srgbClr val="990000"/>
                </a:solidFill>
                <a:effectLst/>
                <a:uLnTx/>
                <a:uFillTx/>
                <a:latin typeface="Arial"/>
                <a:ea typeface="+mj-ea"/>
                <a:cs typeface="Arial"/>
              </a:rPr>
              <a:t>References</a:t>
            </a:r>
            <a:endParaRPr kumimoji="0" lang="en-US" sz="2000" u="sng" strike="noStrike" kern="1200" cap="none" spc="0" normalizeH="0" baseline="0" noProof="0" dirty="0">
              <a:ln>
                <a:noFill/>
              </a:ln>
              <a:solidFill>
                <a:srgbClr val="990000"/>
              </a:solidFill>
              <a:effectLst/>
              <a:uLnTx/>
              <a:uFillTx/>
              <a:latin typeface="Arial"/>
              <a:ea typeface="+mj-ea"/>
              <a:cs typeface="Arial"/>
            </a:endParaRPr>
          </a:p>
        </p:txBody>
      </p:sp>
      <p:sp>
        <p:nvSpPr>
          <p:cNvPr id="4" name="Subtitle 2"/>
          <p:cNvSpPr txBox="1">
            <a:spLocks/>
          </p:cNvSpPr>
          <p:nvPr/>
        </p:nvSpPr>
        <p:spPr>
          <a:xfrm>
            <a:off x="-1" y="1026491"/>
            <a:ext cx="8831180" cy="4777961"/>
          </a:xfrm>
          <a:prstGeom prst="rect">
            <a:avLst/>
          </a:prstGeom>
        </p:spPr>
        <p:txBody>
          <a:bodyPr vert="horz" lIns="91440" tIns="45720" rIns="91440" bIns="45720" rtlCol="0">
            <a:noAutofit/>
          </a:bodyPr>
          <a:lstStyle/>
          <a:p>
            <a:pPr marL="914400" lvl="1" indent="-457200" algn="just">
              <a:spcBef>
                <a:spcPct val="20000"/>
              </a:spcBef>
              <a:buFont typeface="+mj-lt"/>
              <a:buAutoNum type="arabicPeriod" startAt="23"/>
              <a:defRPr/>
            </a:pPr>
            <a:r>
              <a:rPr lang="en-US" altLang="zh-CN" sz="1600" dirty="0" err="1" smtClean="0">
                <a:solidFill>
                  <a:srgbClr val="000000"/>
                </a:solidFill>
                <a:latin typeface="Times New Roman" charset="0"/>
                <a:ea typeface="Times New Roman" charset="0"/>
                <a:cs typeface="Times New Roman" charset="0"/>
              </a:rPr>
              <a:t>Stormwater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Management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for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Industrial Activities,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Section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AA,</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U.S. EPA Office of 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Dec</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2006.</a:t>
            </a:r>
            <a:endParaRPr lang="zh-CN" altLang="zh-CN" sz="1600" dirty="0" smtClean="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23"/>
              <a:defRPr/>
            </a:pPr>
            <a:r>
              <a:rPr lang="en-US" altLang="zh-CN" sz="1600" dirty="0" smtClean="0">
                <a:solidFill>
                  <a:srgbClr val="000000"/>
                </a:solidFill>
                <a:latin typeface="Times New Roman" charset="0"/>
                <a:ea typeface="Times New Roman" charset="0"/>
                <a:cs typeface="Times New Roman" charset="0"/>
              </a:rPr>
              <a:t>https://</a:t>
            </a:r>
            <a:r>
              <a:rPr lang="en-US" altLang="zh-CN" sz="1600" dirty="0" err="1" smtClean="0">
                <a:solidFill>
                  <a:srgbClr val="000000"/>
                </a:solidFill>
                <a:latin typeface="Times New Roman" charset="0"/>
                <a:ea typeface="Times New Roman" charset="0"/>
                <a:cs typeface="Times New Roman" charset="0"/>
              </a:rPr>
              <a:t>www.schneider-electric.com</a:t>
            </a:r>
            <a:r>
              <a:rPr lang="en-US" altLang="zh-CN" sz="1600" dirty="0" smtClean="0">
                <a:solidFill>
                  <a:srgbClr val="000000"/>
                </a:solidFill>
                <a:latin typeface="Times New Roman" charset="0"/>
                <a:ea typeface="Times New Roman" charset="0"/>
                <a:cs typeface="Times New Roman" charset="0"/>
              </a:rPr>
              <a:t>/</a:t>
            </a:r>
            <a:r>
              <a:rPr lang="en-US" altLang="zh-CN" sz="1600" dirty="0" err="1" smtClean="0">
                <a:solidFill>
                  <a:srgbClr val="000000"/>
                </a:solidFill>
                <a:latin typeface="Times New Roman" charset="0"/>
                <a:ea typeface="Times New Roman" charset="0"/>
                <a:cs typeface="Times New Roman" charset="0"/>
              </a:rPr>
              <a:t>en</a:t>
            </a:r>
            <a:r>
              <a:rPr lang="en-US" altLang="zh-CN" sz="1600" dirty="0" smtClean="0">
                <a:solidFill>
                  <a:srgbClr val="000000"/>
                </a:solidFill>
                <a:latin typeface="Times New Roman" charset="0"/>
                <a:ea typeface="Times New Roman" charset="0"/>
                <a:cs typeface="Times New Roman" charset="0"/>
              </a:rPr>
              <a:t>/work/solutions/for-business/oil-and-gas/</a:t>
            </a:r>
          </a:p>
          <a:p>
            <a:pPr marL="914400" lvl="1" indent="-457200" algn="just">
              <a:spcBef>
                <a:spcPct val="20000"/>
              </a:spcBef>
              <a:buFont typeface="+mj-lt"/>
              <a:buAutoNum type="arabicPeriod" startAt="23"/>
              <a:defRPr/>
            </a:pPr>
            <a:r>
              <a:rPr lang="en-US" altLang="zh-CN" sz="1600" dirty="0" smtClean="0">
                <a:solidFill>
                  <a:srgbClr val="000000"/>
                </a:solidFill>
                <a:latin typeface="Times New Roman" charset="0"/>
                <a:ea typeface="Times New Roman" charset="0"/>
                <a:cs typeface="Times New Roman" charset="0"/>
              </a:rPr>
              <a:t>https://</a:t>
            </a:r>
            <a:r>
              <a:rPr lang="en-US" altLang="zh-CN" sz="1600" dirty="0" err="1" smtClean="0">
                <a:solidFill>
                  <a:srgbClr val="000000"/>
                </a:solidFill>
                <a:latin typeface="Times New Roman" charset="0"/>
                <a:ea typeface="Times New Roman" charset="0"/>
                <a:cs typeface="Times New Roman" charset="0"/>
              </a:rPr>
              <a:t>www.hlhbzj.com</a:t>
            </a:r>
            <a:r>
              <a:rPr lang="en-US" altLang="zh-CN" sz="1600" dirty="0" smtClean="0">
                <a:solidFill>
                  <a:srgbClr val="000000"/>
                </a:solidFill>
                <a:latin typeface="Times New Roman" charset="0"/>
                <a:ea typeface="Times New Roman" charset="0"/>
                <a:cs typeface="Times New Roman" charset="0"/>
              </a:rPr>
              <a:t>/id557787.html</a:t>
            </a:r>
          </a:p>
          <a:p>
            <a:pPr marL="914400" lvl="1" indent="-457200" algn="just">
              <a:spcBef>
                <a:spcPct val="20000"/>
              </a:spcBef>
              <a:buFont typeface="+mj-lt"/>
              <a:buAutoNum type="arabicPeriod" startAt="23"/>
              <a:defRPr/>
            </a:pPr>
            <a:r>
              <a:rPr lang="en-US" altLang="zh-CN" sz="1600" dirty="0" smtClean="0">
                <a:solidFill>
                  <a:srgbClr val="000000"/>
                </a:solidFill>
                <a:latin typeface="Times New Roman" charset="0"/>
                <a:ea typeface="Times New Roman" charset="0"/>
                <a:cs typeface="Times New Roman" charset="0"/>
              </a:rPr>
              <a:t>Los Angeles River Revitalization Master Plan,</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City of </a:t>
            </a:r>
            <a:r>
              <a:rPr lang="en-US" altLang="zh-CN" sz="1600" dirty="0" smtClean="0">
                <a:solidFill>
                  <a:srgbClr val="000000"/>
                </a:solidFill>
                <a:latin typeface="Times New Roman" charset="0"/>
                <a:ea typeface="Times New Roman" charset="0"/>
                <a:cs typeface="Times New Roman" charset="0"/>
              </a:rPr>
              <a:t>Los Angeles Department </a:t>
            </a:r>
            <a:r>
              <a:rPr lang="en-US" altLang="zh-CN" sz="1600" dirty="0">
                <a:solidFill>
                  <a:srgbClr val="000000"/>
                </a:solidFill>
                <a:latin typeface="Times New Roman" charset="0"/>
                <a:ea typeface="Times New Roman" charset="0"/>
                <a:cs typeface="Times New Roman" charset="0"/>
              </a:rPr>
              <a:t>of public Works </a:t>
            </a:r>
            <a:r>
              <a:rPr lang="en-US" altLang="zh-CN" sz="1600" dirty="0" smtClean="0">
                <a:solidFill>
                  <a:srgbClr val="000000"/>
                </a:solidFill>
                <a:latin typeface="Times New Roman" charset="0"/>
                <a:ea typeface="Times New Roman" charset="0"/>
                <a:cs typeface="Times New Roman" charset="0"/>
              </a:rPr>
              <a:t>Bureau </a:t>
            </a:r>
            <a:r>
              <a:rPr lang="en-US" altLang="zh-CN" sz="1600" dirty="0">
                <a:solidFill>
                  <a:srgbClr val="000000"/>
                </a:solidFill>
                <a:latin typeface="Times New Roman" charset="0"/>
                <a:ea typeface="Times New Roman" charset="0"/>
                <a:cs typeface="Times New Roman" charset="0"/>
              </a:rPr>
              <a:t>of E</a:t>
            </a:r>
            <a:r>
              <a:rPr lang="en-US" altLang="zh-CN" sz="1600" dirty="0" smtClean="0">
                <a:solidFill>
                  <a:srgbClr val="000000"/>
                </a:solidFill>
                <a:latin typeface="Times New Roman" charset="0"/>
                <a:ea typeface="Times New Roman" charset="0"/>
                <a:cs typeface="Times New Roman" charset="0"/>
              </a:rPr>
              <a:t>ngineering,</a:t>
            </a:r>
            <a:r>
              <a:rPr lang="zh-CN" altLang="en-US" sz="1600" dirty="0" smtClean="0">
                <a:solidFill>
                  <a:srgbClr val="000000"/>
                </a:solidFill>
                <a:latin typeface="Times New Roman" charset="0"/>
                <a:ea typeface="Times New Roman" charset="0"/>
                <a:cs typeface="Times New Roman" charset="0"/>
              </a:rPr>
              <a:t> </a:t>
            </a:r>
            <a:r>
              <a:rPr lang="is-IS" altLang="zh-CN" sz="1600" dirty="0" smtClean="0">
                <a:solidFill>
                  <a:srgbClr val="000000"/>
                </a:solidFill>
                <a:latin typeface="Times New Roman" charset="0"/>
                <a:ea typeface="Times New Roman" charset="0"/>
                <a:cs typeface="Times New Roman" charset="0"/>
              </a:rPr>
              <a:t>April 2007</a:t>
            </a:r>
            <a:r>
              <a:rPr lang="en-US" altLang="zh-CN" sz="1600" dirty="0" smtClean="0">
                <a:solidFill>
                  <a:srgbClr val="000000"/>
                </a:solidFill>
                <a:latin typeface="Times New Roman" charset="0"/>
                <a:ea typeface="Times New Roman" charset="0"/>
                <a:cs typeface="Times New Roman" charset="0"/>
              </a:rPr>
              <a:t>.</a:t>
            </a:r>
            <a:endParaRPr lang="is-IS" altLang="zh-CN" sz="1600" dirty="0" smtClean="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23"/>
              <a:defRPr/>
            </a:pPr>
            <a:r>
              <a:rPr lang="en-US" altLang="zh-CN" sz="1600" dirty="0">
                <a:solidFill>
                  <a:srgbClr val="000000"/>
                </a:solidFill>
                <a:latin typeface="Times New Roman" charset="0"/>
                <a:ea typeface="Times New Roman" charset="0"/>
                <a:cs typeface="Times New Roman" charset="0"/>
              </a:rPr>
              <a:t>Green Infrastructure for Los Angeles</a:t>
            </a:r>
            <a:r>
              <a:rPr lang="en-US" altLang="zh-CN" sz="1600" dirty="0" smtClean="0">
                <a:solidFill>
                  <a:srgbClr val="000000"/>
                </a:solidFill>
                <a:latin typeface="Times New Roman" charset="0"/>
                <a:ea typeface="Times New Roman" charset="0"/>
                <a:cs typeface="Times New Roman" charset="0"/>
              </a:rPr>
              <a: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Addressing </a:t>
            </a:r>
            <a:r>
              <a:rPr lang="en-US" altLang="zh-CN" sz="1600" dirty="0">
                <a:solidFill>
                  <a:srgbClr val="000000"/>
                </a:solidFill>
                <a:latin typeface="Times New Roman" charset="0"/>
                <a:ea typeface="Times New Roman" charset="0"/>
                <a:cs typeface="Times New Roman" charset="0"/>
              </a:rPr>
              <a:t>Urban Runoff and Water Supply Through Low Impact </a:t>
            </a:r>
            <a:r>
              <a:rPr lang="en-US" altLang="zh-CN" sz="1600" dirty="0" smtClean="0">
                <a:solidFill>
                  <a:srgbClr val="000000"/>
                </a:solidFill>
                <a:latin typeface="Times New Roman" charset="0"/>
                <a:ea typeface="Times New Roman" charset="0"/>
                <a:cs typeface="Times New Roman" charset="0"/>
              </a:rPr>
              <a:t>Development,</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City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of</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Los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Angeles,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April</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17,</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2009.</a:t>
            </a:r>
          </a:p>
          <a:p>
            <a:pPr marL="914400" lvl="1" indent="-457200" algn="just">
              <a:spcBef>
                <a:spcPct val="20000"/>
              </a:spcBef>
              <a:buFont typeface="+mj-lt"/>
              <a:buAutoNum type="arabicPeriod" startAt="23"/>
              <a:defRPr/>
            </a:pPr>
            <a:r>
              <a:rPr lang="en-US" altLang="zh-CN" sz="1600" dirty="0" smtClean="0">
                <a:solidFill>
                  <a:srgbClr val="000000"/>
                </a:solidFill>
                <a:latin typeface="Times New Roman" charset="0"/>
                <a:ea typeface="Times New Roman" charset="0"/>
                <a:cs typeface="Times New Roman" charset="0"/>
              </a:rPr>
              <a:t>Water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Quality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Compliance</a:t>
            </a:r>
            <a:r>
              <a:rPr lang="zh-CN" altLang="en-US" sz="1600" dirty="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Master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Plan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for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Urban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Runoff:</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Clean</a:t>
            </a:r>
            <a:r>
              <a:rPr lang="zh-CN" altLang="en-US" sz="1600" dirty="0" smtClean="0">
                <a:solidFill>
                  <a:srgbClr val="000000"/>
                </a:solidFill>
                <a:latin typeface="Times New Roman" charset="0"/>
                <a:ea typeface="Times New Roman" charset="0"/>
                <a:cs typeface="Times New Roman" charset="0"/>
              </a:rPr>
              <a:t> </a:t>
            </a:r>
            <a:r>
              <a:rPr lang="en-US" altLang="zh-CN" sz="1600" dirty="0" err="1" smtClean="0">
                <a:solidFill>
                  <a:srgbClr val="000000"/>
                </a:solidFill>
                <a:latin typeface="Times New Roman" charset="0"/>
                <a:ea typeface="Times New Roman" charset="0"/>
                <a:cs typeface="Times New Roman" charset="0"/>
              </a:rPr>
              <a:t>Stormwater</a:t>
            </a:r>
            <a:r>
              <a:rPr lang="en-US" altLang="zh-CN" sz="1600" dirty="0" smtClean="0">
                <a:solidFill>
                  <a:srgbClr val="000000"/>
                </a:solidFill>
                <a:latin typeface="Times New Roman" charset="0"/>
                <a:ea typeface="Times New Roman" charset="0"/>
                <a:cs typeface="Times New Roman" charset="0"/>
              </a:rPr>
              <a:t>/Urban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Runoff</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Master</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Plan,</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Watershed Protection Division Bureau of Sanitation Department of Public </a:t>
            </a:r>
            <a:r>
              <a:rPr lang="en-US" altLang="zh-CN" sz="1600" dirty="0" smtClean="0">
                <a:solidFill>
                  <a:srgbClr val="000000"/>
                </a:solidFill>
                <a:latin typeface="Times New Roman" charset="0"/>
                <a:ea typeface="Times New Roman" charset="0"/>
                <a:cs typeface="Times New Roman" charset="0"/>
              </a:rPr>
              <a:t>Works,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City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of</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Los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Angeles,</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May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2009.</a:t>
            </a:r>
          </a:p>
          <a:p>
            <a:pPr marL="914400" lvl="1" indent="-457200" algn="just">
              <a:spcBef>
                <a:spcPct val="20000"/>
              </a:spcBef>
              <a:buFont typeface="+mj-lt"/>
              <a:buAutoNum type="arabicPeriod" startAt="23"/>
              <a:defRPr/>
            </a:pPr>
            <a:r>
              <a:rPr lang="en-US" altLang="zh-CN" sz="1600" dirty="0">
                <a:solidFill>
                  <a:srgbClr val="000000"/>
                </a:solidFill>
                <a:latin typeface="Times New Roman" charset="0"/>
                <a:ea typeface="Times New Roman" charset="0"/>
                <a:cs typeface="Times New Roman" charset="0"/>
              </a:rPr>
              <a:t>https://</a:t>
            </a:r>
            <a:r>
              <a:rPr lang="en-US" altLang="zh-CN" sz="1600" dirty="0" err="1" smtClean="0">
                <a:solidFill>
                  <a:srgbClr val="000000"/>
                </a:solidFill>
                <a:latin typeface="Times New Roman" charset="0"/>
                <a:ea typeface="Times New Roman" charset="0"/>
                <a:cs typeface="Times New Roman" charset="0"/>
              </a:rPr>
              <a:t>www.epa.gov</a:t>
            </a:r>
            <a:r>
              <a:rPr lang="en-US" altLang="zh-CN" sz="1600" dirty="0" smtClean="0">
                <a:solidFill>
                  <a:srgbClr val="000000"/>
                </a:solidFill>
                <a:latin typeface="Times New Roman" charset="0"/>
                <a:ea typeface="Times New Roman" charset="0"/>
                <a:cs typeface="Times New Roman" charset="0"/>
              </a:rPr>
              <a:t>/</a:t>
            </a:r>
            <a:r>
              <a:rPr lang="en-US" altLang="zh-CN" sz="1600" dirty="0" err="1" smtClean="0">
                <a:solidFill>
                  <a:srgbClr val="000000"/>
                </a:solidFill>
                <a:latin typeface="Times New Roman" charset="0"/>
                <a:ea typeface="Times New Roman" charset="0"/>
                <a:cs typeface="Times New Roman" charset="0"/>
              </a:rPr>
              <a:t>npdes</a:t>
            </a:r>
            <a:r>
              <a:rPr lang="en-US" altLang="zh-CN" sz="1600" dirty="0" smtClean="0">
                <a:solidFill>
                  <a:srgbClr val="000000"/>
                </a:solidFill>
                <a:latin typeface="Times New Roman" charset="0"/>
                <a:ea typeface="Times New Roman" charset="0"/>
                <a:cs typeface="Times New Roman" charset="0"/>
              </a:rPr>
              <a:t>/</a:t>
            </a:r>
            <a:r>
              <a:rPr lang="en-US" altLang="zh-CN" sz="1600" dirty="0" err="1" smtClean="0">
                <a:solidFill>
                  <a:srgbClr val="000000"/>
                </a:solidFill>
                <a:latin typeface="Times New Roman" charset="0"/>
                <a:ea typeface="Times New Roman" charset="0"/>
                <a:cs typeface="Times New Roman" charset="0"/>
              </a:rPr>
              <a:t>stormwater</a:t>
            </a:r>
            <a:r>
              <a:rPr lang="en-US" altLang="zh-CN" sz="1600" dirty="0" smtClean="0">
                <a:solidFill>
                  <a:srgbClr val="000000"/>
                </a:solidFill>
                <a:latin typeface="Times New Roman" charset="0"/>
                <a:ea typeface="Times New Roman" charset="0"/>
                <a:cs typeface="Times New Roman" charset="0"/>
              </a:rPr>
              <a:t>-discharges-industrial-activities</a:t>
            </a:r>
          </a:p>
          <a:p>
            <a:pPr marL="914400" lvl="1" indent="-457200" algn="just">
              <a:spcBef>
                <a:spcPct val="20000"/>
              </a:spcBef>
              <a:buFont typeface="+mj-lt"/>
              <a:buAutoNum type="arabicPeriod" startAt="23"/>
              <a:defRPr/>
            </a:pPr>
            <a:r>
              <a:rPr lang="en-US" altLang="zh-CN" sz="1600" dirty="0">
                <a:solidFill>
                  <a:srgbClr val="000000"/>
                </a:solidFill>
                <a:latin typeface="Times New Roman" charset="0"/>
                <a:ea typeface="Times New Roman" charset="0"/>
                <a:cs typeface="Times New Roman" charset="0"/>
              </a:rPr>
              <a:t>https://</a:t>
            </a:r>
            <a:r>
              <a:rPr lang="en-US" altLang="zh-CN" sz="1600" dirty="0" err="1" smtClean="0">
                <a:solidFill>
                  <a:srgbClr val="000000"/>
                </a:solidFill>
                <a:latin typeface="Times New Roman" charset="0"/>
                <a:ea typeface="Times New Roman" charset="0"/>
                <a:cs typeface="Times New Roman" charset="0"/>
              </a:rPr>
              <a:t>www.waterboards.ca.gov</a:t>
            </a:r>
            <a:r>
              <a:rPr lang="en-US" altLang="zh-CN" sz="1600" dirty="0" smtClean="0">
                <a:solidFill>
                  <a:srgbClr val="000000"/>
                </a:solidFill>
                <a:latin typeface="Times New Roman" charset="0"/>
                <a:ea typeface="Times New Roman" charset="0"/>
                <a:cs typeface="Times New Roman" charset="0"/>
              </a:rPr>
              <a:t>/</a:t>
            </a:r>
            <a:r>
              <a:rPr lang="en-US" altLang="zh-CN" sz="1600" dirty="0" err="1" smtClean="0">
                <a:solidFill>
                  <a:srgbClr val="000000"/>
                </a:solidFill>
                <a:latin typeface="Times New Roman" charset="0"/>
                <a:ea typeface="Times New Roman" charset="0"/>
                <a:cs typeface="Times New Roman" charset="0"/>
              </a:rPr>
              <a:t>water_issues</a:t>
            </a:r>
            <a:r>
              <a:rPr lang="en-US" altLang="zh-CN" sz="1600" dirty="0" smtClean="0">
                <a:solidFill>
                  <a:srgbClr val="000000"/>
                </a:solidFill>
                <a:latin typeface="Times New Roman" charset="0"/>
                <a:ea typeface="Times New Roman" charset="0"/>
                <a:cs typeface="Times New Roman" charset="0"/>
              </a:rPr>
              <a:t>/programs/</a:t>
            </a:r>
            <a:r>
              <a:rPr lang="en-US" altLang="zh-CN" sz="1600" dirty="0" err="1" smtClean="0">
                <a:solidFill>
                  <a:srgbClr val="000000"/>
                </a:solidFill>
                <a:latin typeface="Times New Roman" charset="0"/>
                <a:ea typeface="Times New Roman" charset="0"/>
                <a:cs typeface="Times New Roman" charset="0"/>
              </a:rPr>
              <a:t>stormwater</a:t>
            </a:r>
            <a:r>
              <a:rPr lang="en-US" altLang="zh-CN" sz="1600" dirty="0" smtClean="0">
                <a:solidFill>
                  <a:srgbClr val="000000"/>
                </a:solidFill>
                <a:latin typeface="Times New Roman" charset="0"/>
                <a:ea typeface="Times New Roman" charset="0"/>
                <a:cs typeface="Times New Roman" charset="0"/>
              </a:rPr>
              <a:t>/docs/industrial/2014indgenpermit/</a:t>
            </a:r>
            <a:r>
              <a:rPr lang="en-US" altLang="zh-CN" sz="1600" dirty="0" err="1" smtClean="0">
                <a:solidFill>
                  <a:srgbClr val="000000"/>
                </a:solidFill>
                <a:latin typeface="Times New Roman" charset="0"/>
                <a:ea typeface="Times New Roman" charset="0"/>
                <a:cs typeface="Times New Roman" charset="0"/>
              </a:rPr>
              <a:t>atta.pdf</a:t>
            </a:r>
            <a:endParaRPr lang="en-US" altLang="zh-CN" sz="1600" dirty="0" smtClean="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23"/>
              <a:defRPr/>
            </a:pPr>
            <a:r>
              <a:rPr lang="en-US" altLang="zh-CN" sz="1600" dirty="0">
                <a:solidFill>
                  <a:srgbClr val="000000"/>
                </a:solidFill>
                <a:latin typeface="Times New Roman" charset="0"/>
                <a:ea typeface="Times New Roman" charset="0"/>
                <a:cs typeface="Times New Roman" charset="0"/>
              </a:rPr>
              <a:t>State Water Resources Control Board (SWRCB) Order No. 2014-0057-DWQ, National Pollutant Discharge Elimination System General Permit No. CAS000001, General Permit for Storm Water Discharges Associated with Industrial </a:t>
            </a:r>
            <a:r>
              <a:rPr lang="en-US" altLang="zh-CN" sz="1600" dirty="0" smtClean="0">
                <a:solidFill>
                  <a:srgbClr val="000000"/>
                </a:solidFill>
                <a:latin typeface="Times New Roman" charset="0"/>
                <a:ea typeface="Times New Roman" charset="0"/>
                <a:cs typeface="Times New Roman" charset="0"/>
              </a:rPr>
              <a:t>Activities.</a:t>
            </a:r>
          </a:p>
          <a:p>
            <a:pPr marL="914400" lvl="1" indent="-457200" algn="just">
              <a:spcBef>
                <a:spcPct val="20000"/>
              </a:spcBef>
              <a:buFont typeface="+mj-lt"/>
              <a:buAutoNum type="arabicPeriod" startAt="23"/>
              <a:defRPr/>
            </a:pPr>
            <a:endParaRPr lang="en-US" altLang="zh-CN" sz="1600" dirty="0" smtClean="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0587532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u="sng" strike="noStrike" kern="1200" cap="none" spc="0" normalizeH="0" baseline="0" noProof="0" dirty="0" smtClean="0">
                <a:ln>
                  <a:noFill/>
                </a:ln>
                <a:solidFill>
                  <a:srgbClr val="990000"/>
                </a:solidFill>
                <a:effectLst/>
                <a:uLnTx/>
                <a:uFillTx/>
                <a:latin typeface="Arial"/>
                <a:ea typeface="+mj-ea"/>
                <a:cs typeface="Arial"/>
              </a:rPr>
              <a:t>References</a:t>
            </a:r>
            <a:endParaRPr kumimoji="0" lang="en-US" sz="2000" u="sng" strike="noStrike" kern="1200" cap="none" spc="0" normalizeH="0" baseline="0" noProof="0" dirty="0">
              <a:ln>
                <a:noFill/>
              </a:ln>
              <a:solidFill>
                <a:srgbClr val="990000"/>
              </a:solidFill>
              <a:effectLst/>
              <a:uLnTx/>
              <a:uFillTx/>
              <a:latin typeface="Arial"/>
              <a:ea typeface="+mj-ea"/>
              <a:cs typeface="Arial"/>
            </a:endParaRPr>
          </a:p>
        </p:txBody>
      </p:sp>
      <p:sp>
        <p:nvSpPr>
          <p:cNvPr id="4" name="Subtitle 2"/>
          <p:cNvSpPr txBox="1">
            <a:spLocks/>
          </p:cNvSpPr>
          <p:nvPr/>
        </p:nvSpPr>
        <p:spPr>
          <a:xfrm>
            <a:off x="-1" y="1026491"/>
            <a:ext cx="8831180" cy="4777961"/>
          </a:xfrm>
          <a:prstGeom prst="rect">
            <a:avLst/>
          </a:prstGeom>
        </p:spPr>
        <p:txBody>
          <a:bodyPr vert="horz" lIns="91440" tIns="45720" rIns="91440" bIns="45720" rtlCol="0">
            <a:noAutofit/>
          </a:bodyPr>
          <a:lstStyle/>
          <a:p>
            <a:pPr marL="914400" lvl="1" indent="-457200" algn="just">
              <a:spcBef>
                <a:spcPct val="20000"/>
              </a:spcBef>
              <a:buFont typeface="+mj-lt"/>
              <a:buAutoNum type="arabicPeriod" startAt="32"/>
              <a:defRPr/>
            </a:pPr>
            <a:r>
              <a:rPr lang="en-US" altLang="zh-CN" sz="1600" dirty="0">
                <a:solidFill>
                  <a:srgbClr val="000000"/>
                </a:solidFill>
                <a:latin typeface="Times New Roman" charset="0"/>
                <a:ea typeface="Times New Roman" charset="0"/>
                <a:cs typeface="Times New Roman" charset="0"/>
              </a:rPr>
              <a:t>Industrial </a:t>
            </a:r>
            <a:r>
              <a:rPr lang="en-US" altLang="zh-CN" sz="1600" dirty="0" err="1">
                <a:solidFill>
                  <a:srgbClr val="000000"/>
                </a:solidFill>
                <a:latin typeface="Times New Roman" charset="0"/>
                <a:ea typeface="Times New Roman" charset="0"/>
                <a:cs typeface="Times New Roman" charset="0"/>
              </a:rPr>
              <a:t>Stormwater</a:t>
            </a:r>
            <a:r>
              <a:rPr lang="en-US" altLang="zh-CN" sz="1600" dirty="0">
                <a:solidFill>
                  <a:srgbClr val="000000"/>
                </a:solidFill>
                <a:latin typeface="Times New Roman" charset="0"/>
                <a:ea typeface="Times New Roman" charset="0"/>
                <a:cs typeface="Times New Roman" charset="0"/>
              </a:rPr>
              <a:t> Best management practices Guidebook, Minnesota pollution control agency, Version 1.1, April </a:t>
            </a:r>
            <a:r>
              <a:rPr lang="en-US" altLang="zh-CN" sz="1600" dirty="0" smtClean="0">
                <a:solidFill>
                  <a:srgbClr val="000000"/>
                </a:solidFill>
                <a:latin typeface="Times New Roman" charset="0"/>
                <a:ea typeface="Times New Roman" charset="0"/>
                <a:cs typeface="Times New Roman" charset="0"/>
              </a:rPr>
              <a:t>2015.</a:t>
            </a:r>
          </a:p>
          <a:p>
            <a:pPr marL="914400" lvl="1" indent="-457200" algn="just">
              <a:spcBef>
                <a:spcPct val="20000"/>
              </a:spcBef>
              <a:buFont typeface="+mj-lt"/>
              <a:buAutoNum type="arabicPeriod" startAt="32"/>
              <a:defRPr/>
            </a:pPr>
            <a:r>
              <a:rPr lang="en-US" altLang="zh-CN" sz="1600" dirty="0" err="1" smtClean="0">
                <a:solidFill>
                  <a:srgbClr val="000000"/>
                </a:solidFill>
                <a:latin typeface="Times New Roman" charset="0"/>
                <a:ea typeface="Times New Roman" charset="0"/>
                <a:cs typeface="Times New Roman" charset="0"/>
              </a:rPr>
              <a:t>Stormwater</a:t>
            </a:r>
            <a:r>
              <a:rPr lang="en-US" altLang="zh-CN"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Best Management Practice </a:t>
            </a:r>
            <a:r>
              <a:rPr lang="en-US" altLang="zh-CN" sz="1600" dirty="0" smtClean="0">
                <a:solidFill>
                  <a:srgbClr val="000000"/>
                </a:solidFill>
                <a:latin typeface="Times New Roman" charset="0"/>
                <a:ea typeface="Times New Roman" charset="0"/>
                <a:cs typeface="Times New Roman" charset="0"/>
              </a:rPr>
              <a:t>Handbook:</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New </a:t>
            </a:r>
            <a:r>
              <a:rPr lang="en-US" altLang="zh-CN" sz="1600" dirty="0">
                <a:solidFill>
                  <a:srgbClr val="000000"/>
                </a:solidFill>
                <a:latin typeface="Times New Roman" charset="0"/>
                <a:ea typeface="Times New Roman" charset="0"/>
                <a:cs typeface="Times New Roman" charset="0"/>
              </a:rPr>
              <a:t>Development and </a:t>
            </a:r>
            <a:r>
              <a:rPr lang="en-US" altLang="zh-CN" sz="1600" dirty="0" err="1" smtClean="0">
                <a:solidFill>
                  <a:srgbClr val="000000"/>
                </a:solidFill>
                <a:latin typeface="Times New Roman" charset="0"/>
                <a:ea typeface="Times New Roman" charset="0"/>
                <a:cs typeface="Times New Roman" charset="0"/>
              </a:rPr>
              <a:t>Redevelopement</a:t>
            </a:r>
            <a:r>
              <a:rPr lang="en-US" altLang="zh-CN" sz="1600" dirty="0" smtClean="0">
                <a:solidFill>
                  <a:srgbClr val="000000"/>
                </a:solidFill>
                <a:latin typeface="Times New Roman" charset="0"/>
                <a:ea typeface="Times New Roman" charset="0"/>
                <a:cs typeface="Times New Roman" charset="0"/>
              </a:rPr>
              <a:t>,</a:t>
            </a:r>
            <a:r>
              <a:rPr lang="zh-CN" altLang="en-US" sz="1600" dirty="0" smtClean="0">
                <a:solidFill>
                  <a:srgbClr val="000000"/>
                </a:solidFill>
                <a:latin typeface="Times New Roman" charset="0"/>
                <a:ea typeface="Times New Roman" charset="0"/>
                <a:cs typeface="Times New Roman" charset="0"/>
              </a:rPr>
              <a:t> </a:t>
            </a:r>
            <a:r>
              <a:rPr lang="en-US" altLang="zh-CN" sz="1600" dirty="0">
                <a:solidFill>
                  <a:srgbClr val="000000"/>
                </a:solidFill>
                <a:latin typeface="Times New Roman" charset="0"/>
                <a:ea typeface="Times New Roman" charset="0"/>
                <a:cs typeface="Times New Roman" charset="0"/>
              </a:rPr>
              <a:t>California </a:t>
            </a:r>
            <a:r>
              <a:rPr lang="en-US" altLang="zh-CN" sz="1600" dirty="0" err="1">
                <a:solidFill>
                  <a:srgbClr val="000000"/>
                </a:solidFill>
                <a:latin typeface="Times New Roman" charset="0"/>
                <a:ea typeface="Times New Roman" charset="0"/>
                <a:cs typeface="Times New Roman" charset="0"/>
              </a:rPr>
              <a:t>Stormwater</a:t>
            </a:r>
            <a:r>
              <a:rPr lang="en-US" altLang="zh-CN" sz="1600" dirty="0">
                <a:solidFill>
                  <a:srgbClr val="000000"/>
                </a:solidFill>
                <a:latin typeface="Times New Roman" charset="0"/>
                <a:ea typeface="Times New Roman" charset="0"/>
                <a:cs typeface="Times New Roman" charset="0"/>
              </a:rPr>
              <a:t> Quality </a:t>
            </a:r>
            <a:r>
              <a:rPr lang="en-US" altLang="zh-CN" sz="1600" dirty="0" smtClean="0">
                <a:solidFill>
                  <a:srgbClr val="000000"/>
                </a:solidFill>
                <a:latin typeface="Times New Roman" charset="0"/>
                <a:ea typeface="Times New Roman" charset="0"/>
                <a:cs typeface="Times New Roman" charset="0"/>
              </a:rPr>
              <a:t>Association</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(CASQA),</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January</a:t>
            </a:r>
            <a:r>
              <a:rPr lang="zh-CN" altLang="en-US" sz="1600" dirty="0" smtClean="0">
                <a:solidFill>
                  <a:srgbClr val="000000"/>
                </a:solidFill>
                <a:latin typeface="Times New Roman" charset="0"/>
                <a:ea typeface="Times New Roman" charset="0"/>
                <a:cs typeface="Times New Roman" charset="0"/>
              </a:rPr>
              <a:t> </a:t>
            </a:r>
            <a:r>
              <a:rPr lang="en-US" altLang="zh-CN" sz="1600" dirty="0" smtClean="0">
                <a:solidFill>
                  <a:srgbClr val="000000"/>
                </a:solidFill>
                <a:latin typeface="Times New Roman" charset="0"/>
                <a:ea typeface="Times New Roman" charset="0"/>
                <a:cs typeface="Times New Roman" charset="0"/>
              </a:rPr>
              <a:t>2003.</a:t>
            </a:r>
          </a:p>
          <a:p>
            <a:pPr marL="914400" lvl="1" indent="-457200" algn="just">
              <a:spcBef>
                <a:spcPct val="20000"/>
              </a:spcBef>
              <a:buFont typeface="+mj-lt"/>
              <a:buAutoNum type="arabicPeriod" startAt="32"/>
              <a:defRPr/>
            </a:pPr>
            <a:r>
              <a:rPr lang="en-US" altLang="zh-CN" sz="1600" dirty="0">
                <a:solidFill>
                  <a:srgbClr val="000000"/>
                </a:solidFill>
                <a:latin typeface="Times New Roman" charset="0"/>
                <a:ea typeface="Times New Roman" charset="0"/>
                <a:cs typeface="Times New Roman" charset="0"/>
              </a:rPr>
              <a:t>https://</a:t>
            </a:r>
            <a:r>
              <a:rPr lang="en-US" altLang="zh-CN" sz="1600" dirty="0" err="1" smtClean="0">
                <a:solidFill>
                  <a:srgbClr val="000000"/>
                </a:solidFill>
                <a:latin typeface="Times New Roman" charset="0"/>
                <a:ea typeface="Times New Roman" charset="0"/>
                <a:cs typeface="Times New Roman" charset="0"/>
              </a:rPr>
              <a:t>www.waterboards.ca.gov</a:t>
            </a:r>
            <a:r>
              <a:rPr lang="en-US" altLang="zh-CN" sz="1600" dirty="0" smtClean="0">
                <a:solidFill>
                  <a:srgbClr val="000000"/>
                </a:solidFill>
                <a:latin typeface="Times New Roman" charset="0"/>
                <a:ea typeface="Times New Roman" charset="0"/>
                <a:cs typeface="Times New Roman" charset="0"/>
              </a:rPr>
              <a:t>/</a:t>
            </a:r>
            <a:r>
              <a:rPr lang="en-US" altLang="zh-CN" sz="1600" dirty="0" err="1" smtClean="0">
                <a:solidFill>
                  <a:srgbClr val="000000"/>
                </a:solidFill>
                <a:latin typeface="Times New Roman" charset="0"/>
                <a:ea typeface="Times New Roman" charset="0"/>
                <a:cs typeface="Times New Roman" charset="0"/>
              </a:rPr>
              <a:t>water_issues</a:t>
            </a:r>
            <a:r>
              <a:rPr lang="en-US" altLang="zh-CN" sz="1600" dirty="0" smtClean="0">
                <a:solidFill>
                  <a:srgbClr val="000000"/>
                </a:solidFill>
                <a:latin typeface="Times New Roman" charset="0"/>
                <a:ea typeface="Times New Roman" charset="0"/>
                <a:cs typeface="Times New Roman" charset="0"/>
              </a:rPr>
              <a:t>/programs/</a:t>
            </a:r>
            <a:r>
              <a:rPr lang="en-US" altLang="zh-CN" sz="1600" dirty="0" err="1" smtClean="0">
                <a:solidFill>
                  <a:srgbClr val="000000"/>
                </a:solidFill>
                <a:latin typeface="Times New Roman" charset="0"/>
                <a:ea typeface="Times New Roman" charset="0"/>
                <a:cs typeface="Times New Roman" charset="0"/>
              </a:rPr>
              <a:t>stormwater</a:t>
            </a:r>
            <a:r>
              <a:rPr lang="en-US" altLang="zh-CN" sz="1600" dirty="0" smtClean="0">
                <a:solidFill>
                  <a:srgbClr val="000000"/>
                </a:solidFill>
                <a:latin typeface="Times New Roman" charset="0"/>
                <a:ea typeface="Times New Roman" charset="0"/>
                <a:cs typeface="Times New Roman" charset="0"/>
              </a:rPr>
              <a:t>/igp_20140057dwq.shtml</a:t>
            </a:r>
          </a:p>
          <a:p>
            <a:pPr marL="914400" lvl="1" indent="-457200" algn="just">
              <a:spcBef>
                <a:spcPct val="20000"/>
              </a:spcBef>
              <a:buFont typeface="+mj-lt"/>
              <a:buAutoNum type="arabicPeriod" startAt="32"/>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www.waterboards.ca.gov</a:t>
            </a:r>
            <a:r>
              <a:rPr lang="en-US" altLang="zh-CN" sz="1600" dirty="0">
                <a:solidFill>
                  <a:srgbClr val="000000"/>
                </a:solidFill>
                <a:latin typeface="Times New Roman" charset="0"/>
                <a:ea typeface="Times New Roman" charset="0"/>
                <a:cs typeface="Times New Roman" charset="0"/>
              </a:rPr>
              <a:t>/rwqcb4/</a:t>
            </a:r>
            <a:r>
              <a:rPr lang="en-US" altLang="zh-CN" sz="1600" dirty="0" err="1">
                <a:solidFill>
                  <a:srgbClr val="000000"/>
                </a:solidFill>
                <a:latin typeface="Times New Roman" charset="0"/>
                <a:ea typeface="Times New Roman" charset="0"/>
                <a:cs typeface="Times New Roman" charset="0"/>
              </a:rPr>
              <a:t>water_issues</a:t>
            </a:r>
            <a:r>
              <a:rPr lang="en-US" altLang="zh-CN" sz="1600" dirty="0">
                <a:solidFill>
                  <a:srgbClr val="000000"/>
                </a:solidFill>
                <a:latin typeface="Times New Roman" charset="0"/>
                <a:ea typeface="Times New Roman" charset="0"/>
                <a:cs typeface="Times New Roman" charset="0"/>
              </a:rPr>
              <a:t>/programs/</a:t>
            </a:r>
            <a:r>
              <a:rPr lang="en-US" altLang="zh-CN" sz="1600" dirty="0" err="1">
                <a:solidFill>
                  <a:srgbClr val="000000"/>
                </a:solidFill>
                <a:latin typeface="Times New Roman" charset="0"/>
                <a:ea typeface="Times New Roman" charset="0"/>
                <a:cs typeface="Times New Roman" charset="0"/>
              </a:rPr>
              <a:t>stormwater</a:t>
            </a:r>
            <a:r>
              <a:rPr lang="en-US" altLang="zh-CN" sz="1600" dirty="0">
                <a:solidFill>
                  <a:srgbClr val="000000"/>
                </a:solidFill>
                <a:latin typeface="Times New Roman" charset="0"/>
                <a:ea typeface="Times New Roman" charset="0"/>
                <a:cs typeface="Times New Roman" charset="0"/>
              </a:rPr>
              <a:t>/municipal/</a:t>
            </a:r>
            <a:r>
              <a:rPr lang="en-US" altLang="zh-CN" sz="1600" dirty="0" err="1">
                <a:solidFill>
                  <a:srgbClr val="000000"/>
                </a:solidFill>
                <a:latin typeface="Times New Roman" charset="0"/>
                <a:ea typeface="Times New Roman" charset="0"/>
                <a:cs typeface="Times New Roman" charset="0"/>
              </a:rPr>
              <a:t>watershed_management</a:t>
            </a:r>
            <a:r>
              <a:rPr lang="en-US" altLang="zh-CN" sz="1600" dirty="0">
                <a:solidFill>
                  <a:srgbClr val="000000"/>
                </a:solidFill>
                <a:latin typeface="Times New Roman" charset="0"/>
                <a:ea typeface="Times New Roman" charset="0"/>
                <a:cs typeface="Times New Roman" charset="0"/>
              </a:rPr>
              <a:t>/</a:t>
            </a:r>
            <a:r>
              <a:rPr lang="en-US" altLang="zh-CN" sz="1600" dirty="0" err="1">
                <a:solidFill>
                  <a:srgbClr val="000000"/>
                </a:solidFill>
                <a:latin typeface="Times New Roman" charset="0"/>
                <a:ea typeface="Times New Roman" charset="0"/>
                <a:cs typeface="Times New Roman" charset="0"/>
              </a:rPr>
              <a:t>los_angeles</a:t>
            </a:r>
            <a:r>
              <a:rPr lang="en-US" altLang="zh-CN" sz="1600" dirty="0">
                <a:solidFill>
                  <a:srgbClr val="000000"/>
                </a:solidFill>
                <a:latin typeface="Times New Roman" charset="0"/>
                <a:ea typeface="Times New Roman" charset="0"/>
                <a:cs typeface="Times New Roman" charset="0"/>
              </a:rPr>
              <a:t>/upper_reach2/15-01-27LARUR2WMARevWMP.pdf</a:t>
            </a:r>
          </a:p>
          <a:p>
            <a:pPr marL="914400" lvl="1" indent="-457200" algn="just">
              <a:spcBef>
                <a:spcPct val="20000"/>
              </a:spcBef>
              <a:buFont typeface="+mj-lt"/>
              <a:buAutoNum type="arabicPeriod" startAt="32"/>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escholarship.org</a:t>
            </a:r>
            <a:r>
              <a:rPr lang="en-US" altLang="zh-CN" sz="1600" dirty="0">
                <a:solidFill>
                  <a:srgbClr val="000000"/>
                </a:solidFill>
                <a:latin typeface="Times New Roman" charset="0"/>
                <a:ea typeface="Times New Roman" charset="0"/>
                <a:cs typeface="Times New Roman" charset="0"/>
              </a:rPr>
              <a:t>/content/qt42m433ps/qt42m433ps.pdf</a:t>
            </a:r>
          </a:p>
          <a:p>
            <a:pPr marL="914400" lvl="1" indent="-457200" algn="just">
              <a:spcBef>
                <a:spcPct val="20000"/>
              </a:spcBef>
              <a:buFont typeface="+mj-lt"/>
              <a:buAutoNum type="arabicPeriod" startAt="32"/>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www.waterboards.ca.gov</a:t>
            </a:r>
            <a:r>
              <a:rPr lang="en-US" altLang="zh-CN" sz="1600" dirty="0">
                <a:solidFill>
                  <a:srgbClr val="000000"/>
                </a:solidFill>
                <a:latin typeface="Times New Roman" charset="0"/>
                <a:ea typeface="Times New Roman" charset="0"/>
                <a:cs typeface="Times New Roman" charset="0"/>
              </a:rPr>
              <a:t>/rwqcb2/</a:t>
            </a:r>
            <a:r>
              <a:rPr lang="en-US" altLang="zh-CN" sz="1600" dirty="0" err="1">
                <a:solidFill>
                  <a:srgbClr val="000000"/>
                </a:solidFill>
                <a:latin typeface="Times New Roman" charset="0"/>
                <a:ea typeface="Times New Roman" charset="0"/>
                <a:cs typeface="Times New Roman" charset="0"/>
              </a:rPr>
              <a:t>water_issues</a:t>
            </a:r>
            <a:r>
              <a:rPr lang="en-US" altLang="zh-CN" sz="1600" dirty="0">
                <a:solidFill>
                  <a:srgbClr val="000000"/>
                </a:solidFill>
                <a:latin typeface="Times New Roman" charset="0"/>
                <a:ea typeface="Times New Roman" charset="0"/>
                <a:cs typeface="Times New Roman" charset="0"/>
              </a:rPr>
              <a:t>/programs/</a:t>
            </a:r>
            <a:r>
              <a:rPr lang="en-US" altLang="zh-CN" sz="1600" dirty="0" err="1">
                <a:solidFill>
                  <a:srgbClr val="000000"/>
                </a:solidFill>
                <a:latin typeface="Times New Roman" charset="0"/>
                <a:ea typeface="Times New Roman" charset="0"/>
                <a:cs typeface="Times New Roman" charset="0"/>
              </a:rPr>
              <a:t>stormwater</a:t>
            </a:r>
            <a:r>
              <a:rPr lang="en-US" altLang="zh-CN" sz="1600" dirty="0">
                <a:solidFill>
                  <a:srgbClr val="000000"/>
                </a:solidFill>
                <a:latin typeface="Times New Roman" charset="0"/>
                <a:ea typeface="Times New Roman" charset="0"/>
                <a:cs typeface="Times New Roman" charset="0"/>
              </a:rPr>
              <a:t>/muni/</a:t>
            </a:r>
            <a:r>
              <a:rPr lang="en-US" altLang="zh-CN" sz="1600" dirty="0" err="1">
                <a:solidFill>
                  <a:srgbClr val="000000"/>
                </a:solidFill>
                <a:latin typeface="Times New Roman" charset="0"/>
                <a:ea typeface="Times New Roman" charset="0"/>
                <a:cs typeface="Times New Roman" charset="0"/>
              </a:rPr>
              <a:t>nrdc</a:t>
            </a:r>
            <a:r>
              <a:rPr lang="en-US" altLang="zh-CN" sz="1600" dirty="0">
                <a:solidFill>
                  <a:srgbClr val="000000"/>
                </a:solidFill>
                <a:latin typeface="Times New Roman" charset="0"/>
                <a:ea typeface="Times New Roman" charset="0"/>
                <a:cs typeface="Times New Roman" charset="0"/>
              </a:rPr>
              <a:t>/16%20bmp_refguide%5B1%5D.pdf</a:t>
            </a:r>
          </a:p>
          <a:p>
            <a:pPr marL="914400" lvl="1" indent="-457200" algn="just">
              <a:spcBef>
                <a:spcPct val="20000"/>
              </a:spcBef>
              <a:buFont typeface="+mj-lt"/>
              <a:buAutoNum type="arabicPeriod" startAt="32"/>
              <a:defRPr/>
            </a:pPr>
            <a:r>
              <a:rPr lang="en-US" altLang="zh-CN" sz="1600" dirty="0">
                <a:solidFill>
                  <a:srgbClr val="000000"/>
                </a:solidFill>
                <a:latin typeface="Times New Roman" charset="0"/>
                <a:ea typeface="Times New Roman" charset="0"/>
                <a:cs typeface="Times New Roman" charset="0"/>
              </a:rPr>
              <a:t>http://</a:t>
            </a:r>
            <a:r>
              <a:rPr lang="en-US" altLang="zh-CN" sz="1600" dirty="0" err="1">
                <a:solidFill>
                  <a:srgbClr val="000000"/>
                </a:solidFill>
                <a:latin typeface="Times New Roman" charset="0"/>
                <a:ea typeface="Times New Roman" charset="0"/>
                <a:cs typeface="Times New Roman" charset="0"/>
              </a:rPr>
              <a:t>www.waterresources.saccounty.net</a:t>
            </a:r>
            <a:r>
              <a:rPr lang="en-US" altLang="zh-CN" sz="1600" dirty="0">
                <a:solidFill>
                  <a:srgbClr val="000000"/>
                </a:solidFill>
                <a:latin typeface="Times New Roman" charset="0"/>
                <a:ea typeface="Times New Roman" charset="0"/>
                <a:cs typeface="Times New Roman" charset="0"/>
              </a:rPr>
              <a:t>/</a:t>
            </a:r>
            <a:r>
              <a:rPr lang="en-US" altLang="zh-CN" sz="1600" dirty="0" err="1">
                <a:solidFill>
                  <a:srgbClr val="000000"/>
                </a:solidFill>
                <a:latin typeface="Times New Roman" charset="0"/>
                <a:ea typeface="Times New Roman" charset="0"/>
                <a:cs typeface="Times New Roman" charset="0"/>
              </a:rPr>
              <a:t>stormwater</a:t>
            </a:r>
            <a:r>
              <a:rPr lang="en-US" altLang="zh-CN" sz="1600" dirty="0">
                <a:solidFill>
                  <a:srgbClr val="000000"/>
                </a:solidFill>
                <a:latin typeface="Times New Roman" charset="0"/>
                <a:ea typeface="Times New Roman" charset="0"/>
                <a:cs typeface="Times New Roman" charset="0"/>
              </a:rPr>
              <a:t>/documents/industrial-BMP-</a:t>
            </a:r>
            <a:r>
              <a:rPr lang="en-US" altLang="zh-CN" sz="1600" dirty="0" err="1">
                <a:solidFill>
                  <a:srgbClr val="000000"/>
                </a:solidFill>
                <a:latin typeface="Times New Roman" charset="0"/>
                <a:ea typeface="Times New Roman" charset="0"/>
                <a:cs typeface="Times New Roman" charset="0"/>
              </a:rPr>
              <a:t>manual.pdf</a:t>
            </a:r>
            <a:endParaRPr lang="en-US" altLang="zh-CN"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32"/>
              <a:defRPr/>
            </a:pPr>
            <a:r>
              <a:rPr lang="en-US" altLang="zh-CN" sz="1600" dirty="0">
                <a:solidFill>
                  <a:srgbClr val="000000"/>
                </a:solidFill>
                <a:latin typeface="Times New Roman" charset="0"/>
                <a:ea typeface="Times New Roman" charset="0"/>
                <a:cs typeface="Times New Roman" charset="0"/>
              </a:rPr>
              <a:t>http://</a:t>
            </a:r>
            <a:r>
              <a:rPr lang="en-US" altLang="zh-CN" sz="1600" dirty="0" err="1">
                <a:solidFill>
                  <a:srgbClr val="000000"/>
                </a:solidFill>
                <a:latin typeface="Times New Roman" charset="0"/>
                <a:ea typeface="Times New Roman" charset="0"/>
                <a:cs typeface="Times New Roman" charset="0"/>
              </a:rPr>
              <a:t>sccd.org</a:t>
            </a:r>
            <a:r>
              <a:rPr lang="en-US" altLang="zh-CN" sz="1600" dirty="0">
                <a:solidFill>
                  <a:srgbClr val="000000"/>
                </a:solidFill>
                <a:latin typeface="Times New Roman" charset="0"/>
                <a:ea typeface="Times New Roman" charset="0"/>
                <a:cs typeface="Times New Roman" charset="0"/>
              </a:rPr>
              <a:t>/</a:t>
            </a:r>
            <a:r>
              <a:rPr lang="en-US" altLang="zh-CN" sz="1600" dirty="0" err="1">
                <a:solidFill>
                  <a:srgbClr val="000000"/>
                </a:solidFill>
                <a:latin typeface="Times New Roman" charset="0"/>
                <a:ea typeface="Times New Roman" charset="0"/>
                <a:cs typeface="Times New Roman" charset="0"/>
              </a:rPr>
              <a:t>wp</a:t>
            </a:r>
            <a:r>
              <a:rPr lang="en-US" altLang="zh-CN" sz="1600" dirty="0">
                <a:solidFill>
                  <a:srgbClr val="000000"/>
                </a:solidFill>
                <a:latin typeface="Times New Roman" charset="0"/>
                <a:ea typeface="Times New Roman" charset="0"/>
                <a:cs typeface="Times New Roman" charset="0"/>
              </a:rPr>
              <a:t>-content/uploads/2015/07/Infiltration-</a:t>
            </a:r>
            <a:r>
              <a:rPr lang="en-US" altLang="zh-CN" sz="1600" dirty="0" err="1">
                <a:solidFill>
                  <a:srgbClr val="000000"/>
                </a:solidFill>
                <a:latin typeface="Times New Roman" charset="0"/>
                <a:ea typeface="Times New Roman" charset="0"/>
                <a:cs typeface="Times New Roman" charset="0"/>
              </a:rPr>
              <a:t>Trenches.pdf</a:t>
            </a:r>
            <a:endParaRPr lang="en-US" altLang="zh-CN"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32"/>
              <a:defRPr/>
            </a:pPr>
            <a:r>
              <a:rPr lang="en-US" altLang="zh-CN" sz="1600" dirty="0" smtClean="0">
                <a:solidFill>
                  <a:srgbClr val="000000"/>
                </a:solidFill>
                <a:latin typeface="Times New Roman" charset="0"/>
                <a:ea typeface="Times New Roman" charset="0"/>
                <a:cs typeface="Times New Roman" charset="0"/>
              </a:rPr>
              <a:t>https</a:t>
            </a:r>
            <a:r>
              <a:rPr lang="en-US" altLang="zh-CN" sz="1600" dirty="0">
                <a:solidFill>
                  <a:srgbClr val="000000"/>
                </a:solidFill>
                <a:latin typeface="Times New Roman" charset="0"/>
                <a:ea typeface="Times New Roman" charset="0"/>
                <a:cs typeface="Times New Roman" charset="0"/>
              </a:rPr>
              <a:t>://</a:t>
            </a:r>
            <a:r>
              <a:rPr lang="en-US" altLang="zh-CN" sz="1600" dirty="0" err="1">
                <a:solidFill>
                  <a:srgbClr val="000000"/>
                </a:solidFill>
                <a:latin typeface="Times New Roman" charset="0"/>
                <a:ea typeface="Times New Roman" charset="0"/>
                <a:cs typeface="Times New Roman" charset="0"/>
              </a:rPr>
              <a:t>www.epa.gov</a:t>
            </a:r>
            <a:r>
              <a:rPr lang="en-US" altLang="zh-CN" sz="1600" dirty="0">
                <a:solidFill>
                  <a:srgbClr val="000000"/>
                </a:solidFill>
                <a:latin typeface="Times New Roman" charset="0"/>
                <a:ea typeface="Times New Roman" charset="0"/>
                <a:cs typeface="Times New Roman" charset="0"/>
              </a:rPr>
              <a:t>/sites/production/files/2015-11/documents/swppp_guide_industrial_2015.pdf</a:t>
            </a:r>
          </a:p>
          <a:p>
            <a:pPr marL="914400" lvl="1" indent="-457200" algn="just">
              <a:spcBef>
                <a:spcPct val="20000"/>
              </a:spcBef>
              <a:buFont typeface="+mj-lt"/>
              <a:buAutoNum type="arabicPeriod" startAt="32"/>
              <a:defRPr/>
            </a:pPr>
            <a:r>
              <a:rPr lang="en-US" altLang="zh-CN" sz="1600" dirty="0" smtClean="0">
                <a:solidFill>
                  <a:srgbClr val="000000"/>
                </a:solidFill>
                <a:latin typeface="Times New Roman" charset="0"/>
                <a:ea typeface="Times New Roman" charset="0"/>
                <a:cs typeface="Times New Roman" charset="0"/>
              </a:rPr>
              <a:t>https://</a:t>
            </a:r>
            <a:r>
              <a:rPr lang="en-US" altLang="zh-CN" sz="1600" dirty="0" err="1" smtClean="0">
                <a:solidFill>
                  <a:srgbClr val="000000"/>
                </a:solidFill>
                <a:latin typeface="Times New Roman" charset="0"/>
                <a:ea typeface="Times New Roman" charset="0"/>
                <a:cs typeface="Times New Roman" charset="0"/>
              </a:rPr>
              <a:t>www.epa.gov</a:t>
            </a:r>
            <a:r>
              <a:rPr lang="en-US" altLang="zh-CN" sz="1600" dirty="0" smtClean="0">
                <a:solidFill>
                  <a:srgbClr val="000000"/>
                </a:solidFill>
                <a:latin typeface="Times New Roman" charset="0"/>
                <a:ea typeface="Times New Roman" charset="0"/>
                <a:cs typeface="Times New Roman" charset="0"/>
              </a:rPr>
              <a:t>/sites/production/files/2015-07/documents/tmdl-sw_permits11172008.pdf</a:t>
            </a:r>
          </a:p>
          <a:p>
            <a:pPr marL="914400" lvl="1" indent="-457200" algn="just">
              <a:spcBef>
                <a:spcPct val="20000"/>
              </a:spcBef>
              <a:buFont typeface="+mj-lt"/>
              <a:buAutoNum type="arabicPeriod" startAt="32"/>
              <a:defRPr/>
            </a:pPr>
            <a:r>
              <a:rPr lang="en-US" altLang="zh-CN" sz="1600" dirty="0" smtClean="0">
                <a:solidFill>
                  <a:srgbClr val="000000"/>
                </a:solidFill>
                <a:latin typeface="Times New Roman" charset="0"/>
                <a:ea typeface="Times New Roman" charset="0"/>
                <a:cs typeface="Times New Roman" charset="0"/>
              </a:rPr>
              <a:t>https</a:t>
            </a:r>
            <a:r>
              <a:rPr lang="en-US" altLang="zh-CN" sz="1600" dirty="0">
                <a:solidFill>
                  <a:srgbClr val="000000"/>
                </a:solidFill>
                <a:latin typeface="Times New Roman" charset="0"/>
                <a:ea typeface="Times New Roman" charset="0"/>
                <a:cs typeface="Times New Roman" charset="0"/>
              </a:rPr>
              <a:t>://</a:t>
            </a:r>
            <a:r>
              <a:rPr lang="en-US" altLang="zh-CN" sz="1600" dirty="0" err="1" smtClean="0">
                <a:solidFill>
                  <a:srgbClr val="000000"/>
                </a:solidFill>
                <a:latin typeface="Times New Roman" charset="0"/>
                <a:ea typeface="Times New Roman" charset="0"/>
                <a:cs typeface="Times New Roman" charset="0"/>
              </a:rPr>
              <a:t>www.waterboards.ca.gov</a:t>
            </a:r>
            <a:r>
              <a:rPr lang="en-US" altLang="zh-CN" sz="1600" dirty="0" smtClean="0">
                <a:solidFill>
                  <a:srgbClr val="000000"/>
                </a:solidFill>
                <a:latin typeface="Times New Roman" charset="0"/>
                <a:ea typeface="Times New Roman" charset="0"/>
                <a:cs typeface="Times New Roman" charset="0"/>
              </a:rPr>
              <a:t>/rwqcb4/</a:t>
            </a:r>
            <a:r>
              <a:rPr lang="en-US" altLang="zh-CN" sz="1600" dirty="0" err="1" smtClean="0">
                <a:solidFill>
                  <a:srgbClr val="000000"/>
                </a:solidFill>
                <a:latin typeface="Times New Roman" charset="0"/>
                <a:ea typeface="Times New Roman" charset="0"/>
                <a:cs typeface="Times New Roman" charset="0"/>
              </a:rPr>
              <a:t>water_issues</a:t>
            </a:r>
            <a:r>
              <a:rPr lang="en-US" altLang="zh-CN" sz="1600" dirty="0" smtClean="0">
                <a:solidFill>
                  <a:srgbClr val="000000"/>
                </a:solidFill>
                <a:latin typeface="Times New Roman" charset="0"/>
                <a:ea typeface="Times New Roman" charset="0"/>
                <a:cs typeface="Times New Roman" charset="0"/>
              </a:rPr>
              <a:t>/programs/</a:t>
            </a:r>
            <a:r>
              <a:rPr lang="en-US" altLang="zh-CN" sz="1600" dirty="0" err="1" smtClean="0">
                <a:solidFill>
                  <a:srgbClr val="000000"/>
                </a:solidFill>
                <a:latin typeface="Times New Roman" charset="0"/>
                <a:ea typeface="Times New Roman" charset="0"/>
                <a:cs typeface="Times New Roman" charset="0"/>
              </a:rPr>
              <a:t>regional_program</a:t>
            </a:r>
            <a:r>
              <a:rPr lang="en-US" altLang="zh-CN" sz="1600" dirty="0" smtClean="0">
                <a:solidFill>
                  <a:srgbClr val="000000"/>
                </a:solidFill>
                <a:latin typeface="Times New Roman" charset="0"/>
                <a:ea typeface="Times New Roman" charset="0"/>
                <a:cs typeface="Times New Roman" charset="0"/>
              </a:rPr>
              <a:t>/</a:t>
            </a:r>
            <a:r>
              <a:rPr lang="en-US" altLang="zh-CN" sz="1600" dirty="0" err="1" smtClean="0">
                <a:solidFill>
                  <a:srgbClr val="000000"/>
                </a:solidFill>
                <a:latin typeface="Times New Roman" charset="0"/>
                <a:ea typeface="Times New Roman" charset="0"/>
                <a:cs typeface="Times New Roman" charset="0"/>
              </a:rPr>
              <a:t>Water_Quality_and_Watersheds</a:t>
            </a:r>
            <a:r>
              <a:rPr lang="en-US" altLang="zh-CN" sz="1600" dirty="0" smtClean="0">
                <a:solidFill>
                  <a:srgbClr val="000000"/>
                </a:solidFill>
                <a:latin typeface="Times New Roman" charset="0"/>
                <a:ea typeface="Times New Roman" charset="0"/>
                <a:cs typeface="Times New Roman" charset="0"/>
              </a:rPr>
              <a:t>/</a:t>
            </a:r>
            <a:r>
              <a:rPr lang="en-US" altLang="zh-CN" sz="1600" dirty="0" err="1" smtClean="0">
                <a:solidFill>
                  <a:srgbClr val="000000"/>
                </a:solidFill>
                <a:latin typeface="Times New Roman" charset="0"/>
                <a:ea typeface="Times New Roman" charset="0"/>
                <a:cs typeface="Times New Roman" charset="0"/>
              </a:rPr>
              <a:t>los_angeles_river_watershed</a:t>
            </a:r>
            <a:r>
              <a:rPr lang="en-US" altLang="zh-CN" sz="1600" dirty="0" smtClean="0">
                <a:solidFill>
                  <a:srgbClr val="000000"/>
                </a:solidFill>
                <a:latin typeface="Times New Roman" charset="0"/>
                <a:ea typeface="Times New Roman" charset="0"/>
                <a:cs typeface="Times New Roman" charset="0"/>
              </a:rPr>
              <a:t>/</a:t>
            </a:r>
            <a:r>
              <a:rPr lang="en-US" altLang="zh-CN" sz="1600" dirty="0" err="1" smtClean="0">
                <a:solidFill>
                  <a:srgbClr val="000000"/>
                </a:solidFill>
                <a:latin typeface="Times New Roman" charset="0"/>
                <a:ea typeface="Times New Roman" charset="0"/>
                <a:cs typeface="Times New Roman" charset="0"/>
              </a:rPr>
              <a:t>la_summary.shtml</a:t>
            </a:r>
            <a:endParaRPr lang="en-US" altLang="zh-CN" sz="16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8693731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48193"/>
            <a:ext cx="9129299" cy="59160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u="sng" strike="noStrike" kern="1200" cap="none" spc="0" normalizeH="0" baseline="0" noProof="0" dirty="0" smtClean="0">
                <a:ln>
                  <a:noFill/>
                </a:ln>
                <a:solidFill>
                  <a:srgbClr val="990000"/>
                </a:solidFill>
                <a:effectLst/>
                <a:uLnTx/>
                <a:uFillTx/>
                <a:latin typeface="Arial"/>
                <a:ea typeface="+mj-ea"/>
                <a:cs typeface="Arial"/>
              </a:rPr>
              <a:t>References</a:t>
            </a:r>
            <a:endParaRPr kumimoji="0" lang="en-US" sz="2000" u="sng" strike="noStrike" kern="1200" cap="none" spc="0" normalizeH="0" baseline="0" noProof="0" dirty="0">
              <a:ln>
                <a:noFill/>
              </a:ln>
              <a:solidFill>
                <a:srgbClr val="990000"/>
              </a:solidFill>
              <a:effectLst/>
              <a:uLnTx/>
              <a:uFillTx/>
              <a:latin typeface="Arial"/>
              <a:ea typeface="+mj-ea"/>
              <a:cs typeface="Arial"/>
            </a:endParaRPr>
          </a:p>
        </p:txBody>
      </p:sp>
      <p:sp>
        <p:nvSpPr>
          <p:cNvPr id="4" name="Subtitle 2"/>
          <p:cNvSpPr txBox="1">
            <a:spLocks/>
          </p:cNvSpPr>
          <p:nvPr/>
        </p:nvSpPr>
        <p:spPr>
          <a:xfrm>
            <a:off x="-1" y="1026491"/>
            <a:ext cx="8831180" cy="4777961"/>
          </a:xfrm>
          <a:prstGeom prst="rect">
            <a:avLst/>
          </a:prstGeom>
        </p:spPr>
        <p:txBody>
          <a:bodyPr vert="horz" lIns="91440" tIns="45720" rIns="91440" bIns="45720" rtlCol="0">
            <a:noAutofit/>
          </a:bodyPr>
          <a:lstStyle/>
          <a:p>
            <a:pPr marL="914400" lvl="1" indent="-457200" algn="just">
              <a:spcBef>
                <a:spcPct val="20000"/>
              </a:spcBef>
              <a:buFont typeface="+mj-lt"/>
              <a:buAutoNum type="arabicPeriod" startAt="43"/>
              <a:defRPr/>
            </a:pPr>
            <a:r>
              <a:rPr lang="en-US" altLang="zh-CN" sz="1600" dirty="0" smtClean="0">
                <a:solidFill>
                  <a:srgbClr val="000000"/>
                </a:solidFill>
                <a:latin typeface="Times New Roman" charset="0"/>
                <a:ea typeface="Times New Roman" charset="0"/>
                <a:cs typeface="Times New Roman" charset="0"/>
              </a:rPr>
              <a:t>https</a:t>
            </a:r>
            <a:r>
              <a:rPr lang="en-US" altLang="zh-CN" sz="1600" dirty="0">
                <a:solidFill>
                  <a:srgbClr val="000000"/>
                </a:solidFill>
                <a:latin typeface="Times New Roman" charset="0"/>
                <a:ea typeface="Times New Roman" charset="0"/>
                <a:cs typeface="Times New Roman" charset="0"/>
              </a:rPr>
              <a:t>://</a:t>
            </a:r>
            <a:r>
              <a:rPr lang="en-US" altLang="zh-CN" sz="1600" dirty="0" err="1">
                <a:solidFill>
                  <a:srgbClr val="000000"/>
                </a:solidFill>
                <a:latin typeface="Times New Roman" charset="0"/>
                <a:ea typeface="Times New Roman" charset="0"/>
                <a:cs typeface="Times New Roman" charset="0"/>
              </a:rPr>
              <a:t>www.waterboards.ca.gov</a:t>
            </a:r>
            <a:r>
              <a:rPr lang="en-US" altLang="zh-CN" sz="1600" dirty="0">
                <a:solidFill>
                  <a:srgbClr val="000000"/>
                </a:solidFill>
                <a:latin typeface="Times New Roman" charset="0"/>
                <a:ea typeface="Times New Roman" charset="0"/>
                <a:cs typeface="Times New Roman" charset="0"/>
              </a:rPr>
              <a:t>/</a:t>
            </a:r>
            <a:r>
              <a:rPr lang="en-US" altLang="zh-CN" sz="1600" dirty="0" err="1">
                <a:solidFill>
                  <a:srgbClr val="000000"/>
                </a:solidFill>
                <a:latin typeface="Times New Roman" charset="0"/>
                <a:ea typeface="Times New Roman" charset="0"/>
                <a:cs typeface="Times New Roman" charset="0"/>
              </a:rPr>
              <a:t>water_issues</a:t>
            </a:r>
            <a:r>
              <a:rPr lang="en-US" altLang="zh-CN" sz="1600" dirty="0">
                <a:solidFill>
                  <a:srgbClr val="000000"/>
                </a:solidFill>
                <a:latin typeface="Times New Roman" charset="0"/>
                <a:ea typeface="Times New Roman" charset="0"/>
                <a:cs typeface="Times New Roman" charset="0"/>
              </a:rPr>
              <a:t>/programs/</a:t>
            </a:r>
            <a:r>
              <a:rPr lang="en-US" altLang="zh-CN" sz="1600" dirty="0" err="1">
                <a:solidFill>
                  <a:srgbClr val="000000"/>
                </a:solidFill>
                <a:latin typeface="Times New Roman" charset="0"/>
                <a:ea typeface="Times New Roman" charset="0"/>
                <a:cs typeface="Times New Roman" charset="0"/>
              </a:rPr>
              <a:t>stormwater</a:t>
            </a:r>
            <a:r>
              <a:rPr lang="en-US" altLang="zh-CN" sz="1600" dirty="0">
                <a:solidFill>
                  <a:srgbClr val="000000"/>
                </a:solidFill>
                <a:latin typeface="Times New Roman" charset="0"/>
                <a:ea typeface="Times New Roman" charset="0"/>
                <a:cs typeface="Times New Roman" charset="0"/>
              </a:rPr>
              <a:t>/igp_20140057dwq.shtml</a:t>
            </a:r>
          </a:p>
          <a:p>
            <a:pPr marL="914400" lvl="1" indent="-457200" algn="just">
              <a:spcBef>
                <a:spcPct val="20000"/>
              </a:spcBef>
              <a:buFont typeface="+mj-lt"/>
              <a:buAutoNum type="arabicPeriod" startAt="43"/>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www.pca.state.mn.us</a:t>
            </a:r>
            <a:r>
              <a:rPr lang="en-US" altLang="zh-CN" sz="1600" dirty="0">
                <a:solidFill>
                  <a:srgbClr val="000000"/>
                </a:solidFill>
                <a:latin typeface="Times New Roman" charset="0"/>
                <a:ea typeface="Times New Roman" charset="0"/>
                <a:cs typeface="Times New Roman" charset="0"/>
              </a:rPr>
              <a:t>/sites/default/files/wq-strm3-26.pdf</a:t>
            </a:r>
          </a:p>
          <a:p>
            <a:pPr marL="914400" lvl="1" indent="-457200" algn="just">
              <a:spcBef>
                <a:spcPct val="20000"/>
              </a:spcBef>
              <a:buFont typeface="+mj-lt"/>
              <a:buAutoNum type="arabicPeriod" startAt="43"/>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www.epa.gov</a:t>
            </a:r>
            <a:r>
              <a:rPr lang="en-US" altLang="zh-CN" sz="1600" dirty="0">
                <a:solidFill>
                  <a:srgbClr val="000000"/>
                </a:solidFill>
                <a:latin typeface="Times New Roman" charset="0"/>
                <a:ea typeface="Times New Roman" charset="0"/>
                <a:cs typeface="Times New Roman" charset="0"/>
              </a:rPr>
              <a:t>/sites/production/files/2015-10/documents/</a:t>
            </a:r>
            <a:r>
              <a:rPr lang="en-US" altLang="zh-CN" sz="1600" dirty="0" err="1">
                <a:solidFill>
                  <a:srgbClr val="000000"/>
                </a:solidFill>
                <a:latin typeface="Times New Roman" charset="0"/>
                <a:ea typeface="Times New Roman" charset="0"/>
                <a:cs typeface="Times New Roman" charset="0"/>
              </a:rPr>
              <a:t>sector_f_primarymetals.pdf</a:t>
            </a:r>
            <a:endParaRPr lang="en-US" altLang="zh-CN" sz="1600" dirty="0">
              <a:solidFill>
                <a:srgbClr val="000000"/>
              </a:solidFill>
              <a:latin typeface="Times New Roman" charset="0"/>
              <a:ea typeface="Times New Roman" charset="0"/>
              <a:cs typeface="Times New Roman" charset="0"/>
            </a:endParaRPr>
          </a:p>
          <a:p>
            <a:pPr marL="914400" lvl="1" indent="-457200" algn="just">
              <a:spcBef>
                <a:spcPct val="20000"/>
              </a:spcBef>
              <a:buFont typeface="+mj-lt"/>
              <a:buAutoNum type="arabicPeriod" startAt="43"/>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stormwaterx.com</a:t>
            </a:r>
            <a:r>
              <a:rPr lang="en-US" altLang="zh-CN" sz="1600" dirty="0">
                <a:solidFill>
                  <a:srgbClr val="000000"/>
                </a:solidFill>
                <a:latin typeface="Times New Roman" charset="0"/>
                <a:ea typeface="Times New Roman" charset="0"/>
                <a:cs typeface="Times New Roman" charset="0"/>
              </a:rPr>
              <a:t>/</a:t>
            </a:r>
            <a:r>
              <a:rPr lang="en-US" altLang="zh-CN" sz="1600" dirty="0" err="1">
                <a:solidFill>
                  <a:srgbClr val="000000"/>
                </a:solidFill>
                <a:latin typeface="Times New Roman" charset="0"/>
                <a:ea typeface="Times New Roman" charset="0"/>
                <a:cs typeface="Times New Roman" charset="0"/>
              </a:rPr>
              <a:t>stormwaterx_products</a:t>
            </a:r>
            <a:r>
              <a:rPr lang="en-US" altLang="zh-CN" sz="1600" dirty="0">
                <a:solidFill>
                  <a:srgbClr val="000000"/>
                </a:solidFill>
                <a:latin typeface="Times New Roman" charset="0"/>
                <a:ea typeface="Times New Roman" charset="0"/>
                <a:cs typeface="Times New Roman" charset="0"/>
              </a:rPr>
              <a:t>/</a:t>
            </a:r>
            <a:r>
              <a:rPr lang="en-US" altLang="zh-CN" sz="1600" dirty="0" err="1">
                <a:solidFill>
                  <a:srgbClr val="000000"/>
                </a:solidFill>
                <a:latin typeface="Times New Roman" charset="0"/>
                <a:ea typeface="Times New Roman" charset="0"/>
                <a:cs typeface="Times New Roman" charset="0"/>
              </a:rPr>
              <a:t>aquip</a:t>
            </a:r>
            <a:r>
              <a:rPr lang="en-US" altLang="zh-CN" sz="1600" dirty="0">
                <a:solidFill>
                  <a:srgbClr val="000000"/>
                </a:solidFill>
                <a:latin typeface="Times New Roman" charset="0"/>
                <a:ea typeface="Times New Roman" charset="0"/>
                <a:cs typeface="Times New Roman" charset="0"/>
              </a:rPr>
              <a:t>/</a:t>
            </a:r>
          </a:p>
          <a:p>
            <a:pPr marL="914400" lvl="1" indent="-457200" algn="just">
              <a:spcBef>
                <a:spcPct val="20000"/>
              </a:spcBef>
              <a:buFont typeface="+mj-lt"/>
              <a:buAutoNum type="arabicPeriod" startAt="43"/>
              <a:defRPr/>
            </a:pPr>
            <a:r>
              <a:rPr lang="en-US" altLang="zh-CN" sz="1600" dirty="0">
                <a:solidFill>
                  <a:srgbClr val="000000"/>
                </a:solidFill>
                <a:latin typeface="Times New Roman" charset="0"/>
                <a:ea typeface="Times New Roman" charset="0"/>
                <a:cs typeface="Times New Roman" charset="0"/>
              </a:rPr>
              <a:t>https://</a:t>
            </a:r>
            <a:r>
              <a:rPr lang="en-US" altLang="zh-CN" sz="1600" dirty="0" err="1">
                <a:solidFill>
                  <a:srgbClr val="000000"/>
                </a:solidFill>
                <a:latin typeface="Times New Roman" charset="0"/>
                <a:ea typeface="Times New Roman" charset="0"/>
                <a:cs typeface="Times New Roman" charset="0"/>
              </a:rPr>
              <a:t>www.deq.state.or.us</a:t>
            </a:r>
            <a:r>
              <a:rPr lang="en-US" altLang="zh-CN" sz="1600" dirty="0">
                <a:solidFill>
                  <a:srgbClr val="000000"/>
                </a:solidFill>
                <a:latin typeface="Times New Roman" charset="0"/>
                <a:ea typeface="Times New Roman" charset="0"/>
                <a:cs typeface="Times New Roman" charset="0"/>
              </a:rPr>
              <a:t>/</a:t>
            </a:r>
            <a:r>
              <a:rPr lang="en-US" altLang="zh-CN" sz="1600" dirty="0" err="1">
                <a:solidFill>
                  <a:srgbClr val="000000"/>
                </a:solidFill>
                <a:latin typeface="Times New Roman" charset="0"/>
                <a:ea typeface="Times New Roman" charset="0"/>
                <a:cs typeface="Times New Roman" charset="0"/>
              </a:rPr>
              <a:t>wq</a:t>
            </a:r>
            <a:r>
              <a:rPr lang="en-US" altLang="zh-CN" sz="1600" dirty="0">
                <a:solidFill>
                  <a:srgbClr val="000000"/>
                </a:solidFill>
                <a:latin typeface="Times New Roman" charset="0"/>
                <a:ea typeface="Times New Roman" charset="0"/>
                <a:cs typeface="Times New Roman" charset="0"/>
              </a:rPr>
              <a:t>/</a:t>
            </a:r>
            <a:r>
              <a:rPr lang="en-US" altLang="zh-CN" sz="1600" dirty="0" err="1">
                <a:solidFill>
                  <a:srgbClr val="000000"/>
                </a:solidFill>
                <a:latin typeface="Times New Roman" charset="0"/>
                <a:ea typeface="Times New Roman" charset="0"/>
                <a:cs typeface="Times New Roman" charset="0"/>
              </a:rPr>
              <a:t>wqpermit</a:t>
            </a:r>
            <a:r>
              <a:rPr lang="en-US" altLang="zh-CN" sz="1600" dirty="0">
                <a:solidFill>
                  <a:srgbClr val="000000"/>
                </a:solidFill>
                <a:latin typeface="Times New Roman" charset="0"/>
                <a:ea typeface="Times New Roman" charset="0"/>
                <a:cs typeface="Times New Roman" charset="0"/>
              </a:rPr>
              <a:t>/docs/indbmp021413.pdf</a:t>
            </a:r>
          </a:p>
          <a:p>
            <a:pPr marL="914400" lvl="1" indent="-457200" algn="just">
              <a:spcBef>
                <a:spcPct val="20000"/>
              </a:spcBef>
              <a:buFont typeface="+mj-lt"/>
              <a:buAutoNum type="arabicPeriod" startAt="43"/>
              <a:defRPr/>
            </a:pPr>
            <a:endParaRPr lang="en-US" altLang="zh-CN" sz="1600" dirty="0">
              <a:solidFill>
                <a:srgbClr val="0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5640494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4042"/>
            <a:ext cx="9143999" cy="584775"/>
          </a:xfrm>
          <a:prstGeom prst="rect">
            <a:avLst/>
          </a:prstGeom>
        </p:spPr>
        <p:txBody>
          <a:bodyPr wrap="square">
            <a:spAutoFit/>
          </a:bodyPr>
          <a:lstStyle/>
          <a:p>
            <a:pPr lvl="0" algn="ctr">
              <a:spcBef>
                <a:spcPct val="0"/>
              </a:spcBef>
              <a:defRPr/>
            </a:pPr>
            <a:r>
              <a:rPr lang="en-US" altLang="zh-CN" sz="3200" u="sng" dirty="0">
                <a:solidFill>
                  <a:srgbClr val="990000"/>
                </a:solidFill>
                <a:latin typeface="Arial"/>
                <a:cs typeface="Arial"/>
              </a:rPr>
              <a:t>Impact to LA River</a:t>
            </a:r>
          </a:p>
        </p:txBody>
      </p:sp>
      <p:sp>
        <p:nvSpPr>
          <p:cNvPr id="6" name="TextBox 5"/>
          <p:cNvSpPr txBox="1"/>
          <p:nvPr/>
        </p:nvSpPr>
        <p:spPr>
          <a:xfrm>
            <a:off x="330200" y="1182590"/>
            <a:ext cx="8496299" cy="4308872"/>
          </a:xfrm>
          <a:prstGeom prst="rect">
            <a:avLst/>
          </a:prstGeom>
          <a:noFill/>
        </p:spPr>
        <p:txBody>
          <a:bodyPr wrap="square" rtlCol="0">
            <a:spAutoFit/>
          </a:bodyPr>
          <a:lstStyle/>
          <a:p>
            <a:pPr marL="342900" indent="-342900" algn="just">
              <a:lnSpc>
                <a:spcPct val="110000"/>
              </a:lnSpc>
              <a:spcAft>
                <a:spcPts val="600"/>
              </a:spcAft>
              <a:buFont typeface="Arial" charset="0"/>
              <a:buChar char="•"/>
            </a:pPr>
            <a:r>
              <a:rPr lang="en-US" altLang="zh-CN" sz="2000" dirty="0" err="1">
                <a:solidFill>
                  <a:srgbClr val="000000"/>
                </a:solidFill>
                <a:latin typeface="Times New Roman" charset="0"/>
                <a:ea typeface="Times New Roman" charset="0"/>
                <a:cs typeface="Times New Roman" charset="0"/>
              </a:rPr>
              <a:t>Stormwater</a:t>
            </a:r>
            <a:r>
              <a:rPr lang="en-US" altLang="zh-CN" sz="2000" dirty="0">
                <a:solidFill>
                  <a:srgbClr val="000000"/>
                </a:solidFill>
                <a:latin typeface="Times New Roman" charset="0"/>
                <a:ea typeface="Times New Roman" charset="0"/>
                <a:cs typeface="Times New Roman" charset="0"/>
              </a:rPr>
              <a:t> runoff</a:t>
            </a:r>
            <a:r>
              <a:rPr lang="zh-CN" altLang="en-US" sz="2000" dirty="0">
                <a:solidFill>
                  <a:srgbClr val="000000"/>
                </a:solidFill>
                <a:latin typeface="Times New Roman" charset="0"/>
                <a:ea typeface="Times New Roman" charset="0"/>
                <a:cs typeface="Times New Roman" charset="0"/>
              </a:rPr>
              <a:t> </a:t>
            </a:r>
            <a:r>
              <a:rPr lang="en-US" altLang="zh-CN" sz="2000" dirty="0">
                <a:solidFill>
                  <a:srgbClr val="000000"/>
                </a:solidFill>
                <a:latin typeface="Times New Roman" charset="0"/>
                <a:ea typeface="Times New Roman" charset="0"/>
                <a:cs typeface="Times New Roman" charset="0"/>
              </a:rPr>
              <a:t>includes all flows discharged into </a:t>
            </a:r>
            <a:r>
              <a:rPr lang="en-US" altLang="zh-CN" sz="2000" dirty="0" err="1">
                <a:solidFill>
                  <a:srgbClr val="000000"/>
                </a:solidFill>
                <a:latin typeface="Times New Roman" charset="0"/>
                <a:ea typeface="Times New Roman" charset="0"/>
                <a:cs typeface="Times New Roman" charset="0"/>
              </a:rPr>
              <a:t>stormwater</a:t>
            </a:r>
            <a:r>
              <a:rPr lang="en-US" altLang="zh-CN" sz="2000" dirty="0">
                <a:solidFill>
                  <a:srgbClr val="000000"/>
                </a:solidFill>
                <a:latin typeface="Times New Roman" charset="0"/>
                <a:ea typeface="Times New Roman" charset="0"/>
                <a:cs typeface="Times New Roman" charset="0"/>
              </a:rPr>
              <a:t> conveyance systems and receiving waters and includes both dry weather non-</a:t>
            </a:r>
            <a:r>
              <a:rPr lang="en-US" altLang="zh-CN" sz="2000" dirty="0" err="1">
                <a:solidFill>
                  <a:srgbClr val="000000"/>
                </a:solidFill>
                <a:latin typeface="Times New Roman" charset="0"/>
                <a:ea typeface="Times New Roman" charset="0"/>
                <a:cs typeface="Times New Roman" charset="0"/>
              </a:rPr>
              <a:t>stormwater</a:t>
            </a:r>
            <a:r>
              <a:rPr lang="en-US" altLang="zh-CN" sz="2000" dirty="0">
                <a:solidFill>
                  <a:srgbClr val="000000"/>
                </a:solidFill>
                <a:latin typeface="Times New Roman" charset="0"/>
                <a:ea typeface="Times New Roman" charset="0"/>
                <a:cs typeface="Times New Roman" charset="0"/>
              </a:rPr>
              <a:t> sources and wet weather </a:t>
            </a:r>
            <a:r>
              <a:rPr lang="en-US" altLang="zh-CN" sz="2000" dirty="0" err="1">
                <a:solidFill>
                  <a:srgbClr val="000000"/>
                </a:solidFill>
                <a:latin typeface="Times New Roman" charset="0"/>
                <a:ea typeface="Times New Roman" charset="0"/>
                <a:cs typeface="Times New Roman" charset="0"/>
              </a:rPr>
              <a:t>stormwater</a:t>
            </a:r>
            <a:r>
              <a:rPr lang="en-US" altLang="zh-CN" sz="2000" dirty="0">
                <a:solidFill>
                  <a:srgbClr val="000000"/>
                </a:solidFill>
                <a:latin typeface="Times New Roman" charset="0"/>
                <a:ea typeface="Times New Roman" charset="0"/>
                <a:cs typeface="Times New Roman" charset="0"/>
              </a:rPr>
              <a:t> runoff.</a:t>
            </a:r>
          </a:p>
          <a:p>
            <a:pPr marL="342900" indent="-342900" algn="just">
              <a:lnSpc>
                <a:spcPct val="110000"/>
              </a:lnSpc>
              <a:spcAft>
                <a:spcPts val="600"/>
              </a:spcAft>
              <a:buFont typeface="Arial" charset="0"/>
              <a:buChar char="•"/>
            </a:pPr>
            <a:r>
              <a:rPr lang="en-US" sz="2000" dirty="0" smtClean="0">
                <a:solidFill>
                  <a:srgbClr val="000000"/>
                </a:solidFill>
                <a:latin typeface="Times New Roman" charset="0"/>
                <a:ea typeface="Times New Roman" charset="0"/>
                <a:cs typeface="Times New Roman" charset="0"/>
              </a:rPr>
              <a:t>With </a:t>
            </a:r>
            <a:r>
              <a:rPr lang="en-US" sz="2000" dirty="0">
                <a:solidFill>
                  <a:srgbClr val="000000"/>
                </a:solidFill>
                <a:latin typeface="Times New Roman" charset="0"/>
                <a:ea typeface="Times New Roman" charset="0"/>
                <a:cs typeface="Times New Roman" charset="0"/>
              </a:rPr>
              <a:t>the increasing urbanization of Los Angeles, the </a:t>
            </a:r>
            <a:r>
              <a:rPr lang="en-US" sz="2000" dirty="0" smtClean="0">
                <a:solidFill>
                  <a:srgbClr val="000000"/>
                </a:solidFill>
                <a:latin typeface="Times New Roman" charset="0"/>
                <a:ea typeface="Times New Roman" charset="0"/>
                <a:cs typeface="Times New Roman" charset="0"/>
              </a:rPr>
              <a:t>water </a:t>
            </a:r>
            <a:r>
              <a:rPr lang="en-US" altLang="zh-CN" sz="2000" dirty="0" smtClean="0">
                <a:solidFill>
                  <a:srgbClr val="000000"/>
                </a:solidFill>
                <a:latin typeface="Times New Roman" charset="0"/>
                <a:ea typeface="Times New Roman" charset="0"/>
                <a:cs typeface="Times New Roman" charset="0"/>
              </a:rPr>
              <a:t>quality</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in </a:t>
            </a:r>
            <a:r>
              <a:rPr lang="en-US" altLang="zh-CN" sz="2000" dirty="0" smtClean="0">
                <a:solidFill>
                  <a:srgbClr val="000000"/>
                </a:solidFill>
                <a:latin typeface="Times New Roman" charset="0"/>
                <a:ea typeface="Times New Roman" charset="0"/>
                <a:cs typeface="Times New Roman" charset="0"/>
              </a:rPr>
              <a:t>LA</a:t>
            </a:r>
            <a:r>
              <a:rPr lang="zh-CN" altLang="en-US" sz="2000" dirty="0" smtClean="0">
                <a:solidFill>
                  <a:srgbClr val="000000"/>
                </a:solidFill>
                <a:latin typeface="Times New Roman" charset="0"/>
                <a:ea typeface="Times New Roman" charset="0"/>
                <a:cs typeface="Times New Roman" charset="0"/>
              </a:rPr>
              <a:t> </a:t>
            </a:r>
            <a:r>
              <a:rPr lang="en-US" sz="2000" dirty="0" smtClean="0">
                <a:solidFill>
                  <a:srgbClr val="000000"/>
                </a:solidFill>
                <a:latin typeface="Times New Roman" charset="0"/>
                <a:ea typeface="Times New Roman" charset="0"/>
                <a:cs typeface="Times New Roman" charset="0"/>
              </a:rPr>
              <a:t>River </a:t>
            </a:r>
            <a:r>
              <a:rPr lang="en-US" sz="2000" dirty="0">
                <a:solidFill>
                  <a:srgbClr val="000000"/>
                </a:solidFill>
                <a:latin typeface="Times New Roman" charset="0"/>
                <a:ea typeface="Times New Roman" charset="0"/>
                <a:cs typeface="Times New Roman" charset="0"/>
              </a:rPr>
              <a:t>has declined significantly. </a:t>
            </a:r>
            <a:r>
              <a:rPr lang="en-US" altLang="zh-CN" sz="2000" dirty="0" smtClean="0">
                <a:solidFill>
                  <a:srgbClr val="000000"/>
                </a:solidFill>
                <a:latin typeface="Times New Roman" charset="0"/>
                <a:ea typeface="Times New Roman" charset="0"/>
                <a:cs typeface="Times New Roman" charset="0"/>
              </a:rPr>
              <a:t>It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is</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mostly</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due</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to</a:t>
            </a:r>
            <a:r>
              <a:rPr lang="en-US" sz="2000" dirty="0" smtClean="0">
                <a:solidFill>
                  <a:srgbClr val="000000"/>
                </a:solidFill>
                <a:latin typeface="Times New Roman" charset="0"/>
                <a:ea typeface="Times New Roman" charset="0"/>
                <a:cs typeface="Times New Roman" charset="0"/>
              </a:rPr>
              <a:t> </a:t>
            </a:r>
            <a:r>
              <a:rPr lang="en-US" sz="2000" dirty="0">
                <a:solidFill>
                  <a:srgbClr val="000000"/>
                </a:solidFill>
                <a:latin typeface="Times New Roman" charset="0"/>
                <a:ea typeface="Times New Roman" charset="0"/>
                <a:cs typeface="Times New Roman" charset="0"/>
              </a:rPr>
              <a:t>untreated </a:t>
            </a:r>
            <a:r>
              <a:rPr lang="en-US" sz="2000" dirty="0" err="1">
                <a:solidFill>
                  <a:srgbClr val="000000"/>
                </a:solidFill>
                <a:latin typeface="Times New Roman" charset="0"/>
                <a:ea typeface="Times New Roman" charset="0"/>
                <a:cs typeface="Times New Roman" charset="0"/>
              </a:rPr>
              <a:t>stormwater</a:t>
            </a:r>
            <a:r>
              <a:rPr lang="en-US" sz="2000" dirty="0">
                <a:solidFill>
                  <a:srgbClr val="000000"/>
                </a:solidFill>
                <a:latin typeface="Times New Roman" charset="0"/>
                <a:ea typeface="Times New Roman" charset="0"/>
                <a:cs typeface="Times New Roman" charset="0"/>
              </a:rPr>
              <a:t> runoff from 2200 storm drain outlets</a:t>
            </a:r>
            <a:r>
              <a:rPr lang="en-US" altLang="zh-CN" sz="2000" dirty="0" smtClean="0">
                <a:solidFill>
                  <a:srgbClr val="000000"/>
                </a:solidFill>
                <a:latin typeface="Times New Roman" charset="0"/>
                <a:ea typeface="Times New Roman" charset="0"/>
                <a:cs typeface="Times New Roman" charset="0"/>
              </a:rPr>
              <a:t>.</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Storm </a:t>
            </a:r>
            <a:r>
              <a:rPr lang="en-US" altLang="zh-CN" sz="2000" dirty="0">
                <a:solidFill>
                  <a:srgbClr val="000000"/>
                </a:solidFill>
                <a:latin typeface="Times New Roman" charset="0"/>
                <a:ea typeface="Times New Roman" charset="0"/>
                <a:cs typeface="Times New Roman" charset="0"/>
              </a:rPr>
              <a:t>drains carry runoff from streets, urban centers, industrial sites, and open spaces into streams, creeks, and rivers. </a:t>
            </a:r>
            <a:endParaRPr lang="en-US" altLang="zh-CN" sz="2000" dirty="0" smtClean="0">
              <a:solidFill>
                <a:srgbClr val="000000"/>
              </a:solidFill>
              <a:latin typeface="Times New Roman" charset="0"/>
              <a:ea typeface="Times New Roman" charset="0"/>
              <a:cs typeface="Times New Roman" charset="0"/>
            </a:endParaRPr>
          </a:p>
          <a:p>
            <a:pPr marL="342900" indent="-342900" algn="just">
              <a:lnSpc>
                <a:spcPct val="110000"/>
              </a:lnSpc>
              <a:spcAft>
                <a:spcPts val="600"/>
              </a:spcAft>
              <a:buFont typeface="Arial" charset="0"/>
              <a:buChar char="•"/>
            </a:pPr>
            <a:r>
              <a:rPr lang="en-US" altLang="zh-CN" sz="2000" dirty="0" smtClean="0">
                <a:solidFill>
                  <a:srgbClr val="000000"/>
                </a:solidFill>
                <a:latin typeface="Times New Roman" charset="0"/>
                <a:ea typeface="Times New Roman" charset="0"/>
                <a:cs typeface="Times New Roman" charset="0"/>
              </a:rPr>
              <a:t>Industrial operations </a:t>
            </a:r>
            <a:r>
              <a:rPr lang="en-US" altLang="zh-CN" sz="2000" dirty="0">
                <a:solidFill>
                  <a:srgbClr val="000000"/>
                </a:solidFill>
                <a:latin typeface="Times New Roman" charset="0"/>
                <a:ea typeface="Times New Roman" charset="0"/>
                <a:cs typeface="Times New Roman" charset="0"/>
              </a:rPr>
              <a:t>are </a:t>
            </a:r>
            <a:r>
              <a:rPr lang="en-US" altLang="zh-CN" sz="2000" dirty="0" smtClean="0">
                <a:solidFill>
                  <a:srgbClr val="000000"/>
                </a:solidFill>
                <a:latin typeface="Times New Roman" charset="0"/>
                <a:ea typeface="Times New Roman" charset="0"/>
                <a:cs typeface="Times New Roman" charset="0"/>
              </a:rPr>
              <a:t>major contributors of</a:t>
            </a:r>
            <a:r>
              <a:rPr lang="zh-CN" altLang="en-US" sz="2000" dirty="0" smtClean="0">
                <a:solidFill>
                  <a:srgbClr val="000000"/>
                </a:solidFill>
                <a:latin typeface="Times New Roman" charset="0"/>
                <a:ea typeface="Times New Roman" charset="0"/>
                <a:cs typeface="Times New Roman" charset="0"/>
              </a:rPr>
              <a:t> </a:t>
            </a:r>
            <a:r>
              <a:rPr lang="en-US" altLang="zh-CN" sz="2000" dirty="0" err="1" smtClean="0">
                <a:solidFill>
                  <a:srgbClr val="000000"/>
                </a:solidFill>
                <a:latin typeface="Times New Roman" charset="0"/>
                <a:ea typeface="Times New Roman" charset="0"/>
                <a:cs typeface="Times New Roman" charset="0"/>
              </a:rPr>
              <a:t>stormwater</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contamination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in</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LA</a:t>
            </a:r>
            <a:r>
              <a:rPr lang="zh-CN" altLang="en-US" sz="2000" dirty="0" smtClean="0">
                <a:solidFill>
                  <a:srgbClr val="000000"/>
                </a:solidFill>
                <a:latin typeface="Times New Roman" charset="0"/>
                <a:ea typeface="Times New Roman" charset="0"/>
                <a:cs typeface="Times New Roman" charset="0"/>
              </a:rPr>
              <a:t> </a:t>
            </a:r>
            <a:r>
              <a:rPr lang="en-US" altLang="zh-CN" sz="2000" dirty="0" smtClean="0">
                <a:solidFill>
                  <a:srgbClr val="000000"/>
                </a:solidFill>
                <a:latin typeface="Times New Roman" charset="0"/>
                <a:ea typeface="Times New Roman" charset="0"/>
                <a:cs typeface="Times New Roman" charset="0"/>
              </a:rPr>
              <a:t>River.</a:t>
            </a:r>
            <a:r>
              <a:rPr lang="zh-CN" altLang="en-US" sz="2000" dirty="0" smtClean="0">
                <a:solidFill>
                  <a:srgbClr val="000000"/>
                </a:solidFill>
                <a:latin typeface="Times New Roman" charset="0"/>
                <a:ea typeface="Times New Roman" charset="0"/>
                <a:cs typeface="Times New Roman" charset="0"/>
              </a:rPr>
              <a:t> </a:t>
            </a:r>
            <a:r>
              <a:rPr lang="en-US" altLang="zh-CN" sz="2000" dirty="0">
                <a:solidFill>
                  <a:srgbClr val="000000"/>
                </a:solidFill>
                <a:latin typeface="Times New Roman" charset="0"/>
                <a:ea typeface="Times New Roman" charset="0"/>
                <a:cs typeface="Times New Roman" charset="0"/>
              </a:rPr>
              <a:t>T</a:t>
            </a:r>
            <a:r>
              <a:rPr lang="en-US" altLang="zh-CN" sz="2000" dirty="0" smtClean="0">
                <a:solidFill>
                  <a:srgbClr val="000000"/>
                </a:solidFill>
                <a:latin typeface="Times New Roman" charset="0"/>
                <a:ea typeface="Times New Roman" charset="0"/>
                <a:cs typeface="Times New Roman" charset="0"/>
              </a:rPr>
              <a:t>hey </a:t>
            </a:r>
            <a:r>
              <a:rPr lang="en-US" altLang="zh-CN" sz="2000" dirty="0">
                <a:solidFill>
                  <a:srgbClr val="000000"/>
                </a:solidFill>
                <a:latin typeface="Times New Roman" charset="0"/>
                <a:ea typeface="Times New Roman" charset="0"/>
                <a:cs typeface="Times New Roman" charset="0"/>
              </a:rPr>
              <a:t>are known to </a:t>
            </a:r>
            <a:r>
              <a:rPr lang="en-US" altLang="zh-CN" sz="2000" dirty="0" smtClean="0">
                <a:solidFill>
                  <a:srgbClr val="000000"/>
                </a:solidFill>
                <a:latin typeface="Times New Roman" charset="0"/>
                <a:ea typeface="Times New Roman" charset="0"/>
                <a:cs typeface="Times New Roman" charset="0"/>
              </a:rPr>
              <a:t>be sources </a:t>
            </a:r>
            <a:r>
              <a:rPr lang="en-US" altLang="zh-CN" sz="2000" dirty="0">
                <a:solidFill>
                  <a:srgbClr val="000000"/>
                </a:solidFill>
                <a:latin typeface="Times New Roman" charset="0"/>
                <a:ea typeface="Times New Roman" charset="0"/>
                <a:cs typeface="Times New Roman" charset="0"/>
              </a:rPr>
              <a:t>of heavy metals, oily wastes, and </a:t>
            </a:r>
            <a:r>
              <a:rPr lang="en-US" altLang="zh-CN" sz="2000" dirty="0" smtClean="0">
                <a:solidFill>
                  <a:srgbClr val="000000"/>
                </a:solidFill>
                <a:latin typeface="Times New Roman" charset="0"/>
                <a:ea typeface="Times New Roman" charset="0"/>
                <a:cs typeface="Times New Roman" charset="0"/>
              </a:rPr>
              <a:t>a host of other contaminants. </a:t>
            </a:r>
            <a:r>
              <a:rPr lang="en-US" altLang="zh-CN" sz="2000" smtClean="0">
                <a:solidFill>
                  <a:srgbClr val="FF0000"/>
                </a:solidFill>
                <a:latin typeface="Times New Roman" charset="0"/>
                <a:ea typeface="Times New Roman" charset="0"/>
                <a:cs typeface="Times New Roman" charset="0"/>
              </a:rPr>
              <a:t>For example, manufacturing</a:t>
            </a:r>
            <a:r>
              <a:rPr lang="en-US" altLang="zh-CN" sz="2000" dirty="0" smtClean="0">
                <a:solidFill>
                  <a:srgbClr val="FF0000"/>
                </a:solidFill>
                <a:latin typeface="Times New Roman" charset="0"/>
                <a:ea typeface="Times New Roman" charset="0"/>
                <a:cs typeface="Times New Roman" charset="0"/>
              </a:rPr>
              <a:t>, shipping, storage operations,</a:t>
            </a:r>
            <a:r>
              <a:rPr lang="zh-CN" altLang="en-US" sz="2000" dirty="0" smtClean="0">
                <a:solidFill>
                  <a:srgbClr val="FF0000"/>
                </a:solidFill>
                <a:latin typeface="Times New Roman" charset="0"/>
                <a:ea typeface="Times New Roman" charset="0"/>
                <a:cs typeface="Times New Roman" charset="0"/>
              </a:rPr>
              <a:t> </a:t>
            </a:r>
            <a:r>
              <a:rPr lang="en-US" altLang="zh-CN" sz="2000" dirty="0" smtClean="0">
                <a:solidFill>
                  <a:srgbClr val="FF0000"/>
                </a:solidFill>
                <a:latin typeface="Times New Roman" charset="0"/>
                <a:ea typeface="Times New Roman" charset="0"/>
                <a:cs typeface="Times New Roman" charset="0"/>
              </a:rPr>
              <a:t>and</a:t>
            </a:r>
            <a:r>
              <a:rPr lang="zh-CN" altLang="en-US" sz="2000" dirty="0" smtClean="0">
                <a:solidFill>
                  <a:srgbClr val="FF0000"/>
                </a:solidFill>
                <a:latin typeface="Times New Roman" charset="0"/>
                <a:ea typeface="Times New Roman" charset="0"/>
                <a:cs typeface="Times New Roman" charset="0"/>
              </a:rPr>
              <a:t> </a:t>
            </a:r>
            <a:r>
              <a:rPr lang="en-US" altLang="zh-CN" sz="2000" dirty="0" smtClean="0">
                <a:solidFill>
                  <a:srgbClr val="FF0000"/>
                </a:solidFill>
                <a:latin typeface="Times New Roman" charset="0"/>
                <a:ea typeface="Times New Roman" charset="0"/>
                <a:cs typeface="Times New Roman" charset="0"/>
              </a:rPr>
              <a:t>other</a:t>
            </a:r>
            <a:r>
              <a:rPr lang="zh-CN" altLang="en-US" sz="2000" dirty="0" smtClean="0">
                <a:solidFill>
                  <a:srgbClr val="FF0000"/>
                </a:solidFill>
                <a:latin typeface="Times New Roman" charset="0"/>
                <a:ea typeface="Times New Roman" charset="0"/>
                <a:cs typeface="Times New Roman" charset="0"/>
              </a:rPr>
              <a:t> </a:t>
            </a:r>
            <a:r>
              <a:rPr lang="en-US" altLang="zh-CN" sz="2000" dirty="0" smtClean="0">
                <a:solidFill>
                  <a:srgbClr val="FF0000"/>
                </a:solidFill>
                <a:latin typeface="Times New Roman" charset="0"/>
                <a:ea typeface="Times New Roman" charset="0"/>
                <a:cs typeface="Times New Roman" charset="0"/>
              </a:rPr>
              <a:t>industrial</a:t>
            </a:r>
            <a:r>
              <a:rPr lang="zh-CN" altLang="en-US" sz="2000" dirty="0" smtClean="0">
                <a:solidFill>
                  <a:srgbClr val="FF0000"/>
                </a:solidFill>
                <a:latin typeface="Times New Roman" charset="0"/>
                <a:ea typeface="Times New Roman" charset="0"/>
                <a:cs typeface="Times New Roman" charset="0"/>
              </a:rPr>
              <a:t> </a:t>
            </a:r>
            <a:r>
              <a:rPr lang="en-US" altLang="zh-CN" sz="2000" dirty="0" smtClean="0">
                <a:solidFill>
                  <a:srgbClr val="FF0000"/>
                </a:solidFill>
                <a:latin typeface="Times New Roman" charset="0"/>
                <a:ea typeface="Times New Roman" charset="0"/>
                <a:cs typeface="Times New Roman" charset="0"/>
              </a:rPr>
              <a:t>activities </a:t>
            </a:r>
            <a:r>
              <a:rPr lang="en-US" altLang="zh-CN" sz="2000" dirty="0">
                <a:solidFill>
                  <a:srgbClr val="FF0000"/>
                </a:solidFill>
                <a:latin typeface="Times New Roman" charset="0"/>
                <a:ea typeface="Times New Roman" charset="0"/>
                <a:cs typeface="Times New Roman" charset="0"/>
              </a:rPr>
              <a:t>that are exposed to </a:t>
            </a:r>
            <a:r>
              <a:rPr lang="en-US" altLang="zh-CN" sz="2000" dirty="0" err="1" smtClean="0">
                <a:solidFill>
                  <a:srgbClr val="FF0000"/>
                </a:solidFill>
                <a:latin typeface="Times New Roman" charset="0"/>
                <a:ea typeface="Times New Roman" charset="0"/>
                <a:cs typeface="Times New Roman" charset="0"/>
              </a:rPr>
              <a:t>stormwater</a:t>
            </a:r>
            <a:r>
              <a:rPr lang="en-US" altLang="zh-CN" sz="2000" dirty="0" smtClean="0">
                <a:solidFill>
                  <a:srgbClr val="FF0000"/>
                </a:solidFill>
                <a:latin typeface="Times New Roman" charset="0"/>
                <a:ea typeface="Times New Roman" charset="0"/>
                <a:cs typeface="Times New Roman" charset="0"/>
              </a:rPr>
              <a:t> </a:t>
            </a:r>
            <a:r>
              <a:rPr lang="en-US" altLang="zh-CN" sz="2000" dirty="0">
                <a:solidFill>
                  <a:srgbClr val="FF0000"/>
                </a:solidFill>
                <a:latin typeface="Times New Roman" charset="0"/>
                <a:ea typeface="Times New Roman" charset="0"/>
                <a:cs typeface="Times New Roman" charset="0"/>
              </a:rPr>
              <a:t>can be sources of pollutants in </a:t>
            </a:r>
            <a:r>
              <a:rPr lang="en-US" altLang="zh-CN" sz="2000" dirty="0" err="1">
                <a:solidFill>
                  <a:srgbClr val="FF0000"/>
                </a:solidFill>
                <a:latin typeface="Times New Roman" charset="0"/>
                <a:ea typeface="Times New Roman" charset="0"/>
                <a:cs typeface="Times New Roman" charset="0"/>
              </a:rPr>
              <a:t>stormwater</a:t>
            </a:r>
            <a:r>
              <a:rPr lang="en-US" altLang="zh-CN" sz="2000" dirty="0">
                <a:solidFill>
                  <a:srgbClr val="FF0000"/>
                </a:solidFill>
                <a:latin typeface="Times New Roman" charset="0"/>
                <a:ea typeface="Times New Roman" charset="0"/>
                <a:cs typeface="Times New Roman" charset="0"/>
              </a:rPr>
              <a:t>. </a:t>
            </a:r>
          </a:p>
        </p:txBody>
      </p:sp>
    </p:spTree>
    <p:extLst>
      <p:ext uri="{BB962C8B-B14F-4D97-AF65-F5344CB8AC3E}">
        <p14:creationId xmlns:p14="http://schemas.microsoft.com/office/powerpoint/2010/main" val="32690576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numdgm"/>
</p:tagLst>
</file>

<file path=ppt/theme/theme1.xml><?xml version="1.0" encoding="utf-8"?>
<a:theme xmlns:a="http://schemas.openxmlformats.org/drawingml/2006/main" name="Office Theme">
  <a:themeElements>
    <a:clrScheme name="Custom 28">
      <a:dk1>
        <a:srgbClr val="990000"/>
      </a:dk1>
      <a:lt1>
        <a:srgbClr val="FFCC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23">
      <a:dk1>
        <a:srgbClr val="99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Viterbi_R1</Template>
  <TotalTime>24703</TotalTime>
  <Words>7173</Words>
  <Application>Microsoft Office PowerPoint</Application>
  <PresentationFormat>On-screen Show (4:3)</PresentationFormat>
  <Paragraphs>755</Paragraphs>
  <Slides>86</Slides>
  <Notes>6</Notes>
  <HiddenSlides>0</HiddenSlides>
  <MMClips>0</MMClips>
  <ScaleCrop>false</ScaleCrop>
  <HeadingPairs>
    <vt:vector size="4" baseType="variant">
      <vt:variant>
        <vt:lpstr>Theme</vt:lpstr>
      </vt:variant>
      <vt:variant>
        <vt:i4>2</vt:i4>
      </vt:variant>
      <vt:variant>
        <vt:lpstr>Slide Titles</vt:lpstr>
      </vt:variant>
      <vt:variant>
        <vt:i4>86</vt:i4>
      </vt:variant>
    </vt:vector>
  </HeadingPairs>
  <TitlesOfParts>
    <vt:vector size="88"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Wanxin Cai</dc:creator>
  <cp:lastModifiedBy>Dr. Pirbazari</cp:lastModifiedBy>
  <cp:revision>668</cp:revision>
  <cp:lastPrinted>2019-06-20T21:51:44Z</cp:lastPrinted>
  <dcterms:created xsi:type="dcterms:W3CDTF">2019-04-22T04:33:42Z</dcterms:created>
  <dcterms:modified xsi:type="dcterms:W3CDTF">2019-08-15T01:15:51Z</dcterms:modified>
</cp:coreProperties>
</file>