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40"/>
  </p:notesMasterIdLst>
  <p:sldIdLst>
    <p:sldId id="256" r:id="rId3"/>
    <p:sldId id="418" r:id="rId4"/>
    <p:sldId id="417" r:id="rId5"/>
    <p:sldId id="261" r:id="rId6"/>
    <p:sldId id="419" r:id="rId7"/>
    <p:sldId id="262" r:id="rId8"/>
    <p:sldId id="284" r:id="rId9"/>
    <p:sldId id="289" r:id="rId10"/>
    <p:sldId id="259" r:id="rId11"/>
    <p:sldId id="290" r:id="rId12"/>
    <p:sldId id="265" r:id="rId13"/>
    <p:sldId id="263" r:id="rId14"/>
    <p:sldId id="271" r:id="rId15"/>
    <p:sldId id="272" r:id="rId16"/>
    <p:sldId id="275" r:id="rId17"/>
    <p:sldId id="318" r:id="rId18"/>
    <p:sldId id="276" r:id="rId19"/>
    <p:sldId id="285" r:id="rId20"/>
    <p:sldId id="286" r:id="rId21"/>
    <p:sldId id="287" r:id="rId22"/>
    <p:sldId id="288" r:id="rId23"/>
    <p:sldId id="277" r:id="rId24"/>
    <p:sldId id="279" r:id="rId25"/>
    <p:sldId id="280" r:id="rId26"/>
    <p:sldId id="281" r:id="rId27"/>
    <p:sldId id="282" r:id="rId28"/>
    <p:sldId id="283" r:id="rId29"/>
    <p:sldId id="425" r:id="rId30"/>
    <p:sldId id="309" r:id="rId31"/>
    <p:sldId id="344" r:id="rId32"/>
    <p:sldId id="345" r:id="rId33"/>
    <p:sldId id="319" r:id="rId34"/>
    <p:sldId id="331" r:id="rId35"/>
    <p:sldId id="320" r:id="rId36"/>
    <p:sldId id="322" r:id="rId37"/>
    <p:sldId id="323" r:id="rId38"/>
    <p:sldId id="326" r:id="rId39"/>
    <p:sldId id="325" r:id="rId40"/>
    <p:sldId id="328" r:id="rId41"/>
    <p:sldId id="332" r:id="rId42"/>
    <p:sldId id="330" r:id="rId43"/>
    <p:sldId id="333" r:id="rId44"/>
    <p:sldId id="335" r:id="rId45"/>
    <p:sldId id="338" r:id="rId46"/>
    <p:sldId id="334" r:id="rId47"/>
    <p:sldId id="402" r:id="rId48"/>
    <p:sldId id="403" r:id="rId49"/>
    <p:sldId id="336" r:id="rId50"/>
    <p:sldId id="337" r:id="rId51"/>
    <p:sldId id="339" r:id="rId52"/>
    <p:sldId id="342" r:id="rId53"/>
    <p:sldId id="343" r:id="rId54"/>
    <p:sldId id="340" r:id="rId55"/>
    <p:sldId id="341" r:id="rId56"/>
    <p:sldId id="346" r:id="rId57"/>
    <p:sldId id="348" r:id="rId58"/>
    <p:sldId id="347" r:id="rId59"/>
    <p:sldId id="305" r:id="rId60"/>
    <p:sldId id="349" r:id="rId61"/>
    <p:sldId id="350" r:id="rId62"/>
    <p:sldId id="351" r:id="rId63"/>
    <p:sldId id="354" r:id="rId64"/>
    <p:sldId id="353"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8" r:id="rId78"/>
    <p:sldId id="367" r:id="rId79"/>
    <p:sldId id="369" r:id="rId80"/>
    <p:sldId id="370" r:id="rId81"/>
    <p:sldId id="371" r:id="rId82"/>
    <p:sldId id="372" r:id="rId83"/>
    <p:sldId id="373" r:id="rId84"/>
    <p:sldId id="374" r:id="rId85"/>
    <p:sldId id="375" r:id="rId86"/>
    <p:sldId id="312" r:id="rId87"/>
    <p:sldId id="313" r:id="rId88"/>
    <p:sldId id="404" r:id="rId89"/>
    <p:sldId id="405" r:id="rId90"/>
    <p:sldId id="406" r:id="rId91"/>
    <p:sldId id="407" r:id="rId92"/>
    <p:sldId id="315" r:id="rId93"/>
    <p:sldId id="317" r:id="rId94"/>
    <p:sldId id="274" r:id="rId95"/>
    <p:sldId id="273" r:id="rId96"/>
    <p:sldId id="376" r:id="rId97"/>
    <p:sldId id="377" r:id="rId98"/>
    <p:sldId id="382" r:id="rId99"/>
    <p:sldId id="378" r:id="rId100"/>
    <p:sldId id="267" r:id="rId101"/>
    <p:sldId id="266" r:id="rId102"/>
    <p:sldId id="384" r:id="rId103"/>
    <p:sldId id="385" r:id="rId104"/>
    <p:sldId id="386" r:id="rId105"/>
    <p:sldId id="388" r:id="rId106"/>
    <p:sldId id="390" r:id="rId107"/>
    <p:sldId id="410" r:id="rId108"/>
    <p:sldId id="391" r:id="rId109"/>
    <p:sldId id="412" r:id="rId110"/>
    <p:sldId id="411" r:id="rId111"/>
    <p:sldId id="392" r:id="rId112"/>
    <p:sldId id="395" r:id="rId113"/>
    <p:sldId id="321" r:id="rId114"/>
    <p:sldId id="394" r:id="rId115"/>
    <p:sldId id="397" r:id="rId116"/>
    <p:sldId id="327" r:id="rId117"/>
    <p:sldId id="393" r:id="rId118"/>
    <p:sldId id="399" r:id="rId119"/>
    <p:sldId id="329" r:id="rId120"/>
    <p:sldId id="400" r:id="rId121"/>
    <p:sldId id="401" r:id="rId122"/>
    <p:sldId id="409" r:id="rId123"/>
    <p:sldId id="416" r:id="rId124"/>
    <p:sldId id="420" r:id="rId125"/>
    <p:sldId id="421" r:id="rId126"/>
    <p:sldId id="424" r:id="rId127"/>
    <p:sldId id="268" r:id="rId128"/>
    <p:sldId id="269" r:id="rId129"/>
    <p:sldId id="422" r:id="rId130"/>
    <p:sldId id="423" r:id="rId131"/>
    <p:sldId id="436" r:id="rId132"/>
    <p:sldId id="435" r:id="rId133"/>
    <p:sldId id="426" r:id="rId134"/>
    <p:sldId id="427" r:id="rId135"/>
    <p:sldId id="431" r:id="rId136"/>
    <p:sldId id="432" r:id="rId137"/>
    <p:sldId id="433" r:id="rId138"/>
    <p:sldId id="434"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0000"/>
    <a:srgbClr val="0088EC"/>
    <a:srgbClr val="FF9900"/>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87" autoAdjust="0"/>
    <p:restoredTop sz="91393"/>
  </p:normalViewPr>
  <p:slideViewPr>
    <p:cSldViewPr snapToGrid="0" snapToObjects="1">
      <p:cViewPr>
        <p:scale>
          <a:sx n="80" d="100"/>
          <a:sy n="80" d="100"/>
        </p:scale>
        <p:origin x="-547" y="-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3E15F-F35C-9B4E-9714-3D3781B9FA8A}" type="datetimeFigureOut">
              <a:rPr lang="en-US" smtClean="0"/>
              <a:t>8/14/2019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D9236-59BD-D644-A878-4DBF44E20B32}" type="slidenum">
              <a:rPr lang="en-US" smtClean="0"/>
              <a:t>‹#›</a:t>
            </a:fld>
            <a:endParaRPr lang="en-US"/>
          </a:p>
        </p:txBody>
      </p:sp>
    </p:spTree>
    <p:extLst>
      <p:ext uri="{BB962C8B-B14F-4D97-AF65-F5344CB8AC3E}">
        <p14:creationId xmlns:p14="http://schemas.microsoft.com/office/powerpoint/2010/main" val="147670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List</a:t>
            </a:r>
            <a:r>
              <a:rPr lang="zh-CN" altLang="en-US" dirty="0"/>
              <a:t> </a:t>
            </a:r>
            <a:r>
              <a:rPr lang="en-US" altLang="zh-CN" dirty="0"/>
              <a:t>all</a:t>
            </a:r>
            <a:r>
              <a:rPr lang="zh-CN" altLang="en-US" dirty="0"/>
              <a:t> </a:t>
            </a:r>
            <a:r>
              <a:rPr lang="en-US" altLang="zh-CN" dirty="0"/>
              <a:t>the</a:t>
            </a:r>
            <a:r>
              <a:rPr lang="zh-CN" altLang="en-US" baseline="0" dirty="0"/>
              <a:t> </a:t>
            </a:r>
            <a:r>
              <a:rPr lang="en-US" altLang="zh-CN" baseline="0" dirty="0"/>
              <a:t>table</a:t>
            </a:r>
            <a:r>
              <a:rPr lang="zh-CN" altLang="en-US" baseline="0" dirty="0"/>
              <a:t> </a:t>
            </a:r>
            <a:r>
              <a:rPr lang="en-US" altLang="zh-CN" baseline="0" dirty="0"/>
              <a:t>or</a:t>
            </a:r>
            <a:r>
              <a:rPr lang="zh-CN" altLang="en-US" baseline="0" dirty="0"/>
              <a:t> </a:t>
            </a:r>
            <a:r>
              <a:rPr lang="en-US" altLang="zh-CN" baseline="0" dirty="0"/>
              <a:t>just</a:t>
            </a:r>
            <a:r>
              <a:rPr lang="zh-CN" altLang="en-US" baseline="0" dirty="0"/>
              <a:t> </a:t>
            </a:r>
            <a:r>
              <a:rPr lang="en-US" altLang="zh-CN" baseline="0" dirty="0"/>
              <a:t>nonpoint</a:t>
            </a:r>
            <a:r>
              <a:rPr lang="zh-CN" altLang="en-US" baseline="0" dirty="0"/>
              <a:t> </a:t>
            </a:r>
            <a:r>
              <a:rPr lang="en-US" altLang="zh-CN" baseline="0" dirty="0"/>
              <a:t>source</a:t>
            </a:r>
            <a:r>
              <a:rPr lang="zh-CN" altLang="en-US" baseline="0" dirty="0"/>
              <a:t> </a:t>
            </a:r>
            <a:r>
              <a:rPr lang="en-US" altLang="zh-CN" baseline="0" dirty="0"/>
              <a:t>and</a:t>
            </a:r>
            <a:r>
              <a:rPr lang="zh-CN" altLang="en-US" baseline="0" dirty="0"/>
              <a:t> </a:t>
            </a:r>
            <a:r>
              <a:rPr lang="en-US" altLang="zh-CN" baseline="0" dirty="0"/>
              <a:t>urban</a:t>
            </a:r>
            <a:r>
              <a:rPr lang="zh-CN" altLang="en-US" baseline="0" dirty="0"/>
              <a:t> </a:t>
            </a:r>
            <a:r>
              <a:rPr lang="en-US" altLang="zh-CN" baseline="0" dirty="0"/>
              <a:t>runoff</a:t>
            </a:r>
          </a:p>
          <a:p>
            <a:r>
              <a:rPr lang="en-US" altLang="zh-CN" baseline="0" dirty="0"/>
              <a:t>TMDL</a:t>
            </a:r>
            <a:r>
              <a:rPr lang="zh-CN" altLang="en-US" baseline="0" dirty="0"/>
              <a:t> </a:t>
            </a:r>
            <a:r>
              <a:rPr lang="en-US" altLang="zh-CN" baseline="0" dirty="0"/>
              <a:t>Numeric</a:t>
            </a:r>
            <a:r>
              <a:rPr lang="zh-CN" altLang="en-US" baseline="0" dirty="0"/>
              <a:t> </a:t>
            </a:r>
            <a:r>
              <a:rPr lang="en-US" altLang="zh-CN" baseline="0" dirty="0"/>
              <a:t>target/</a:t>
            </a:r>
            <a:r>
              <a:rPr lang="zh-CN" altLang="en-US" baseline="0" dirty="0"/>
              <a:t> </a:t>
            </a:r>
            <a:r>
              <a:rPr lang="en-US" altLang="zh-CN" baseline="0" dirty="0"/>
              <a:t>TMDL</a:t>
            </a:r>
            <a:r>
              <a:rPr lang="zh-CN" altLang="en-US" baseline="0" dirty="0"/>
              <a:t> </a:t>
            </a:r>
            <a:r>
              <a:rPr lang="en-US" altLang="zh-CN" baseline="0" dirty="0"/>
              <a:t>Allocation</a:t>
            </a:r>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10</a:t>
            </a:fld>
            <a:endParaRPr lang="en-US"/>
          </a:p>
        </p:txBody>
      </p:sp>
    </p:spTree>
    <p:extLst>
      <p:ext uri="{BB962C8B-B14F-4D97-AF65-F5344CB8AC3E}">
        <p14:creationId xmlns:p14="http://schemas.microsoft.com/office/powerpoint/2010/main" val="38423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46</a:t>
            </a:fld>
            <a:endParaRPr lang="en-US"/>
          </a:p>
        </p:txBody>
      </p:sp>
    </p:spTree>
    <p:extLst>
      <p:ext uri="{BB962C8B-B14F-4D97-AF65-F5344CB8AC3E}">
        <p14:creationId xmlns:p14="http://schemas.microsoft.com/office/powerpoint/2010/main" val="1143004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92</a:t>
            </a:fld>
            <a:endParaRPr lang="en-US"/>
          </a:p>
        </p:txBody>
      </p:sp>
    </p:spTree>
    <p:extLst>
      <p:ext uri="{BB962C8B-B14F-4D97-AF65-F5344CB8AC3E}">
        <p14:creationId xmlns:p14="http://schemas.microsoft.com/office/powerpoint/2010/main" val="1072815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D9236-59BD-D644-A878-4DBF44E20B32}" type="slidenum">
              <a:rPr lang="en-US" smtClean="0"/>
              <a:t>97</a:t>
            </a:fld>
            <a:endParaRPr lang="en-US"/>
          </a:p>
        </p:txBody>
      </p:sp>
    </p:spTree>
    <p:extLst>
      <p:ext uri="{BB962C8B-B14F-4D97-AF65-F5344CB8AC3E}">
        <p14:creationId xmlns:p14="http://schemas.microsoft.com/office/powerpoint/2010/main" val="71007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109</a:t>
            </a:fld>
            <a:endParaRPr lang="en-US"/>
          </a:p>
        </p:txBody>
      </p:sp>
    </p:spTree>
    <p:extLst>
      <p:ext uri="{BB962C8B-B14F-4D97-AF65-F5344CB8AC3E}">
        <p14:creationId xmlns:p14="http://schemas.microsoft.com/office/powerpoint/2010/main" val="133000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0E0A84-6D59-8C4A-BD29-3022EE11A2F9}" type="slidenum">
              <a:rPr lang="en-US" smtClean="0"/>
              <a:t>114</a:t>
            </a:fld>
            <a:endParaRPr lang="en-US"/>
          </a:p>
        </p:txBody>
      </p:sp>
    </p:spTree>
    <p:extLst>
      <p:ext uri="{BB962C8B-B14F-4D97-AF65-F5344CB8AC3E}">
        <p14:creationId xmlns:p14="http://schemas.microsoft.com/office/powerpoint/2010/main" val="129658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s-ES"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s-ES" alt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E159226-702B-BE40-9E6F-691CF4AEF3CC}" type="slidenum">
              <a:rPr lang="es-ES" altLang="en-US"/>
              <a:pPr/>
              <a:t>‹#›</a:t>
            </a:fld>
            <a:endParaRPr lang="es-ES" altLang="en-US"/>
          </a:p>
        </p:txBody>
      </p:sp>
    </p:spTree>
    <p:extLst>
      <p:ext uri="{BB962C8B-B14F-4D97-AF65-F5344CB8AC3E}">
        <p14:creationId xmlns:p14="http://schemas.microsoft.com/office/powerpoint/2010/main" val="1987275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flipV="1">
            <a:off x="0" y="57785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Small Use Shield_GoldOnTrans.eps"/>
          <p:cNvPicPr>
            <a:picLocks noChangeAspect="1"/>
          </p:cNvPicPr>
          <p:nvPr userDrawn="1"/>
        </p:nvPicPr>
        <p:blipFill>
          <a:blip r:embed="rId3"/>
          <a:stretch>
            <a:fillRect/>
          </a:stretch>
        </p:blipFill>
        <p:spPr>
          <a:xfrm>
            <a:off x="8201027" y="238127"/>
            <a:ext cx="748239" cy="748239"/>
          </a:xfrm>
          <a:prstGeom prst="rect">
            <a:avLst/>
          </a:prstGeom>
        </p:spPr>
      </p:pic>
      <p:pic>
        <p:nvPicPr>
          <p:cNvPr id="9" name="Picture 8" descr="1-lineWordmark_GoldOnCard_NoBG.eps"/>
          <p:cNvPicPr>
            <a:picLocks noChangeAspect="1"/>
          </p:cNvPicPr>
          <p:nvPr userDrawn="1"/>
        </p:nvPicPr>
        <p:blipFill>
          <a:blip r:embed="rId4"/>
          <a:stretch>
            <a:fillRect/>
          </a:stretch>
        </p:blipFill>
        <p:spPr>
          <a:xfrm>
            <a:off x="6997700" y="6462029"/>
            <a:ext cx="1822126" cy="154821"/>
          </a:xfrm>
          <a:prstGeom prst="rect">
            <a:avLst/>
          </a:prstGeom>
        </p:spPr>
      </p:pic>
      <p:pic>
        <p:nvPicPr>
          <p:cNvPr id="10" name="Picture 9" descr="Formal_Viterbi_GoldOnCard_NoBG.eps"/>
          <p:cNvPicPr>
            <a:picLocks noChangeAspect="1"/>
          </p:cNvPicPr>
          <p:nvPr userDrawn="1"/>
        </p:nvPicPr>
        <p:blipFill>
          <a:blip r:embed="rId5"/>
          <a:stretch>
            <a:fillRect/>
          </a:stretch>
        </p:blipFill>
        <p:spPr>
          <a:xfrm>
            <a:off x="292102" y="6138309"/>
            <a:ext cx="1741688" cy="470075"/>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803900"/>
            <a:ext cx="9144000" cy="10527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p:cNvSpPr/>
          <p:nvPr userDrawn="1"/>
        </p:nvSpPr>
        <p:spPr>
          <a:xfrm flipV="1">
            <a:off x="0" y="57785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Small Use Shield_GoldOnTrans.eps"/>
          <p:cNvPicPr>
            <a:picLocks noChangeAspect="1"/>
          </p:cNvPicPr>
          <p:nvPr userDrawn="1"/>
        </p:nvPicPr>
        <p:blipFill>
          <a:blip r:embed="rId4"/>
          <a:stretch>
            <a:fillRect/>
          </a:stretch>
        </p:blipFill>
        <p:spPr>
          <a:xfrm>
            <a:off x="8201027" y="238127"/>
            <a:ext cx="748239" cy="748239"/>
          </a:xfrm>
          <a:prstGeom prst="rect">
            <a:avLst/>
          </a:prstGeom>
        </p:spPr>
      </p:pic>
      <p:pic>
        <p:nvPicPr>
          <p:cNvPr id="9" name="Picture 8" descr="1-lineWordmark_GoldOnCard_NoBG.eps"/>
          <p:cNvPicPr>
            <a:picLocks noChangeAspect="1"/>
          </p:cNvPicPr>
          <p:nvPr userDrawn="1"/>
        </p:nvPicPr>
        <p:blipFill>
          <a:blip r:embed="rId5"/>
          <a:stretch>
            <a:fillRect/>
          </a:stretch>
        </p:blipFill>
        <p:spPr>
          <a:xfrm>
            <a:off x="6997700" y="6462029"/>
            <a:ext cx="1822126" cy="154821"/>
          </a:xfrm>
          <a:prstGeom prst="rect">
            <a:avLst/>
          </a:prstGeom>
        </p:spPr>
      </p:pic>
      <p:pic>
        <p:nvPicPr>
          <p:cNvPr id="12" name="Picture 11" descr="Formal_Viterbi_GoldOnCard_NoBG.eps"/>
          <p:cNvPicPr>
            <a:picLocks noChangeAspect="1"/>
          </p:cNvPicPr>
          <p:nvPr userDrawn="1"/>
        </p:nvPicPr>
        <p:blipFill>
          <a:blip r:embed="rId6"/>
          <a:stretch>
            <a:fillRect/>
          </a:stretch>
        </p:blipFill>
        <p:spPr>
          <a:xfrm>
            <a:off x="292102" y="6138309"/>
            <a:ext cx="1741688" cy="47007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457197"/>
            <a:ext cx="9129299" cy="2200275"/>
          </a:xfrm>
          <a:prstGeom prst="rect">
            <a:avLst/>
          </a:prstGeom>
        </p:spPr>
        <p:txBody>
          <a:bodyPr vert="horz" lIns="91440" tIns="45720" rIns="91440" bIns="45720" rtlCol="0" anchor="ctr">
            <a:normAutofit/>
          </a:bodyPr>
          <a:lstStyle/>
          <a:p>
            <a:pPr marL="0" marR="0" lvl="0" indent="0" algn="ctr" defTabSz="457200" rtl="0" eaLnBrk="1" fontAlgn="auto" latinLnBrk="0" hangingPunct="1">
              <a:spcBef>
                <a:spcPct val="0"/>
              </a:spcBef>
              <a:spcAft>
                <a:spcPts val="0"/>
              </a:spcAft>
              <a:buClrTx/>
              <a:buSzTx/>
              <a:buFontTx/>
              <a:buNone/>
              <a:tabLst/>
              <a:defRPr/>
            </a:pPr>
            <a:r>
              <a:rPr kumimoji="0" lang="en-US" altLang="zh-CN" sz="4000" b="1" u="none" strike="noStrike" kern="1200" cap="none" spc="0" normalizeH="0" baseline="0" noProof="0" dirty="0" err="1">
                <a:ln>
                  <a:noFill/>
                </a:ln>
                <a:solidFill>
                  <a:schemeClr val="tx2"/>
                </a:solidFill>
                <a:effectLst/>
                <a:uLnTx/>
                <a:uFillTx/>
                <a:latin typeface="Arial"/>
                <a:ea typeface="+mj-ea"/>
                <a:cs typeface="Arial"/>
              </a:rPr>
              <a:t>Stormwater</a:t>
            </a:r>
            <a:r>
              <a:rPr kumimoji="0" lang="zh-CN" altLang="en-US" sz="4000" b="1" u="none" strike="noStrike" kern="1200" cap="none" spc="0" normalizeH="0" noProof="0" dirty="0">
                <a:ln>
                  <a:noFill/>
                </a:ln>
                <a:solidFill>
                  <a:schemeClr val="tx2"/>
                </a:solidFill>
                <a:effectLst/>
                <a:uLnTx/>
                <a:uFillTx/>
                <a:latin typeface="Arial"/>
                <a:ea typeface="+mj-ea"/>
                <a:cs typeface="Arial"/>
              </a:rPr>
              <a:t> </a:t>
            </a:r>
            <a:r>
              <a:rPr kumimoji="0" lang="en-US" altLang="zh-CN" sz="4000" b="1" u="none" strike="noStrike" kern="1200" cap="none" spc="0" normalizeH="0" noProof="0" dirty="0">
                <a:ln>
                  <a:noFill/>
                </a:ln>
                <a:solidFill>
                  <a:schemeClr val="tx2"/>
                </a:solidFill>
                <a:effectLst/>
                <a:uLnTx/>
                <a:uFillTx/>
                <a:latin typeface="Arial"/>
                <a:ea typeface="+mj-ea"/>
                <a:cs typeface="Arial"/>
              </a:rPr>
              <a:t>BMPs</a:t>
            </a:r>
            <a:r>
              <a:rPr kumimoji="0" lang="zh-CN" altLang="en-US" sz="4000" b="1" u="none" strike="noStrike" kern="1200" cap="none" spc="0" normalizeH="0" noProof="0" dirty="0">
                <a:ln>
                  <a:noFill/>
                </a:ln>
                <a:solidFill>
                  <a:schemeClr val="tx2"/>
                </a:solidFill>
                <a:effectLst/>
                <a:uLnTx/>
                <a:uFillTx/>
                <a:latin typeface="Arial"/>
                <a:ea typeface="+mj-ea"/>
                <a:cs typeface="Arial"/>
              </a:rPr>
              <a:t> </a:t>
            </a:r>
            <a:r>
              <a:rPr kumimoji="0" lang="en-US" altLang="zh-CN" sz="4000" b="1" u="none" strike="noStrike" kern="1200" cap="none" spc="0" normalizeH="0" noProof="0" dirty="0">
                <a:ln>
                  <a:noFill/>
                </a:ln>
                <a:solidFill>
                  <a:schemeClr val="tx2"/>
                </a:solidFill>
                <a:effectLst/>
                <a:uLnTx/>
                <a:uFillTx/>
                <a:latin typeface="Arial"/>
                <a:ea typeface="+mj-ea"/>
                <a:cs typeface="Arial"/>
              </a:rPr>
              <a:t>for</a:t>
            </a:r>
            <a:r>
              <a:rPr kumimoji="0" lang="en-US" sz="4000" u="none" strike="noStrike" kern="1200" cap="none" spc="0" normalizeH="0" baseline="0" noProof="0" dirty="0">
                <a:ln>
                  <a:noFill/>
                </a:ln>
                <a:solidFill>
                  <a:schemeClr val="tx2"/>
                </a:solidFill>
                <a:effectLst/>
                <a:uLnTx/>
                <a:uFillTx/>
                <a:latin typeface="Arial"/>
                <a:ea typeface="+mj-ea"/>
                <a:cs typeface="Arial"/>
              </a:rPr>
              <a:t/>
            </a:r>
            <a:br>
              <a:rPr kumimoji="0" lang="en-US" sz="4000" u="none" strike="noStrike" kern="1200" cap="none" spc="0" normalizeH="0" baseline="0" noProof="0" dirty="0">
                <a:ln>
                  <a:noFill/>
                </a:ln>
                <a:solidFill>
                  <a:schemeClr val="tx2"/>
                </a:solidFill>
                <a:effectLst/>
                <a:uLnTx/>
                <a:uFillTx/>
                <a:latin typeface="Arial"/>
                <a:ea typeface="+mj-ea"/>
                <a:cs typeface="Arial"/>
              </a:rPr>
            </a:br>
            <a:r>
              <a:rPr kumimoji="0" lang="en-US" altLang="zh-CN" sz="4000" b="1" u="none" strike="noStrike" kern="1200" cap="none" spc="0" normalizeH="0" baseline="0" noProof="0" dirty="0" smtClean="0">
                <a:ln>
                  <a:noFill/>
                </a:ln>
                <a:solidFill>
                  <a:schemeClr val="tx2"/>
                </a:solidFill>
                <a:effectLst/>
                <a:uLnTx/>
                <a:uFillTx/>
                <a:latin typeface="Arial"/>
                <a:ea typeface="+mj-ea"/>
                <a:cs typeface="Arial"/>
              </a:rPr>
              <a:t>Construction</a:t>
            </a:r>
            <a:r>
              <a:rPr kumimoji="0" lang="zh-CN" altLang="en-US" sz="4000" b="1" u="none" strike="noStrike" kern="1200" cap="none" spc="0" normalizeH="0" baseline="0" noProof="0" dirty="0" smtClean="0">
                <a:ln>
                  <a:noFill/>
                </a:ln>
                <a:solidFill>
                  <a:schemeClr val="tx2"/>
                </a:solidFill>
                <a:effectLst/>
                <a:uLnTx/>
                <a:uFillTx/>
                <a:latin typeface="Arial"/>
                <a:ea typeface="+mj-ea"/>
                <a:cs typeface="Arial"/>
              </a:rPr>
              <a:t> </a:t>
            </a:r>
            <a:r>
              <a:rPr kumimoji="0" lang="en-US" altLang="zh-CN" sz="4000" b="1" u="none" strike="noStrike" kern="1200" cap="none" spc="0" normalizeH="0" baseline="0" noProof="0" dirty="0" smtClean="0">
                <a:ln>
                  <a:noFill/>
                </a:ln>
                <a:solidFill>
                  <a:schemeClr val="tx2"/>
                </a:solidFill>
                <a:effectLst/>
                <a:uLnTx/>
                <a:uFillTx/>
                <a:latin typeface="Arial"/>
                <a:ea typeface="+mj-ea"/>
                <a:cs typeface="Arial"/>
              </a:rPr>
              <a:t>Site</a:t>
            </a:r>
            <a:r>
              <a:rPr kumimoji="0" lang="zh-CN" altLang="en-US" sz="4000" b="1" u="none" strike="noStrike" kern="1200" cap="none" spc="0" normalizeH="0" baseline="0" noProof="0" dirty="0" smtClean="0">
                <a:ln>
                  <a:noFill/>
                </a:ln>
                <a:solidFill>
                  <a:schemeClr val="tx2"/>
                </a:solidFill>
                <a:effectLst/>
                <a:uLnTx/>
                <a:uFillTx/>
                <a:latin typeface="Arial"/>
                <a:ea typeface="+mj-ea"/>
                <a:cs typeface="Arial"/>
              </a:rPr>
              <a:t> </a:t>
            </a:r>
            <a:r>
              <a:rPr kumimoji="0" lang="en-US" altLang="zh-CN" sz="4000" b="1" u="none" strike="noStrike" kern="1200" cap="none" spc="0" normalizeH="0" baseline="0" noProof="0" dirty="0">
                <a:ln>
                  <a:noFill/>
                </a:ln>
                <a:solidFill>
                  <a:schemeClr val="tx2"/>
                </a:solidFill>
                <a:effectLst/>
                <a:uLnTx/>
                <a:uFillTx/>
                <a:latin typeface="Arial"/>
                <a:ea typeface="+mj-ea"/>
                <a:cs typeface="Arial"/>
              </a:rPr>
              <a:t>and</a:t>
            </a:r>
            <a:r>
              <a:rPr kumimoji="0" lang="zh-CN" altLang="en-US" sz="4000" b="1" u="none" strike="noStrike" kern="1200" cap="none" spc="0" normalizeH="0" baseline="0" noProof="0" dirty="0">
                <a:ln>
                  <a:noFill/>
                </a:ln>
                <a:solidFill>
                  <a:schemeClr val="tx2"/>
                </a:solidFill>
                <a:effectLst/>
                <a:uLnTx/>
                <a:uFillTx/>
                <a:latin typeface="Arial"/>
                <a:ea typeface="+mj-ea"/>
                <a:cs typeface="Arial"/>
              </a:rPr>
              <a:t> </a:t>
            </a:r>
            <a:r>
              <a:rPr kumimoji="0" lang="en-US" altLang="zh-CN" sz="4000" b="1" u="none" strike="noStrike" kern="1200" cap="none" spc="0" normalizeH="0" baseline="0" noProof="0" dirty="0" smtClean="0">
                <a:ln>
                  <a:noFill/>
                </a:ln>
                <a:solidFill>
                  <a:schemeClr val="tx2"/>
                </a:solidFill>
                <a:effectLst/>
                <a:uLnTx/>
                <a:uFillTx/>
                <a:latin typeface="Arial"/>
                <a:ea typeface="+mj-ea"/>
                <a:cs typeface="Arial"/>
              </a:rPr>
              <a:t>Parking</a:t>
            </a:r>
            <a:r>
              <a:rPr kumimoji="0" lang="zh-CN" altLang="en-US" sz="4000" b="1" u="none" strike="noStrike" kern="1200" cap="none" spc="0" normalizeH="0" baseline="0" noProof="0" dirty="0" smtClean="0">
                <a:ln>
                  <a:noFill/>
                </a:ln>
                <a:solidFill>
                  <a:schemeClr val="tx2"/>
                </a:solidFill>
                <a:effectLst/>
                <a:uLnTx/>
                <a:uFillTx/>
                <a:latin typeface="Arial"/>
                <a:ea typeface="+mj-ea"/>
                <a:cs typeface="Arial"/>
              </a:rPr>
              <a:t> </a:t>
            </a:r>
            <a:r>
              <a:rPr lang="en-US" altLang="zh-CN" sz="4000" b="1" dirty="0" smtClean="0">
                <a:solidFill>
                  <a:schemeClr val="tx2"/>
                </a:solidFill>
                <a:latin typeface="Arial"/>
                <a:ea typeface="+mj-ea"/>
                <a:cs typeface="Arial"/>
              </a:rPr>
              <a:t>Lot</a:t>
            </a:r>
            <a:endParaRPr lang="en-US" altLang="zh-CN" sz="4000" b="1" dirty="0">
              <a:solidFill>
                <a:schemeClr val="tx2"/>
              </a:solidFill>
              <a:latin typeface="Arial"/>
              <a:ea typeface="+mj-ea"/>
              <a:cs typeface="Arial"/>
            </a:endParaRPr>
          </a:p>
          <a:p>
            <a:pPr lvl="0" algn="ctr">
              <a:lnSpc>
                <a:spcPct val="150000"/>
              </a:lnSpc>
              <a:spcBef>
                <a:spcPct val="0"/>
              </a:spcBef>
              <a:defRPr/>
            </a:pPr>
            <a:r>
              <a:rPr kumimoji="0" lang="en-US" altLang="zh-CN" sz="2400" u="none" strike="noStrike" kern="1200" cap="none" spc="0" normalizeH="0" baseline="0" noProof="0" dirty="0" smtClean="0">
                <a:ln>
                  <a:noFill/>
                </a:ln>
                <a:solidFill>
                  <a:schemeClr val="tx2"/>
                </a:solidFill>
                <a:effectLst/>
                <a:uLnTx/>
                <a:uFillTx/>
                <a:latin typeface="Arial"/>
                <a:ea typeface="+mj-ea"/>
                <a:cs typeface="Arial"/>
              </a:rPr>
              <a:t>“A</a:t>
            </a:r>
            <a:r>
              <a:rPr kumimoji="0" lang="zh-CN" altLang="en-US" sz="2400" u="none" strike="noStrike" kern="1200" cap="none" spc="0" normalizeH="0" baseline="0" noProof="0" dirty="0" smtClean="0">
                <a:ln>
                  <a:noFill/>
                </a:ln>
                <a:solidFill>
                  <a:schemeClr val="tx2"/>
                </a:solidFill>
                <a:effectLst/>
                <a:uLnTx/>
                <a:uFillTx/>
                <a:latin typeface="Arial"/>
                <a:ea typeface="+mj-ea"/>
                <a:cs typeface="Arial"/>
              </a:rPr>
              <a:t> </a:t>
            </a:r>
            <a:r>
              <a:rPr lang="en-US" altLang="zh-CN" sz="2400" dirty="0" smtClean="0">
                <a:solidFill>
                  <a:schemeClr val="tx2"/>
                </a:solidFill>
                <a:latin typeface="Arial"/>
                <a:ea typeface="+mj-ea"/>
                <a:cs typeface="Arial"/>
              </a:rPr>
              <a:t>Holistic</a:t>
            </a:r>
            <a:r>
              <a:rPr lang="zh-CN" altLang="en-US" sz="2400" dirty="0" smtClean="0">
                <a:solidFill>
                  <a:schemeClr val="tx2"/>
                </a:solidFill>
                <a:latin typeface="Arial"/>
                <a:ea typeface="+mj-ea"/>
                <a:cs typeface="Arial"/>
              </a:rPr>
              <a:t> </a:t>
            </a:r>
            <a:r>
              <a:rPr lang="en-US" altLang="zh-CN" sz="2400" dirty="0">
                <a:solidFill>
                  <a:schemeClr val="tx2"/>
                </a:solidFill>
                <a:latin typeface="Arial"/>
                <a:cs typeface="Arial"/>
              </a:rPr>
              <a:t>A</a:t>
            </a:r>
            <a:r>
              <a:rPr lang="en-US" altLang="zh-CN" sz="2400" dirty="0" smtClean="0">
                <a:solidFill>
                  <a:schemeClr val="tx2"/>
                </a:solidFill>
                <a:latin typeface="Arial"/>
                <a:cs typeface="Arial"/>
              </a:rPr>
              <a:t>pproach</a:t>
            </a:r>
            <a:r>
              <a:rPr lang="zh-CN" altLang="en-US" sz="2400" dirty="0" smtClean="0">
                <a:solidFill>
                  <a:schemeClr val="tx2"/>
                </a:solidFill>
                <a:latin typeface="Arial"/>
                <a:cs typeface="Arial"/>
              </a:rPr>
              <a:t> </a:t>
            </a:r>
            <a:r>
              <a:rPr lang="en-US" altLang="zh-CN" sz="2400" smtClean="0">
                <a:solidFill>
                  <a:schemeClr val="tx2"/>
                </a:solidFill>
                <a:latin typeface="Arial"/>
                <a:ea typeface="+mj-ea"/>
                <a:cs typeface="Arial"/>
              </a:rPr>
              <a:t>to</a:t>
            </a:r>
            <a:r>
              <a:rPr kumimoji="0" lang="zh-CN" altLang="en-US" sz="2400" u="none" strike="noStrike" kern="1200" cap="none" spc="0" normalizeH="0" baseline="0" noProof="0" smtClean="0">
                <a:ln>
                  <a:noFill/>
                </a:ln>
                <a:solidFill>
                  <a:schemeClr val="tx2"/>
                </a:solidFill>
                <a:effectLst/>
                <a:uLnTx/>
                <a:uFillTx/>
                <a:latin typeface="Arial"/>
                <a:ea typeface="+mj-ea"/>
                <a:cs typeface="Arial"/>
              </a:rPr>
              <a:t> </a:t>
            </a:r>
            <a:r>
              <a:rPr kumimoji="0" lang="en-US" altLang="zh-CN" sz="2400" u="none" strike="noStrike" kern="1200" cap="none" spc="0" normalizeH="0" baseline="0" noProof="0" dirty="0">
                <a:ln>
                  <a:noFill/>
                </a:ln>
                <a:solidFill>
                  <a:schemeClr val="tx2"/>
                </a:solidFill>
                <a:effectLst/>
                <a:uLnTx/>
                <a:uFillTx/>
                <a:latin typeface="Arial"/>
                <a:ea typeface="+mj-ea"/>
                <a:cs typeface="Arial"/>
              </a:rPr>
              <a:t>LA</a:t>
            </a:r>
            <a:r>
              <a:rPr kumimoji="0" lang="zh-CN" altLang="en-US" sz="2400" u="none" strike="noStrike" kern="1200" cap="none" spc="0" normalizeH="0" baseline="0" noProof="0" dirty="0">
                <a:ln>
                  <a:noFill/>
                </a:ln>
                <a:solidFill>
                  <a:schemeClr val="tx2"/>
                </a:solidFill>
                <a:effectLst/>
                <a:uLnTx/>
                <a:uFillTx/>
                <a:latin typeface="Arial"/>
                <a:ea typeface="+mj-ea"/>
                <a:cs typeface="Arial"/>
              </a:rPr>
              <a:t> </a:t>
            </a:r>
            <a:r>
              <a:rPr lang="en-US" altLang="zh-CN" sz="2400" dirty="0">
                <a:solidFill>
                  <a:schemeClr val="tx2"/>
                </a:solidFill>
                <a:latin typeface="Arial"/>
                <a:ea typeface="+mj-ea"/>
                <a:cs typeface="Arial"/>
              </a:rPr>
              <a:t>River</a:t>
            </a:r>
            <a:r>
              <a:rPr lang="zh-CN" altLang="en-US" sz="2400" dirty="0">
                <a:solidFill>
                  <a:schemeClr val="tx2"/>
                </a:solidFill>
                <a:latin typeface="Arial"/>
                <a:ea typeface="+mj-ea"/>
                <a:cs typeface="Arial"/>
              </a:rPr>
              <a:t> </a:t>
            </a:r>
            <a:r>
              <a:rPr lang="en-US" altLang="zh-CN" sz="2400" dirty="0" smtClean="0">
                <a:solidFill>
                  <a:schemeClr val="tx2"/>
                </a:solidFill>
                <a:latin typeface="Arial"/>
                <a:ea typeface="+mj-ea"/>
                <a:cs typeface="Arial"/>
              </a:rPr>
              <a:t>Revitalization Program”</a:t>
            </a:r>
            <a:endParaRPr kumimoji="0" lang="en-US" sz="2400" u="none" strike="noStrike" kern="1200" cap="none" spc="0" normalizeH="0" baseline="0" noProof="0" dirty="0">
              <a:ln>
                <a:noFill/>
              </a:ln>
              <a:solidFill>
                <a:schemeClr val="tx2"/>
              </a:solidFill>
              <a:effectLst/>
              <a:uLnTx/>
              <a:uFillTx/>
              <a:latin typeface="Arial"/>
              <a:ea typeface="+mj-ea"/>
              <a:cs typeface="Arial"/>
            </a:endParaRPr>
          </a:p>
        </p:txBody>
      </p:sp>
      <p:sp>
        <p:nvSpPr>
          <p:cNvPr id="52" name="Subtitle 2"/>
          <p:cNvSpPr txBox="1">
            <a:spLocks/>
          </p:cNvSpPr>
          <p:nvPr/>
        </p:nvSpPr>
        <p:spPr>
          <a:xfrm>
            <a:off x="0" y="3406776"/>
            <a:ext cx="9129299" cy="1952302"/>
          </a:xfrm>
          <a:prstGeom prst="rect">
            <a:avLst/>
          </a:prstGeom>
        </p:spPr>
        <p:txBody>
          <a:bodyPr vert="horz" lIns="91440" tIns="45720" rIns="91440" bIns="45720" rtlCol="0">
            <a:normAutofit fontScale="92500" lnSpcReduction="10000"/>
          </a:bodyPr>
          <a:lstStyle/>
          <a:p>
            <a:pPr lvl="0" algn="ctr">
              <a:spcBef>
                <a:spcPct val="20000"/>
              </a:spcBef>
              <a:defRPr/>
            </a:pPr>
            <a:r>
              <a:rPr kumimoji="0" lang="en-US" altLang="zh-CN" sz="2400" i="1" u="none" strike="noStrike" kern="1200" cap="none" spc="0" normalizeH="0" baseline="0" noProof="0" dirty="0">
                <a:effectLst/>
                <a:uLnTx/>
                <a:uFillTx/>
                <a:latin typeface="Times New Roman" charset="0"/>
                <a:ea typeface="Times New Roman" charset="0"/>
                <a:cs typeface="Times New Roman" charset="0"/>
              </a:rPr>
              <a:t>S</a:t>
            </a:r>
            <a:r>
              <a:rPr lang="en-US" altLang="zh-CN" sz="2400" i="1" dirty="0" err="1">
                <a:latin typeface="Times New Roman" charset="0"/>
                <a:ea typeface="Times New Roman" charset="0"/>
                <a:cs typeface="Times New Roman" charset="0"/>
              </a:rPr>
              <a:t>tudents</a:t>
            </a:r>
            <a:r>
              <a:rPr lang="en-US" altLang="zh-CN" sz="2400" i="1" dirty="0">
                <a:latin typeface="Times New Roman" charset="0"/>
                <a:ea typeface="Times New Roman" charset="0"/>
                <a:cs typeface="Times New Roman" charset="0"/>
              </a:rPr>
              <a:t>:</a:t>
            </a:r>
            <a:r>
              <a:rPr lang="zh-CN" altLang="en-US" sz="2400" i="1" dirty="0">
                <a:latin typeface="Times New Roman" charset="0"/>
                <a:ea typeface="Times New Roman" charset="0"/>
                <a:cs typeface="Times New Roman" charset="0"/>
              </a:rPr>
              <a:t> </a:t>
            </a:r>
            <a:r>
              <a:rPr lang="en-US" altLang="zh-CN" sz="2400" i="1" dirty="0" smtClean="0">
                <a:latin typeface="Times New Roman" charset="0"/>
                <a:ea typeface="Times New Roman" charset="0"/>
                <a:cs typeface="Times New Roman" charset="0"/>
              </a:rPr>
              <a:t>Wanxin</a:t>
            </a:r>
            <a:r>
              <a:rPr lang="zh-CN" altLang="en-US" sz="2400" i="1" dirty="0" smtClean="0">
                <a:latin typeface="Times New Roman" charset="0"/>
                <a:ea typeface="Times New Roman" charset="0"/>
                <a:cs typeface="Times New Roman" charset="0"/>
              </a:rPr>
              <a:t> </a:t>
            </a:r>
            <a:r>
              <a:rPr lang="en-US" altLang="zh-CN" sz="2400" i="1" dirty="0" smtClean="0">
                <a:latin typeface="Times New Roman" charset="0"/>
                <a:ea typeface="Times New Roman" charset="0"/>
                <a:cs typeface="Times New Roman" charset="0"/>
              </a:rPr>
              <a:t>Cai,</a:t>
            </a:r>
            <a:r>
              <a:rPr lang="zh-CN" altLang="en-US" sz="2400" i="1" dirty="0" smtClean="0">
                <a:latin typeface="Times New Roman" charset="0"/>
                <a:ea typeface="Times New Roman" charset="0"/>
                <a:cs typeface="Times New Roman" charset="0"/>
              </a:rPr>
              <a:t> </a:t>
            </a:r>
            <a:r>
              <a:rPr lang="en-US" altLang="zh-CN" sz="2400" i="1" dirty="0" err="1" smtClean="0">
                <a:solidFill>
                  <a:srgbClr val="FFCC00"/>
                </a:solidFill>
                <a:latin typeface="Times New Roman" charset="0"/>
                <a:ea typeface="Times New Roman" charset="0"/>
                <a:cs typeface="Times New Roman" charset="0"/>
                <a:sym typeface="Arial"/>
              </a:rPr>
              <a:t>Hisham</a:t>
            </a:r>
            <a:r>
              <a:rPr lang="en-US" altLang="zh-CN" sz="2400" i="1" dirty="0" smtClean="0">
                <a:solidFill>
                  <a:srgbClr val="FFCC00"/>
                </a:solidFill>
                <a:latin typeface="Times New Roman" charset="0"/>
                <a:ea typeface="Times New Roman" charset="0"/>
                <a:cs typeface="Times New Roman" charset="0"/>
                <a:sym typeface="Arial"/>
              </a:rPr>
              <a:t> </a:t>
            </a:r>
            <a:r>
              <a:rPr lang="en-US" altLang="zh-CN" sz="2400" i="1" dirty="0" err="1">
                <a:solidFill>
                  <a:srgbClr val="FFCC00"/>
                </a:solidFill>
                <a:latin typeface="Times New Roman" charset="0"/>
                <a:ea typeface="Times New Roman" charset="0"/>
                <a:cs typeface="Times New Roman" charset="0"/>
                <a:sym typeface="Arial"/>
              </a:rPr>
              <a:t>Maddah</a:t>
            </a:r>
            <a:r>
              <a:rPr lang="en-US" altLang="zh-CN" sz="2400" i="1" dirty="0">
                <a:solidFill>
                  <a:srgbClr val="FFCC00"/>
                </a:solidFill>
                <a:latin typeface="Times New Roman" charset="0"/>
                <a:ea typeface="Times New Roman" charset="0"/>
                <a:cs typeface="Times New Roman" charset="0"/>
                <a:sym typeface="Arial"/>
              </a:rPr>
              <a:t>, </a:t>
            </a:r>
            <a:r>
              <a:rPr lang="en-US" altLang="zh-CN" sz="2400" i="1" dirty="0" err="1">
                <a:solidFill>
                  <a:srgbClr val="FFCC00"/>
                </a:solidFill>
                <a:latin typeface="Times New Roman" charset="0"/>
                <a:ea typeface="Times New Roman" charset="0"/>
                <a:cs typeface="Times New Roman" charset="0"/>
                <a:sym typeface="Arial"/>
              </a:rPr>
              <a:t>Wenxin</a:t>
            </a:r>
            <a:r>
              <a:rPr lang="en-US" altLang="zh-CN" sz="2400" i="1" dirty="0">
                <a:solidFill>
                  <a:srgbClr val="FFCC00"/>
                </a:solidFill>
                <a:latin typeface="Times New Roman" charset="0"/>
                <a:ea typeface="Times New Roman" charset="0"/>
                <a:cs typeface="Times New Roman" charset="0"/>
                <a:sym typeface="Arial"/>
              </a:rPr>
              <a:t> Deng,</a:t>
            </a:r>
            <a:r>
              <a:rPr lang="zh-CN" altLang="en-US" sz="2400" i="1" dirty="0">
                <a:solidFill>
                  <a:srgbClr val="FFCC00"/>
                </a:solidFill>
                <a:latin typeface="Times New Roman" charset="0"/>
                <a:ea typeface="Times New Roman" charset="0"/>
                <a:cs typeface="Times New Roman" charset="0"/>
                <a:sym typeface="Arial"/>
              </a:rPr>
              <a:t> </a:t>
            </a:r>
            <a:r>
              <a:rPr lang="en-US" altLang="zh-CN" sz="2400" i="1" dirty="0" smtClean="0">
                <a:solidFill>
                  <a:srgbClr val="FFCC00"/>
                </a:solidFill>
                <a:latin typeface="Times New Roman" charset="0"/>
                <a:ea typeface="Times New Roman" charset="0"/>
                <a:cs typeface="Times New Roman" charset="0"/>
                <a:sym typeface="Arial"/>
              </a:rPr>
              <a:t/>
            </a:r>
            <a:br>
              <a:rPr lang="en-US" altLang="zh-CN" sz="2400" i="1" dirty="0" smtClean="0">
                <a:solidFill>
                  <a:srgbClr val="FFCC00"/>
                </a:solidFill>
                <a:latin typeface="Times New Roman" charset="0"/>
                <a:ea typeface="Times New Roman" charset="0"/>
                <a:cs typeface="Times New Roman" charset="0"/>
                <a:sym typeface="Arial"/>
              </a:rPr>
            </a:br>
            <a:r>
              <a:rPr lang="en-US" altLang="zh-CN" sz="2400" i="1" dirty="0" err="1" smtClean="0">
                <a:latin typeface="Times New Roman" charset="0"/>
                <a:ea typeface="Times New Roman" charset="0"/>
                <a:cs typeface="Times New Roman" charset="0"/>
                <a:sym typeface="Arial"/>
              </a:rPr>
              <a:t>Atosa</a:t>
            </a:r>
            <a:r>
              <a:rPr lang="zh-CN" altLang="en-US" sz="2400" i="1" dirty="0" smtClean="0">
                <a:latin typeface="Times New Roman" charset="0"/>
                <a:ea typeface="Times New Roman" charset="0"/>
                <a:cs typeface="Times New Roman" charset="0"/>
                <a:sym typeface="Arial"/>
              </a:rPr>
              <a:t> </a:t>
            </a:r>
            <a:r>
              <a:rPr lang="en-US" altLang="zh-CN" sz="2400" i="1" dirty="0" err="1" smtClean="0">
                <a:latin typeface="Times New Roman" charset="0"/>
                <a:ea typeface="Times New Roman" charset="0"/>
                <a:cs typeface="Times New Roman" charset="0"/>
                <a:sym typeface="Arial"/>
              </a:rPr>
              <a:t>Vahdati</a:t>
            </a:r>
            <a:r>
              <a:rPr lang="en-US" altLang="zh-CN" sz="2400" i="1" dirty="0" smtClean="0">
                <a:latin typeface="Times New Roman" charset="0"/>
                <a:ea typeface="Times New Roman" charset="0"/>
                <a:cs typeface="Times New Roman" charset="0"/>
                <a:sym typeface="Arial"/>
              </a:rPr>
              <a:t>, </a:t>
            </a:r>
            <a:r>
              <a:rPr lang="en-US" altLang="zh-CN" sz="2400" i="1" dirty="0" smtClean="0">
                <a:solidFill>
                  <a:srgbClr val="FFCC00"/>
                </a:solidFill>
                <a:latin typeface="Times New Roman" charset="0"/>
                <a:ea typeface="Times New Roman" charset="0"/>
                <a:cs typeface="Times New Roman" charset="0"/>
                <a:sym typeface="Arial"/>
              </a:rPr>
              <a:t>Jacqueline </a:t>
            </a:r>
            <a:r>
              <a:rPr lang="en-US" altLang="zh-CN" sz="2400" i="1" smtClean="0">
                <a:solidFill>
                  <a:srgbClr val="FFCC00"/>
                </a:solidFill>
                <a:latin typeface="Times New Roman" charset="0"/>
                <a:ea typeface="Times New Roman" charset="0"/>
                <a:cs typeface="Times New Roman" charset="0"/>
                <a:sym typeface="Arial"/>
              </a:rPr>
              <a:t>Wu,and</a:t>
            </a:r>
            <a:r>
              <a:rPr lang="zh-CN" altLang="en-US" sz="2400" i="1" smtClean="0">
                <a:solidFill>
                  <a:srgbClr val="FFCC00"/>
                </a:solidFill>
                <a:latin typeface="Times New Roman" charset="0"/>
                <a:ea typeface="Times New Roman" charset="0"/>
                <a:cs typeface="Times New Roman" charset="0"/>
                <a:sym typeface="Arial"/>
              </a:rPr>
              <a:t> </a:t>
            </a:r>
            <a:r>
              <a:rPr lang="en-US" altLang="zh-CN" sz="2400" i="1" dirty="0" smtClean="0">
                <a:solidFill>
                  <a:srgbClr val="FFCC00"/>
                </a:solidFill>
                <a:latin typeface="Times New Roman" charset="0"/>
                <a:ea typeface="Times New Roman" charset="0"/>
                <a:cs typeface="Times New Roman" charset="0"/>
                <a:sym typeface="Arial"/>
              </a:rPr>
              <a:t>Mohammed </a:t>
            </a:r>
            <a:r>
              <a:rPr lang="en-US" altLang="zh-CN" sz="2400" i="1" dirty="0" err="1" smtClean="0">
                <a:solidFill>
                  <a:srgbClr val="FFCC00"/>
                </a:solidFill>
                <a:latin typeface="Times New Roman" charset="0"/>
                <a:ea typeface="Times New Roman" charset="0"/>
                <a:cs typeface="Times New Roman" charset="0"/>
                <a:sym typeface="Arial"/>
              </a:rPr>
              <a:t>AlMugahwi</a:t>
            </a:r>
            <a:endParaRPr lang="en-US" altLang="zh-CN" sz="2400" i="1" dirty="0" smtClean="0">
              <a:solidFill>
                <a:srgbClr val="FFCC00"/>
              </a:solidFill>
              <a:latin typeface="Times New Roman" charset="0"/>
              <a:ea typeface="Times New Roman" charset="0"/>
              <a:cs typeface="Times New Roman" charset="0"/>
              <a:sym typeface="Arial"/>
            </a:endParaRPr>
          </a:p>
          <a:p>
            <a:pPr lvl="0" algn="ctr">
              <a:spcBef>
                <a:spcPct val="20000"/>
              </a:spcBef>
              <a:defRPr/>
            </a:pPr>
            <a:r>
              <a:rPr lang="zh-CN" altLang="en-US" sz="2400" i="1" dirty="0" smtClean="0">
                <a:latin typeface="Times New Roman" charset="0"/>
                <a:ea typeface="Times New Roman" charset="0"/>
                <a:cs typeface="Times New Roman" charset="0"/>
                <a:sym typeface="Arial"/>
              </a:rPr>
              <a:t> </a:t>
            </a:r>
            <a:endParaRPr lang="en-US" altLang="zh-CN" sz="2400" i="1" dirty="0">
              <a:latin typeface="Times New Roman" charset="0"/>
              <a:ea typeface="Times New Roman" charset="0"/>
              <a:cs typeface="Times New Roman" charset="0"/>
              <a:sym typeface="Arial"/>
            </a:endParaRPr>
          </a:p>
          <a:p>
            <a:pPr lvl="0" algn="ctr">
              <a:spcBef>
                <a:spcPct val="20000"/>
              </a:spcBef>
              <a:defRPr/>
            </a:pPr>
            <a:r>
              <a:rPr lang="en-US" altLang="zh-CN" sz="2400" i="1" dirty="0">
                <a:latin typeface="Times New Roman" charset="0"/>
                <a:ea typeface="Times New Roman" charset="0"/>
                <a:cs typeface="Times New Roman" charset="0"/>
                <a:sym typeface="Arial"/>
              </a:rPr>
              <a:t>Supervisor: Professor</a:t>
            </a:r>
            <a:r>
              <a:rPr lang="zh-CN" altLang="en-US" sz="2400" i="1" dirty="0">
                <a:latin typeface="Times New Roman" charset="0"/>
                <a:ea typeface="Times New Roman" charset="0"/>
                <a:cs typeface="Times New Roman" charset="0"/>
                <a:sym typeface="Arial"/>
              </a:rPr>
              <a:t> </a:t>
            </a:r>
            <a:r>
              <a:rPr lang="en-US" altLang="zh-CN" sz="2400" i="1" dirty="0">
                <a:latin typeface="Times New Roman" charset="0"/>
                <a:ea typeface="Times New Roman" charset="0"/>
                <a:cs typeface="Times New Roman" charset="0"/>
                <a:sym typeface="Arial"/>
              </a:rPr>
              <a:t>Massoud (Mike)</a:t>
            </a:r>
            <a:r>
              <a:rPr lang="zh-CN" altLang="en-US" sz="2400" i="1" dirty="0">
                <a:latin typeface="Times New Roman" charset="0"/>
                <a:ea typeface="Times New Roman" charset="0"/>
                <a:cs typeface="Times New Roman" charset="0"/>
                <a:sym typeface="Arial"/>
              </a:rPr>
              <a:t> </a:t>
            </a:r>
            <a:r>
              <a:rPr lang="en-US" altLang="zh-CN" sz="2400" i="1" dirty="0" smtClean="0">
                <a:latin typeface="Times New Roman" charset="0"/>
                <a:ea typeface="Times New Roman" charset="0"/>
                <a:cs typeface="Times New Roman" charset="0"/>
                <a:sym typeface="Arial"/>
              </a:rPr>
              <a:t>Pirbazari</a:t>
            </a:r>
          </a:p>
          <a:p>
            <a:pPr lvl="0" algn="ctr">
              <a:spcBef>
                <a:spcPct val="20000"/>
              </a:spcBef>
              <a:defRPr/>
            </a:pPr>
            <a:r>
              <a:rPr lang="en-US" altLang="zh-CN" sz="2400" i="1" dirty="0" smtClean="0">
                <a:latin typeface="Times New Roman" charset="0"/>
                <a:ea typeface="Times New Roman" charset="0"/>
                <a:cs typeface="Times New Roman" charset="0"/>
                <a:sym typeface="Arial"/>
              </a:rPr>
              <a:t>July</a:t>
            </a:r>
            <a:r>
              <a:rPr lang="zh-CN" altLang="en-US" sz="2400" i="1" dirty="0" smtClean="0">
                <a:latin typeface="Times New Roman" charset="0"/>
                <a:ea typeface="Times New Roman" charset="0"/>
                <a:cs typeface="Times New Roman" charset="0"/>
                <a:sym typeface="Arial"/>
              </a:rPr>
              <a:t> </a:t>
            </a:r>
            <a:r>
              <a:rPr lang="en-US" altLang="zh-CN" sz="2400" i="1" dirty="0" smtClean="0">
                <a:latin typeface="Times New Roman" charset="0"/>
                <a:ea typeface="Times New Roman" charset="0"/>
                <a:cs typeface="Times New Roman" charset="0"/>
                <a:sym typeface="Arial"/>
              </a:rPr>
              <a:t>2019</a:t>
            </a:r>
            <a:endParaRPr lang="en-US" altLang="zh-CN" sz="2400" i="1" dirty="0">
              <a:latin typeface="Times New Roman" charset="0"/>
              <a:ea typeface="Times New Roman" charset="0"/>
              <a:cs typeface="Times New Roman" charset="0"/>
              <a:sym typeface="Arial"/>
            </a:endParaRPr>
          </a:p>
          <a:p>
            <a:pPr lvl="0" algn="ctr">
              <a:spcBef>
                <a:spcPct val="20000"/>
              </a:spcBef>
              <a:defRPr/>
            </a:pPr>
            <a:endParaRPr lang="en-US" altLang="zh-CN" sz="2400" i="1" dirty="0">
              <a:latin typeface="Times New Roman" charset="0"/>
              <a:ea typeface="Times New Roman" charset="0"/>
              <a:cs typeface="Times New Roman" charset="0"/>
              <a:sym typeface="Arial"/>
            </a:endParaRPr>
          </a:p>
        </p:txBody>
      </p:sp>
      <p:cxnSp>
        <p:nvCxnSpPr>
          <p:cNvPr id="6" name="Straight Connector 5"/>
          <p:cNvCxnSpPr/>
          <p:nvPr/>
        </p:nvCxnSpPr>
        <p:spPr>
          <a:xfrm>
            <a:off x="631651" y="2501893"/>
            <a:ext cx="8128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9" name="Subtitle 2"/>
          <p:cNvSpPr txBox="1">
            <a:spLocks/>
          </p:cNvSpPr>
          <p:nvPr/>
        </p:nvSpPr>
        <p:spPr>
          <a:xfrm>
            <a:off x="14701" y="2563811"/>
            <a:ext cx="9144000" cy="393701"/>
          </a:xfrm>
          <a:prstGeom prst="rect">
            <a:avLst/>
          </a:prstGeom>
        </p:spPr>
        <p:txBody>
          <a:bodyPr vert="horz" lIns="91440" tIns="45720" rIns="91440" bIns="45720" rtlCol="0">
            <a:normAutofit fontScale="92500" lnSpcReduction="10000"/>
          </a:bodyPr>
          <a:lstStyle/>
          <a:p>
            <a:pPr lvl="0" algn="ctr">
              <a:spcBef>
                <a:spcPct val="20000"/>
              </a:spcBef>
              <a:defRPr/>
            </a:pPr>
            <a:r>
              <a:rPr kumimoji="0" lang="en-US" altLang="zh-CN" sz="2400" i="1" u="none" strike="noStrike" kern="1200" cap="none" spc="0" normalizeH="0" baseline="0" noProof="0" dirty="0">
                <a:solidFill>
                  <a:schemeClr val="tx2"/>
                </a:solidFill>
                <a:effectLst/>
                <a:uLnTx/>
                <a:uFillTx/>
                <a:latin typeface="Times New Roman" charset="0"/>
                <a:ea typeface="Times New Roman" charset="0"/>
                <a:cs typeface="Times New Roman" charset="0"/>
              </a:rPr>
              <a:t>ENE510</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Water</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Quality</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Management</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and</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Practice</a:t>
            </a:r>
            <a:endParaRPr lang="en-US" altLang="zh-CN" sz="2400" i="1" dirty="0">
              <a:solidFill>
                <a:schemeClr val="tx2"/>
              </a:solidFill>
              <a:latin typeface="Times New Roman" charset="0"/>
              <a:ea typeface="Times New Roman" charset="0"/>
              <a:cs typeface="Times New Roman" charset="0"/>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21165"/>
            <a:ext cx="9129299" cy="1066799"/>
          </a:xfrm>
          <a:prstGeom prst="rect">
            <a:avLst/>
          </a:prstGeom>
        </p:spPr>
        <p:txBody>
          <a:bodyPr vert="horz" lIns="91440" tIns="45720" rIns="91440" bIns="45720" rtlCol="0" anchor="ctr">
            <a:noAutofit/>
          </a:bodyPr>
          <a:lstStyle/>
          <a:p>
            <a:pPr lvl="0" algn="ctr">
              <a:spcBef>
                <a:spcPct val="0"/>
              </a:spcBef>
              <a:defRPr/>
            </a:pPr>
            <a:r>
              <a:rPr lang="en-US" altLang="zh-CN" sz="2800" dirty="0">
                <a:solidFill>
                  <a:srgbClr val="990000"/>
                </a:solidFill>
                <a:latin typeface="Arial"/>
                <a:cs typeface="Arial"/>
              </a:rPr>
              <a:t>Relation to LA River </a:t>
            </a:r>
            <a:r>
              <a:rPr lang="en-US" altLang="zh-CN" sz="2800" dirty="0" smtClean="0">
                <a:solidFill>
                  <a:srgbClr val="990000"/>
                </a:solidFill>
                <a:latin typeface="Arial"/>
                <a:cs typeface="Arial"/>
              </a:rPr>
              <a:t>Revitalization</a:t>
            </a:r>
            <a:r>
              <a:rPr lang="zh-CN" altLang="en-US" sz="2800" dirty="0" smtClean="0">
                <a:solidFill>
                  <a:srgbClr val="990000"/>
                </a:solidFill>
                <a:latin typeface="Arial"/>
                <a:cs typeface="Arial"/>
              </a:rPr>
              <a:t> </a:t>
            </a:r>
            <a:r>
              <a:rPr lang="en-US" altLang="zh-CN" sz="2000" dirty="0" smtClean="0">
                <a:solidFill>
                  <a:srgbClr val="990000"/>
                </a:solidFill>
                <a:latin typeface="Arial"/>
                <a:cs typeface="Arial"/>
              </a:rPr>
              <a:t>(cont’d)</a:t>
            </a:r>
            <a:endParaRPr lang="en-US" sz="2000" dirty="0">
              <a:solidFill>
                <a:srgbClr val="990000"/>
              </a:solidFill>
              <a:latin typeface="Arial"/>
              <a:cs typeface="Arial"/>
            </a:endParaRPr>
          </a:p>
          <a:p>
            <a:pPr algn="ctr">
              <a:spcBef>
                <a:spcPct val="0"/>
              </a:spcBef>
              <a:defRPr/>
            </a:pPr>
            <a:r>
              <a:rPr lang="zh-CN" altLang="en-US" sz="2400" u="sng" dirty="0" smtClean="0">
                <a:solidFill>
                  <a:srgbClr val="FFCC00"/>
                </a:solidFill>
                <a:latin typeface="Times New Roman" charset="0"/>
                <a:ea typeface="Times New Roman" charset="0"/>
                <a:cs typeface="Times New Roman" charset="0"/>
              </a:rPr>
              <a:t> </a:t>
            </a:r>
            <a:r>
              <a:rPr lang="en-US" altLang="zh-CN" sz="2400" u="sng" dirty="0" smtClean="0">
                <a:solidFill>
                  <a:srgbClr val="FFCC00"/>
                </a:solidFill>
                <a:latin typeface="Times New Roman" charset="0"/>
                <a:ea typeface="Times New Roman" charset="0"/>
                <a:cs typeface="Times New Roman" charset="0"/>
              </a:rPr>
              <a:t>LA</a:t>
            </a:r>
            <a:r>
              <a:rPr lang="zh-CN" altLang="en-US" sz="2400" u="sng" dirty="0" smtClean="0">
                <a:solidFill>
                  <a:srgbClr val="FFCC00"/>
                </a:solidFill>
                <a:latin typeface="Times New Roman" charset="0"/>
                <a:ea typeface="Times New Roman" charset="0"/>
                <a:cs typeface="Times New Roman" charset="0"/>
              </a:rPr>
              <a:t> </a:t>
            </a:r>
            <a:r>
              <a:rPr lang="en-US" altLang="zh-CN" sz="2400" u="sng" dirty="0">
                <a:solidFill>
                  <a:srgbClr val="FFCC00"/>
                </a:solidFill>
                <a:latin typeface="Times New Roman" charset="0"/>
                <a:ea typeface="Times New Roman" charset="0"/>
                <a:cs typeface="Times New Roman" charset="0"/>
              </a:rPr>
              <a:t>River</a:t>
            </a:r>
            <a:r>
              <a:rPr lang="zh-CN" altLang="en-US" sz="2400" u="sng" dirty="0">
                <a:solidFill>
                  <a:srgbClr val="FFCC00"/>
                </a:solidFill>
                <a:latin typeface="Times New Roman" charset="0"/>
                <a:ea typeface="Times New Roman" charset="0"/>
                <a:cs typeface="Times New Roman" charset="0"/>
              </a:rPr>
              <a:t> </a:t>
            </a:r>
            <a:r>
              <a:rPr lang="en-US" altLang="zh-CN" sz="2400" u="sng" dirty="0">
                <a:solidFill>
                  <a:srgbClr val="FFCC00"/>
                </a:solidFill>
                <a:latin typeface="Times New Roman" charset="0"/>
                <a:ea typeface="Times New Roman" charset="0"/>
                <a:cs typeface="Times New Roman" charset="0"/>
              </a:rPr>
              <a:t>impaired</a:t>
            </a:r>
            <a:r>
              <a:rPr lang="zh-CN" altLang="en-US" sz="2400" u="sng" dirty="0">
                <a:solidFill>
                  <a:srgbClr val="FFCC00"/>
                </a:solidFill>
                <a:latin typeface="Times New Roman" charset="0"/>
                <a:ea typeface="Times New Roman" charset="0"/>
                <a:cs typeface="Times New Roman" charset="0"/>
              </a:rPr>
              <a:t> </a:t>
            </a:r>
            <a:r>
              <a:rPr lang="en-US" altLang="zh-CN" sz="2400" u="sng" dirty="0">
                <a:solidFill>
                  <a:srgbClr val="FFCC00"/>
                </a:solidFill>
                <a:latin typeface="Times New Roman" charset="0"/>
                <a:ea typeface="Times New Roman" charset="0"/>
                <a:cs typeface="Times New Roman" charset="0"/>
              </a:rPr>
              <a:t>water</a:t>
            </a:r>
            <a:r>
              <a:rPr lang="zh-CN" altLang="en-US" sz="2400" u="sng" dirty="0">
                <a:solidFill>
                  <a:srgbClr val="FFCC00"/>
                </a:solidFill>
                <a:latin typeface="Times New Roman" charset="0"/>
                <a:ea typeface="Times New Roman" charset="0"/>
                <a:cs typeface="Times New Roman" charset="0"/>
              </a:rPr>
              <a:t> </a:t>
            </a:r>
            <a:r>
              <a:rPr lang="en-US" altLang="zh-CN" sz="2400" u="sng" dirty="0">
                <a:solidFill>
                  <a:srgbClr val="FFCC00"/>
                </a:solidFill>
                <a:latin typeface="Times New Roman" charset="0"/>
                <a:ea typeface="Times New Roman" charset="0"/>
                <a:cs typeface="Times New Roman" charset="0"/>
              </a:rPr>
              <a:t>body</a:t>
            </a:r>
            <a:r>
              <a:rPr lang="zh-CN" altLang="en-US" sz="2400" u="sng" dirty="0">
                <a:solidFill>
                  <a:srgbClr val="FFCC00"/>
                </a:solidFill>
                <a:latin typeface="Times New Roman" charset="0"/>
                <a:ea typeface="Times New Roman" charset="0"/>
                <a:cs typeface="Times New Roman" charset="0"/>
              </a:rPr>
              <a:t> </a:t>
            </a:r>
            <a:r>
              <a:rPr lang="mr-IN" altLang="zh-CN" sz="2400" u="sng" dirty="0">
                <a:solidFill>
                  <a:srgbClr val="FFCC00"/>
                </a:solidFill>
                <a:latin typeface="Times New Roman" charset="0"/>
                <a:ea typeface="Times New Roman" charset="0"/>
                <a:cs typeface="Times New Roman" charset="0"/>
              </a:rPr>
              <a:t>–</a:t>
            </a:r>
            <a:r>
              <a:rPr lang="zh-CN" altLang="en-US" sz="2400" u="sng" dirty="0">
                <a:solidFill>
                  <a:srgbClr val="FFCC00"/>
                </a:solidFill>
                <a:latin typeface="Times New Roman" charset="0"/>
                <a:ea typeface="Times New Roman" charset="0"/>
                <a:cs typeface="Times New Roman" charset="0"/>
              </a:rPr>
              <a:t> </a:t>
            </a:r>
            <a:r>
              <a:rPr lang="en-US" altLang="zh-CN" sz="2400" u="sng" dirty="0">
                <a:solidFill>
                  <a:srgbClr val="FFCC00"/>
                </a:solidFill>
                <a:latin typeface="Times New Roman" charset="0"/>
                <a:ea typeface="Times New Roman" charset="0"/>
                <a:cs typeface="Times New Roman" charset="0"/>
              </a:rPr>
              <a:t>303(d)</a:t>
            </a:r>
            <a:r>
              <a:rPr lang="zh-CN" altLang="en-US" sz="2400" u="sng" dirty="0">
                <a:solidFill>
                  <a:srgbClr val="FFCC00"/>
                </a:solidFill>
                <a:latin typeface="Times New Roman" charset="0"/>
                <a:ea typeface="Times New Roman" charset="0"/>
                <a:cs typeface="Times New Roman" charset="0"/>
              </a:rPr>
              <a:t> </a:t>
            </a:r>
            <a:r>
              <a:rPr lang="en-US" altLang="zh-CN" sz="2400" u="sng" dirty="0">
                <a:solidFill>
                  <a:srgbClr val="FFCC00"/>
                </a:solidFill>
                <a:latin typeface="Times New Roman" charset="0"/>
                <a:ea typeface="Times New Roman" charset="0"/>
                <a:cs typeface="Times New Roman" charset="0"/>
              </a:rPr>
              <a:t>list</a:t>
            </a:r>
          </a:p>
        </p:txBody>
      </p:sp>
      <p:pic>
        <p:nvPicPr>
          <p:cNvPr id="10" name="Picture 9"/>
          <p:cNvPicPr>
            <a:picLocks noChangeAspect="1"/>
          </p:cNvPicPr>
          <p:nvPr/>
        </p:nvPicPr>
        <p:blipFill>
          <a:blip r:embed="rId3"/>
          <a:stretch>
            <a:fillRect/>
          </a:stretch>
        </p:blipFill>
        <p:spPr>
          <a:xfrm>
            <a:off x="-14701" y="1319706"/>
            <a:ext cx="9144000" cy="5538294"/>
          </a:xfrm>
          <a:prstGeom prst="rect">
            <a:avLst/>
          </a:prstGeom>
        </p:spPr>
      </p:pic>
      <p:sp>
        <p:nvSpPr>
          <p:cNvPr id="11" name="TextBox 10"/>
          <p:cNvSpPr txBox="1"/>
          <p:nvPr/>
        </p:nvSpPr>
        <p:spPr>
          <a:xfrm>
            <a:off x="-14701" y="1065790"/>
            <a:ext cx="1140021" cy="253916"/>
          </a:xfrm>
          <a:prstGeom prst="rect">
            <a:avLst/>
          </a:prstGeom>
          <a:noFill/>
        </p:spPr>
        <p:txBody>
          <a:bodyPr wrap="square" rtlCol="0">
            <a:spAutoFit/>
          </a:bodyPr>
          <a:lstStyle/>
          <a:p>
            <a:r>
              <a:rPr lang="en-US" altLang="zh-CN" sz="1050" dirty="0">
                <a:solidFill>
                  <a:srgbClr val="000000"/>
                </a:solidFill>
                <a:latin typeface="Times New Roman" charset="0"/>
                <a:ea typeface="Times New Roman" charset="0"/>
                <a:cs typeface="Times New Roman" charset="0"/>
              </a:rPr>
              <a:t>Source:</a:t>
            </a:r>
            <a:r>
              <a:rPr lang="zh-CN" altLang="en-US" sz="1050" dirty="0">
                <a:solidFill>
                  <a:srgbClr val="000000"/>
                </a:solidFill>
                <a:latin typeface="Times New Roman" charset="0"/>
                <a:ea typeface="Times New Roman" charset="0"/>
                <a:cs typeface="Times New Roman" charset="0"/>
              </a:rPr>
              <a:t> </a:t>
            </a:r>
            <a:r>
              <a:rPr lang="en-US" altLang="zh-CN" sz="1050" dirty="0">
                <a:solidFill>
                  <a:srgbClr val="000000"/>
                </a:solidFill>
                <a:latin typeface="Times New Roman" charset="0"/>
                <a:ea typeface="Times New Roman" charset="0"/>
                <a:cs typeface="Times New Roman" charset="0"/>
              </a:rPr>
              <a:t>CAEPA</a:t>
            </a:r>
            <a:endParaRPr lang="en-US" sz="105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167831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3</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400" b="1" u="none" strike="noStrike" kern="1200" cap="none" spc="0" normalizeH="0" baseline="0" noProof="0" dirty="0" err="1">
                <a:ln>
                  <a:noFill/>
                </a:ln>
                <a:effectLst/>
                <a:uLnTx/>
                <a:uFillTx/>
                <a:latin typeface="Arial"/>
                <a:ea typeface="+mj-ea"/>
                <a:cs typeface="Arial"/>
              </a:rPr>
              <a:t>Stormwater</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a:ln>
                  <a:noFill/>
                </a:ln>
                <a:effectLst/>
                <a:uLnTx/>
                <a:uFillTx/>
                <a:latin typeface="Arial"/>
                <a:ea typeface="+mj-ea"/>
                <a:cs typeface="Arial"/>
              </a:rPr>
              <a:t>BMPs</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a:ln>
                  <a:noFill/>
                </a:ln>
                <a:effectLst/>
                <a:uLnTx/>
                <a:uFillTx/>
                <a:latin typeface="Arial"/>
                <a:ea typeface="+mj-ea"/>
                <a:cs typeface="Arial"/>
              </a:rPr>
              <a:t>for</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a:ln>
                  <a:noFill/>
                </a:ln>
                <a:effectLst/>
                <a:uLnTx/>
                <a:uFillTx/>
                <a:latin typeface="Arial"/>
                <a:ea typeface="+mj-ea"/>
                <a:cs typeface="Arial"/>
              </a:rPr>
              <a:t/>
            </a:r>
            <a:br>
              <a:rPr kumimoji="0" lang="en-US" altLang="zh-CN" sz="4400" b="1" u="none" strike="noStrike" kern="1200" cap="none" spc="0" normalizeH="0" baseline="0" noProof="0" dirty="0">
                <a:ln>
                  <a:noFill/>
                </a:ln>
                <a:effectLst/>
                <a:uLnTx/>
                <a:uFillTx/>
                <a:latin typeface="Arial"/>
                <a:ea typeface="+mj-ea"/>
                <a:cs typeface="Arial"/>
              </a:rPr>
            </a:br>
            <a:r>
              <a:rPr lang="en-US" altLang="zh-CN" sz="4400" b="1" noProof="0" dirty="0">
                <a:latin typeface="Arial"/>
                <a:ea typeface="+mj-ea"/>
                <a:cs typeface="Arial"/>
              </a:rPr>
              <a:t>P</a:t>
            </a:r>
            <a:r>
              <a:rPr lang="en-US" altLang="zh-CN" sz="4400" b="1" dirty="0" err="1" smtClean="0">
                <a:latin typeface="Arial"/>
                <a:ea typeface="+mj-ea"/>
                <a:cs typeface="Arial"/>
              </a:rPr>
              <a:t>arking</a:t>
            </a:r>
            <a:r>
              <a:rPr lang="zh-CN" altLang="en-US" sz="4400" b="1" dirty="0" smtClean="0">
                <a:latin typeface="Arial"/>
                <a:ea typeface="+mj-ea"/>
                <a:cs typeface="Arial"/>
              </a:rPr>
              <a:t> </a:t>
            </a:r>
            <a:r>
              <a:rPr lang="en-US" altLang="zh-CN" sz="4400" b="1" dirty="0" smtClean="0">
                <a:latin typeface="Arial"/>
                <a:ea typeface="+mj-ea"/>
                <a:cs typeface="Arial"/>
              </a:rPr>
              <a:t>Lot</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8300783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94D4CC5-728F-4B67-BB19-8717654A3AA1}"/>
              </a:ext>
            </a:extLst>
          </p:cNvPr>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a:ln>
                  <a:noFill/>
                </a:ln>
                <a:solidFill>
                  <a:srgbClr val="990000"/>
                </a:solidFill>
                <a:effectLst/>
                <a:uLnTx/>
                <a:uFillTx/>
                <a:latin typeface="Arial"/>
                <a:ea typeface="+mj-ea"/>
                <a:cs typeface="Arial"/>
              </a:rPr>
              <a:t>Introduction</a:t>
            </a:r>
          </a:p>
        </p:txBody>
      </p:sp>
      <p:sp>
        <p:nvSpPr>
          <p:cNvPr id="6" name="TextBox 5">
            <a:extLst>
              <a:ext uri="{FF2B5EF4-FFF2-40B4-BE49-F238E27FC236}">
                <a16:creationId xmlns:a16="http://schemas.microsoft.com/office/drawing/2014/main" xmlns="" id="{D5FDD12E-CDDD-450D-AE59-F0CAC10992D6}"/>
              </a:ext>
            </a:extLst>
          </p:cNvPr>
          <p:cNvSpPr txBox="1"/>
          <p:nvPr/>
        </p:nvSpPr>
        <p:spPr>
          <a:xfrm>
            <a:off x="-1" y="1141187"/>
            <a:ext cx="8773699" cy="923330"/>
          </a:xfrm>
          <a:prstGeom prst="rect">
            <a:avLst/>
          </a:prstGeom>
          <a:noFill/>
        </p:spPr>
        <p:txBody>
          <a:bodyPr wrap="square" rtlCol="0">
            <a:spAutoFit/>
          </a:bodyPr>
          <a:lstStyle/>
          <a:p>
            <a:pPr marL="742950" lvl="1" indent="-285750" algn="just">
              <a:buFont typeface="Arial" charset="0"/>
              <a:buChar char="•"/>
            </a:pPr>
            <a:r>
              <a:rPr lang="en-US" dirty="0">
                <a:solidFill>
                  <a:srgbClr val="000000"/>
                </a:solidFill>
                <a:latin typeface="Times New Roman" charset="0"/>
                <a:ea typeface="Times New Roman" charset="0"/>
                <a:cs typeface="Times New Roman" charset="0"/>
              </a:rPr>
              <a:t>Stormwater runoff at parking lot can carry </a:t>
            </a:r>
            <a:r>
              <a:rPr lang="en-US" dirty="0" smtClean="0">
                <a:solidFill>
                  <a:srgbClr val="000000"/>
                </a:solidFill>
                <a:latin typeface="Times New Roman" charset="0"/>
                <a:ea typeface="Times New Roman" charset="0"/>
                <a:cs typeface="Times New Roman" charset="0"/>
              </a:rPr>
              <a:t>many </a:t>
            </a:r>
            <a:r>
              <a:rPr lang="en-US" dirty="0">
                <a:solidFill>
                  <a:srgbClr val="000000"/>
                </a:solidFill>
                <a:latin typeface="Times New Roman" charset="0"/>
                <a:ea typeface="Times New Roman" charset="0"/>
                <a:cs typeface="Times New Roman" charset="0"/>
              </a:rPr>
              <a:t>contaminants to storm drain.</a:t>
            </a:r>
          </a:p>
          <a:p>
            <a:pPr marL="742950" lvl="1" indent="-285750" algn="just">
              <a:buFont typeface="Arial" charset="0"/>
              <a:buChar char="•"/>
            </a:pPr>
            <a:r>
              <a:rPr lang="en-US" dirty="0">
                <a:solidFill>
                  <a:srgbClr val="000000"/>
                </a:solidFill>
                <a:latin typeface="Times New Roman" charset="0"/>
                <a:ea typeface="Times New Roman" charset="0"/>
                <a:cs typeface="Times New Roman" charset="0"/>
              </a:rPr>
              <a:t>Stormwater BMPs can effectively intercept stormwater runoff before it infiltrates into ground or flow to storm drain, achieving pollutants source control in stormwater.</a:t>
            </a:r>
          </a:p>
        </p:txBody>
      </p:sp>
      <p:sp>
        <p:nvSpPr>
          <p:cNvPr id="7" name="TextBox 6">
            <a:extLst>
              <a:ext uri="{FF2B5EF4-FFF2-40B4-BE49-F238E27FC236}">
                <a16:creationId xmlns:a16="http://schemas.microsoft.com/office/drawing/2014/main" xmlns="" id="{D28023E9-E586-4CD5-9DF3-C2D747FD557C}"/>
              </a:ext>
            </a:extLst>
          </p:cNvPr>
          <p:cNvSpPr txBox="1"/>
          <p:nvPr/>
        </p:nvSpPr>
        <p:spPr>
          <a:xfrm>
            <a:off x="1348374" y="5469996"/>
            <a:ext cx="4864100"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https://stormwater.pca.state.mn.us/index.php?title=File:Bioretention_parking_lot_island.jpg</a:t>
            </a:r>
          </a:p>
        </p:txBody>
      </p:sp>
      <p:pic>
        <p:nvPicPr>
          <p:cNvPr id="1030" name="Picture 6" descr="Related image">
            <a:extLst>
              <a:ext uri="{FF2B5EF4-FFF2-40B4-BE49-F238E27FC236}">
                <a16:creationId xmlns:a16="http://schemas.microsoft.com/office/drawing/2014/main" xmlns="" id="{0045E590-109A-4D21-A3F2-B8EC9D907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374" y="2267128"/>
            <a:ext cx="6076950" cy="32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384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948B82B-185B-4941-9401-45F99DCF2CD2}"/>
              </a:ext>
            </a:extLst>
          </p:cNvPr>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Common pollutants in parking lot</a:t>
            </a:r>
          </a:p>
        </p:txBody>
      </p:sp>
      <p:sp>
        <p:nvSpPr>
          <p:cNvPr id="5" name="Content Placeholder 2">
            <a:extLst>
              <a:ext uri="{FF2B5EF4-FFF2-40B4-BE49-F238E27FC236}">
                <a16:creationId xmlns:a16="http://schemas.microsoft.com/office/drawing/2014/main" xmlns="" id="{AF26B560-BF48-495C-B4C5-ACE9361EB3C4}"/>
              </a:ext>
            </a:extLst>
          </p:cNvPr>
          <p:cNvSpPr>
            <a:spLocks noGrp="1"/>
          </p:cNvSpPr>
          <p:nvPr>
            <p:ph idx="1"/>
          </p:nvPr>
        </p:nvSpPr>
        <p:spPr>
          <a:xfrm>
            <a:off x="407284" y="1193800"/>
            <a:ext cx="8470016" cy="1423988"/>
          </a:xfrm>
        </p:spPr>
        <p:txBody>
          <a:bodyPr>
            <a:normAutofit/>
          </a:bodyPr>
          <a:lstStyle/>
          <a:p>
            <a:pPr marL="365760"/>
            <a:r>
              <a:rPr lang="en-US" sz="2000" dirty="0">
                <a:solidFill>
                  <a:srgbClr val="000000"/>
                </a:solidFill>
                <a:latin typeface="Times New Roman" panose="02020603050405020304" pitchFamily="18" charset="0"/>
                <a:cs typeface="Times New Roman" panose="02020603050405020304" pitchFamily="18" charset="0"/>
              </a:rPr>
              <a:t>Parking lots areas can contribute a lot of pollutants such as:</a:t>
            </a:r>
          </a:p>
          <a:p>
            <a:pPr marL="365760" lvl="1" indent="0">
              <a:buNone/>
            </a:pPr>
            <a:r>
              <a:rPr lang="en-US" sz="1600" dirty="0">
                <a:solidFill>
                  <a:srgbClr val="000000"/>
                </a:solidFill>
                <a:latin typeface="Times New Roman" panose="02020603050405020304" pitchFamily="18" charset="0"/>
                <a:cs typeface="Times New Roman" panose="02020603050405020304" pitchFamily="18" charset="0"/>
              </a:rPr>
              <a:t>Trash, suspended solids (</a:t>
            </a:r>
            <a:r>
              <a:rPr lang="en-US" sz="1600" dirty="0" smtClean="0">
                <a:solidFill>
                  <a:srgbClr val="000000"/>
                </a:solidFill>
                <a:latin typeface="Times New Roman" panose="02020603050405020304" pitchFamily="18" charset="0"/>
                <a:cs typeface="Times New Roman" panose="02020603050405020304" pitchFamily="18" charset="0"/>
              </a:rPr>
              <a:t>sediments), </a:t>
            </a:r>
            <a:r>
              <a:rPr lang="en-US" sz="1600" dirty="0">
                <a:solidFill>
                  <a:srgbClr val="000000"/>
                </a:solidFill>
                <a:latin typeface="Times New Roman" panose="02020603050405020304" pitchFamily="18" charset="0"/>
                <a:cs typeface="Times New Roman" panose="02020603050405020304" pitchFamily="18" charset="0"/>
              </a:rPr>
              <a:t>hydrocarbons, oil and grease, heavy metals, and bacteria</a:t>
            </a:r>
          </a:p>
          <a:p>
            <a:pPr marL="36576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Commercial or industrial site can potentially generate </a:t>
            </a:r>
            <a:r>
              <a:rPr lang="en-US" sz="2000" u="sng" dirty="0">
                <a:solidFill>
                  <a:srgbClr val="000000"/>
                </a:solidFill>
                <a:latin typeface="Times New Roman" panose="02020603050405020304" pitchFamily="18" charset="0"/>
                <a:cs typeface="Times New Roman" panose="02020603050405020304" pitchFamily="18" charset="0"/>
              </a:rPr>
              <a:t>oily stormwater runoff</a:t>
            </a:r>
            <a:r>
              <a:rPr lang="en-US" sz="2000" dirty="0">
                <a:solidFill>
                  <a:srgbClr val="000000"/>
                </a:solidFill>
                <a:latin typeface="Times New Roman" panose="02020603050405020304" pitchFamily="18" charset="0"/>
                <a:cs typeface="Times New Roman" panose="02020603050405020304" pitchFamily="18" charset="0"/>
              </a:rPr>
              <a:t>:</a:t>
            </a:r>
          </a:p>
          <a:p>
            <a:pPr marL="365760" lvl="1" indent="0">
              <a:buNone/>
            </a:pPr>
            <a:r>
              <a:rPr lang="en-US" sz="1800" dirty="0">
                <a:solidFill>
                  <a:srgbClr val="000000"/>
                </a:solidFill>
                <a:latin typeface="Times New Roman" panose="02020603050405020304" pitchFamily="18" charset="0"/>
                <a:cs typeface="Times New Roman" panose="02020603050405020304" pitchFamily="18" charset="0"/>
              </a:rPr>
              <a:t>Gas stations, bus depots, trucking operations, wrecked vehicle storage, and junk yards</a:t>
            </a:r>
          </a:p>
        </p:txBody>
      </p:sp>
      <p:pic>
        <p:nvPicPr>
          <p:cNvPr id="3074" name="Picture 2" descr="valley-ridge-mall-raingarden-stormwater-parkinglot">
            <a:extLst>
              <a:ext uri="{FF2B5EF4-FFF2-40B4-BE49-F238E27FC236}">
                <a16:creationId xmlns:a16="http://schemas.microsoft.com/office/drawing/2014/main" xmlns="" id="{BBA63F49-AAA8-4EBC-96DE-D35C57E44A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69" r="9706"/>
          <a:stretch/>
        </p:blipFill>
        <p:spPr bwMode="auto">
          <a:xfrm>
            <a:off x="571500" y="2944818"/>
            <a:ext cx="3656425" cy="2520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99A84D8-EBCE-48DE-BFE0-1BC4BACF1137}"/>
              </a:ext>
            </a:extLst>
          </p:cNvPr>
          <p:cNvSpPr txBox="1"/>
          <p:nvPr/>
        </p:nvSpPr>
        <p:spPr>
          <a:xfrm>
            <a:off x="571500" y="5469996"/>
            <a:ext cx="3294476"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https://www.pca.state.mn.us/featured/when-it-rains-it-flows</a:t>
            </a:r>
          </a:p>
        </p:txBody>
      </p:sp>
      <p:pic>
        <p:nvPicPr>
          <p:cNvPr id="8" name="Picture 7" descr="parking lot.jpg">
            <a:extLst>
              <a:ext uri="{FF2B5EF4-FFF2-40B4-BE49-F238E27FC236}">
                <a16:creationId xmlns:a16="http://schemas.microsoft.com/office/drawing/2014/main" xmlns="" id="{6CEA27F4-1329-4F00-89E2-6C5C407B8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949" y="2943223"/>
            <a:ext cx="3714750" cy="2521743"/>
          </a:xfrm>
          <a:prstGeom prst="rect">
            <a:avLst/>
          </a:prstGeom>
        </p:spPr>
      </p:pic>
      <p:sp>
        <p:nvSpPr>
          <p:cNvPr id="10" name="TextBox 9">
            <a:extLst>
              <a:ext uri="{FF2B5EF4-FFF2-40B4-BE49-F238E27FC236}">
                <a16:creationId xmlns:a16="http://schemas.microsoft.com/office/drawing/2014/main" xmlns="" id="{349A7705-C088-45B7-B122-072DE452EC5C}"/>
              </a:ext>
            </a:extLst>
          </p:cNvPr>
          <p:cNvSpPr txBox="1"/>
          <p:nvPr/>
        </p:nvSpPr>
        <p:spPr>
          <a:xfrm>
            <a:off x="4697001" y="5469996"/>
            <a:ext cx="4446999"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http://switchboard.nrdc.org/blogs/rhammer/nrdc_petitions_epa_to_tackle_w.html</a:t>
            </a:r>
          </a:p>
        </p:txBody>
      </p:sp>
    </p:spTree>
    <p:extLst>
      <p:ext uri="{BB962C8B-B14F-4D97-AF65-F5344CB8AC3E}">
        <p14:creationId xmlns:p14="http://schemas.microsoft.com/office/powerpoint/2010/main" val="36167281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99FFCC0-9895-4BC3-B04D-9D63EA3725F0}"/>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Source control BMPs</a:t>
            </a:r>
          </a:p>
        </p:txBody>
      </p:sp>
      <p:sp>
        <p:nvSpPr>
          <p:cNvPr id="5" name="Content Placeholder 2">
            <a:extLst>
              <a:ext uri="{FF2B5EF4-FFF2-40B4-BE49-F238E27FC236}">
                <a16:creationId xmlns:a16="http://schemas.microsoft.com/office/drawing/2014/main" xmlns="" id="{8CFEEF31-ABB7-4EE9-8E07-EA2CBBCB9966}"/>
              </a:ext>
            </a:extLst>
          </p:cNvPr>
          <p:cNvSpPr>
            <a:spLocks noGrp="1"/>
          </p:cNvSpPr>
          <p:nvPr>
            <p:ph idx="1"/>
          </p:nvPr>
        </p:nvSpPr>
        <p:spPr>
          <a:xfrm>
            <a:off x="485775" y="1205840"/>
            <a:ext cx="8316499" cy="1997075"/>
          </a:xfrm>
        </p:spPr>
        <p:txBody>
          <a:bodyPr>
            <a:normAutofit/>
          </a:bodyPr>
          <a:lstStyle/>
          <a:p>
            <a:pPr marL="0" indent="0" algn="just">
              <a:buNone/>
            </a:pPr>
            <a:r>
              <a:rPr lang="en-US" sz="2400" dirty="0">
                <a:solidFill>
                  <a:srgbClr val="000000"/>
                </a:solidFill>
                <a:latin typeface="Times New Roman" panose="02020603050405020304" pitchFamily="18" charset="0"/>
                <a:cs typeface="Times New Roman" panose="02020603050405020304" pitchFamily="18" charset="0"/>
              </a:rPr>
              <a:t>The following stormwater BMPs </a:t>
            </a:r>
            <a:r>
              <a:rPr lang="en-US" sz="2400" dirty="0" smtClean="0">
                <a:solidFill>
                  <a:srgbClr val="000000"/>
                </a:solidFill>
                <a:latin typeface="Times New Roman" panose="02020603050405020304" pitchFamily="18" charset="0"/>
                <a:cs typeface="Times New Roman" panose="02020603050405020304" pitchFamily="18" charset="0"/>
              </a:rPr>
              <a:t>are </a:t>
            </a:r>
            <a:r>
              <a:rPr lang="en-US" sz="2400" dirty="0">
                <a:solidFill>
                  <a:srgbClr val="000000"/>
                </a:solidFill>
                <a:latin typeface="Times New Roman" panose="02020603050405020304" pitchFamily="18" charset="0"/>
                <a:cs typeface="Times New Roman" panose="02020603050405020304" pitchFamily="18" charset="0"/>
              </a:rPr>
              <a:t>effective to prevent or reduce the discharge of pollutants from parking areas:</a:t>
            </a:r>
          </a:p>
          <a:p>
            <a:pPr algn="just"/>
            <a:r>
              <a:rPr lang="en-US" sz="2000" dirty="0">
                <a:solidFill>
                  <a:srgbClr val="000000"/>
                </a:solidFill>
                <a:latin typeface="Times New Roman" panose="02020603050405020304" pitchFamily="18" charset="0"/>
                <a:cs typeface="Times New Roman" panose="02020603050405020304" pitchFamily="18" charset="0"/>
              </a:rPr>
              <a:t>Keep the parking areas clean and orderly</a:t>
            </a:r>
          </a:p>
          <a:p>
            <a:pPr algn="just"/>
            <a:r>
              <a:rPr lang="en-US" sz="2000" dirty="0">
                <a:solidFill>
                  <a:srgbClr val="000000"/>
                </a:solidFill>
                <a:latin typeface="Times New Roman" panose="02020603050405020304" pitchFamily="18" charset="0"/>
                <a:cs typeface="Times New Roman" panose="02020603050405020304" pitchFamily="18" charset="0"/>
              </a:rPr>
              <a:t>Remove debris in a timely manner</a:t>
            </a:r>
          </a:p>
          <a:p>
            <a:pPr algn="just"/>
            <a:r>
              <a:rPr lang="en-US" sz="2000" dirty="0">
                <a:solidFill>
                  <a:srgbClr val="000000"/>
                </a:solidFill>
                <a:latin typeface="Times New Roman" panose="02020603050405020304" pitchFamily="18" charset="0"/>
                <a:cs typeface="Times New Roman" panose="02020603050405020304" pitchFamily="18" charset="0"/>
              </a:rPr>
              <a:t>Clean and sweep parking lots regularly</a:t>
            </a:r>
          </a:p>
          <a:p>
            <a:pPr marL="0" indent="0" algn="just">
              <a:buNone/>
            </a:pP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4098" name="Picture 2" descr="street sweeping">
            <a:extLst>
              <a:ext uri="{FF2B5EF4-FFF2-40B4-BE49-F238E27FC236}">
                <a16:creationId xmlns:a16="http://schemas.microsoft.com/office/drawing/2014/main" xmlns="" id="{40177A86-BAD3-4004-950C-A618AAFDB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230" y="3267075"/>
            <a:ext cx="4092369" cy="2385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4A83B02-675B-4DF1-B9C4-F6FD90850742}"/>
              </a:ext>
            </a:extLst>
          </p:cNvPr>
          <p:cNvSpPr txBox="1"/>
          <p:nvPr/>
        </p:nvSpPr>
        <p:spPr>
          <a:xfrm>
            <a:off x="2232230" y="5593106"/>
            <a:ext cx="3790950"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https://countrysidepropertymaintenance.com/parking-lot-sweeping/</a:t>
            </a:r>
          </a:p>
        </p:txBody>
      </p:sp>
    </p:spTree>
    <p:extLst>
      <p:ext uri="{BB962C8B-B14F-4D97-AF65-F5344CB8AC3E}">
        <p14:creationId xmlns:p14="http://schemas.microsoft.com/office/powerpoint/2010/main" val="40495538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1" y="1208196"/>
            <a:ext cx="8291098" cy="1725580"/>
          </a:xfrm>
        </p:spPr>
        <p:txBody>
          <a:bodyPr>
            <a:normAutofit lnSpcReduction="10000"/>
          </a:bodyPr>
          <a:lstStyle/>
          <a:p>
            <a:r>
              <a:rPr lang="en-US" sz="2000" dirty="0">
                <a:solidFill>
                  <a:srgbClr val="000000"/>
                </a:solidFill>
                <a:latin typeface="Times New Roman" panose="02020603050405020304" pitchFamily="18" charset="0"/>
                <a:cs typeface="Times New Roman" panose="02020603050405020304" pitchFamily="18" charset="0"/>
              </a:rPr>
              <a:t>Post “No Littering” signs and enforce anti-litter </a:t>
            </a:r>
            <a:r>
              <a:rPr lang="en-US" sz="2000" dirty="0" smtClean="0">
                <a:solidFill>
                  <a:srgbClr val="000000"/>
                </a:solidFill>
                <a:latin typeface="Times New Roman" panose="02020603050405020304" pitchFamily="18" charset="0"/>
                <a:cs typeface="Times New Roman" panose="02020603050405020304" pitchFamily="18" charset="0"/>
              </a:rPr>
              <a:t>laws </a:t>
            </a:r>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Provide an adequate number of litter </a:t>
            </a:r>
            <a:r>
              <a:rPr lang="en-US" sz="2000" dirty="0" smtClean="0">
                <a:solidFill>
                  <a:srgbClr val="000000"/>
                </a:solidFill>
                <a:latin typeface="Times New Roman" panose="02020603050405020304" pitchFamily="18" charset="0"/>
                <a:cs typeface="Times New Roman" panose="02020603050405020304" pitchFamily="18" charset="0"/>
              </a:rPr>
              <a:t>receptacles </a:t>
            </a:r>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Clean out and cover litter receptacles </a:t>
            </a:r>
            <a:r>
              <a:rPr lang="en-US" sz="2000" dirty="0" smtClean="0">
                <a:solidFill>
                  <a:srgbClr val="000000"/>
                </a:solidFill>
                <a:latin typeface="Times New Roman" panose="02020603050405020304" pitchFamily="18" charset="0"/>
                <a:cs typeface="Times New Roman" panose="02020603050405020304" pitchFamily="18" charset="0"/>
              </a:rPr>
              <a:t>frequently</a:t>
            </a:r>
            <a:endParaRPr lang="en-US" sz="2000" dirty="0">
              <a:solidFill>
                <a:srgbClr val="000000"/>
              </a:solidFill>
              <a:latin typeface="Times New Roman" panose="02020603050405020304" pitchFamily="18" charset="0"/>
              <a:cs typeface="Times New Roman" panose="02020603050405020304" pitchFamily="18" charset="0"/>
            </a:endParaRPr>
          </a:p>
          <a:p>
            <a:pPr algn="just"/>
            <a:r>
              <a:rPr lang="en-US" sz="2000" dirty="0">
                <a:solidFill>
                  <a:srgbClr val="000000"/>
                </a:solidFill>
                <a:latin typeface="Times New Roman" panose="02020603050405020304" pitchFamily="18" charset="0"/>
                <a:cs typeface="Times New Roman" panose="02020603050405020304" pitchFamily="18" charset="0"/>
              </a:rPr>
              <a:t>Conduct inspections of parking facilities and </a:t>
            </a:r>
            <a:r>
              <a:rPr lang="en-US" sz="2000" dirty="0" err="1">
                <a:solidFill>
                  <a:srgbClr val="000000"/>
                </a:solidFill>
                <a:latin typeface="Times New Roman" panose="02020603050405020304" pitchFamily="18" charset="0"/>
                <a:cs typeface="Times New Roman" panose="02020603050405020304" pitchFamily="18" charset="0"/>
              </a:rPr>
              <a:t>stormwater</a:t>
            </a:r>
            <a:r>
              <a:rPr lang="en-US" sz="2000" dirty="0">
                <a:solidFill>
                  <a:srgbClr val="000000"/>
                </a:solidFill>
                <a:latin typeface="Times New Roman" panose="02020603050405020304" pitchFamily="18" charset="0"/>
                <a:cs typeface="Times New Roman" panose="02020603050405020304" pitchFamily="18" charset="0"/>
              </a:rPr>
              <a:t> systems regularly.</a:t>
            </a:r>
          </a:p>
          <a:p>
            <a:pPr algn="just"/>
            <a:r>
              <a:rPr lang="en-US" sz="2000" dirty="0">
                <a:solidFill>
                  <a:srgbClr val="000000"/>
                </a:solidFill>
                <a:latin typeface="Times New Roman" panose="02020603050405020304" pitchFamily="18" charset="0"/>
                <a:cs typeface="Times New Roman" panose="02020603050405020304" pitchFamily="18" charset="0"/>
              </a:rPr>
              <a:t>Inspect cleaning equipment/sweepers for leaks on a regular basis.</a:t>
            </a:r>
          </a:p>
          <a:p>
            <a:endParaRPr lang="en-US" sz="2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70980" y="2999979"/>
            <a:ext cx="2426320" cy="2474237"/>
          </a:xfrm>
          <a:prstGeom prst="rect">
            <a:avLst/>
          </a:prstGeom>
        </p:spPr>
      </p:pic>
      <p:pic>
        <p:nvPicPr>
          <p:cNvPr id="6" name="Picture 5"/>
          <p:cNvPicPr>
            <a:picLocks noChangeAspect="1"/>
          </p:cNvPicPr>
          <p:nvPr/>
        </p:nvPicPr>
        <p:blipFill>
          <a:blip r:embed="rId3"/>
          <a:stretch>
            <a:fillRect/>
          </a:stretch>
        </p:blipFill>
        <p:spPr>
          <a:xfrm>
            <a:off x="4694327" y="2997276"/>
            <a:ext cx="3432157" cy="2476940"/>
          </a:xfrm>
          <a:prstGeom prst="rect">
            <a:avLst/>
          </a:prstGeom>
          <a:ln w="38100" cap="sq">
            <a:noFill/>
            <a:prstDash val="solid"/>
            <a:miter lim="800000"/>
          </a:ln>
          <a:effectLst/>
        </p:spPr>
      </p:pic>
      <p:sp>
        <p:nvSpPr>
          <p:cNvPr id="11" name="Title 1">
            <a:extLst>
              <a:ext uri="{FF2B5EF4-FFF2-40B4-BE49-F238E27FC236}">
                <a16:creationId xmlns:a16="http://schemas.microsoft.com/office/drawing/2014/main" xmlns="" id="{FE55D830-768F-4169-96BC-8AB68C378391}"/>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Source control BMPs</a:t>
            </a:r>
            <a:r>
              <a:rPr lang="en-US" altLang="zh-CN" dirty="0">
                <a:solidFill>
                  <a:schemeClr val="tx2">
                    <a:lumMod val="60000"/>
                    <a:lumOff val="40000"/>
                  </a:schemeClr>
                </a:solidFill>
                <a:latin typeface="Arial"/>
                <a:cs typeface="Arial"/>
              </a:rPr>
              <a:t> (cont’d)</a:t>
            </a:r>
            <a:endParaRPr lang="en-US" altLang="zh-CN" sz="2400" dirty="0">
              <a:solidFill>
                <a:schemeClr val="tx2">
                  <a:lumMod val="60000"/>
                  <a:lumOff val="40000"/>
                </a:schemeClr>
              </a:solidFill>
              <a:latin typeface="Arial"/>
              <a:cs typeface="Arial"/>
            </a:endParaRPr>
          </a:p>
        </p:txBody>
      </p:sp>
      <p:sp>
        <p:nvSpPr>
          <p:cNvPr id="12" name="TextBox 11">
            <a:extLst>
              <a:ext uri="{FF2B5EF4-FFF2-40B4-BE49-F238E27FC236}">
                <a16:creationId xmlns:a16="http://schemas.microsoft.com/office/drawing/2014/main" xmlns="" id="{7AF3DCF9-FE71-4550-904A-09B40C017029}"/>
              </a:ext>
            </a:extLst>
          </p:cNvPr>
          <p:cNvSpPr txBox="1"/>
          <p:nvPr/>
        </p:nvSpPr>
        <p:spPr>
          <a:xfrm>
            <a:off x="1370980" y="5454665"/>
            <a:ext cx="2791161"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http://www.safetysign.com/products/p7921/no-littering-use-trash-can-sign</a:t>
            </a:r>
          </a:p>
        </p:txBody>
      </p:sp>
      <p:sp>
        <p:nvSpPr>
          <p:cNvPr id="13" name="TextBox 12">
            <a:extLst>
              <a:ext uri="{FF2B5EF4-FFF2-40B4-BE49-F238E27FC236}">
                <a16:creationId xmlns:a16="http://schemas.microsoft.com/office/drawing/2014/main" xmlns="" id="{E20BABB9-2B33-4ED6-BFE1-34533E055A66}"/>
              </a:ext>
            </a:extLst>
          </p:cNvPr>
          <p:cNvSpPr txBox="1"/>
          <p:nvPr/>
        </p:nvSpPr>
        <p:spPr>
          <a:xfrm>
            <a:off x="4459948" y="5458004"/>
            <a:ext cx="3900914"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http://victoriapann.blogspot.com/2014/07/littering-and-holy-ground.html</a:t>
            </a:r>
          </a:p>
        </p:txBody>
      </p:sp>
    </p:spTree>
    <p:extLst>
      <p:ext uri="{BB962C8B-B14F-4D97-AF65-F5344CB8AC3E}">
        <p14:creationId xmlns:p14="http://schemas.microsoft.com/office/powerpoint/2010/main" val="17174267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38" y="1270361"/>
            <a:ext cx="8396105" cy="2234389"/>
          </a:xfrm>
        </p:spPr>
        <p:txBody>
          <a:bodyPr>
            <a:noAutofit/>
          </a:bodyPr>
          <a:lstStyle/>
          <a:p>
            <a:pPr algn="just"/>
            <a:r>
              <a:rPr lang="en-US" sz="1800" dirty="0" smtClean="0">
                <a:solidFill>
                  <a:srgbClr val="000000"/>
                </a:solidFill>
                <a:latin typeface="Times New Roman" charset="0"/>
                <a:ea typeface="Times New Roman" charset="0"/>
                <a:cs typeface="Times New Roman" charset="0"/>
              </a:rPr>
              <a:t>Main </a:t>
            </a:r>
            <a:r>
              <a:rPr lang="en-US" sz="1800" dirty="0">
                <a:solidFill>
                  <a:srgbClr val="000000"/>
                </a:solidFill>
                <a:latin typeface="Times New Roman" charset="0"/>
                <a:ea typeface="Times New Roman" charset="0"/>
                <a:cs typeface="Times New Roman" charset="0"/>
              </a:rPr>
              <a:t>types of O/W separators used for parking lot: gravity </a:t>
            </a:r>
            <a:r>
              <a:rPr lang="en-US" sz="1800" dirty="0" smtClean="0">
                <a:solidFill>
                  <a:srgbClr val="000000"/>
                </a:solidFill>
                <a:latin typeface="Times New Roman" charset="0"/>
                <a:ea typeface="Times New Roman" charset="0"/>
                <a:cs typeface="Times New Roman" charset="0"/>
              </a:rPr>
              <a:t>and </a:t>
            </a:r>
            <a:r>
              <a:rPr lang="en-US" sz="1800" dirty="0">
                <a:solidFill>
                  <a:srgbClr val="000000"/>
                </a:solidFill>
                <a:latin typeface="Times New Roman" charset="0"/>
                <a:ea typeface="Times New Roman" charset="0"/>
                <a:cs typeface="Times New Roman" charset="0"/>
              </a:rPr>
              <a:t>coalescing</a:t>
            </a:r>
          </a:p>
          <a:p>
            <a:pPr algn="just"/>
            <a:r>
              <a:rPr lang="en-US" altLang="zh-CN" sz="1800" dirty="0" smtClean="0">
                <a:solidFill>
                  <a:srgbClr val="000000"/>
                </a:solidFill>
                <a:latin typeface="Times New Roman" charset="0"/>
                <a:ea typeface="Times New Roman" charset="0"/>
                <a:cs typeface="Times New Roman" charset="0"/>
              </a:rPr>
              <a:t>Remove</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sediments</a:t>
            </a:r>
            <a:r>
              <a:rPr lang="en-US" altLang="zh-CN" sz="1800" dirty="0" smtClean="0">
                <a:solidFill>
                  <a:srgbClr val="000000"/>
                </a:solidFill>
                <a:latin typeface="Times New Roman" charset="0"/>
                <a:ea typeface="Times New Roman" charset="0"/>
                <a:cs typeface="Times New Roman" charset="0"/>
              </a:rPr>
              <a:t>,</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free oils</a:t>
            </a:r>
            <a:r>
              <a:rPr lang="en-US" altLang="zh-CN" sz="1800" dirty="0" smtClean="0">
                <a:solidFill>
                  <a:srgbClr val="000000"/>
                </a:solidFill>
                <a:latin typeface="Times New Roman" charset="0"/>
                <a:ea typeface="Times New Roman" charset="0"/>
                <a:cs typeface="Times New Roman" charset="0"/>
              </a:rPr>
              <a:t>,</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gasoline,</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and </a:t>
            </a:r>
            <a:r>
              <a:rPr lang="en-US" sz="1800" dirty="0" smtClean="0">
                <a:solidFill>
                  <a:srgbClr val="000000"/>
                </a:solidFill>
                <a:latin typeface="Times New Roman" charset="0"/>
                <a:ea typeface="Times New Roman" charset="0"/>
                <a:cs typeface="Times New Roman" charset="0"/>
              </a:rPr>
              <a:t>greases</a:t>
            </a:r>
            <a:r>
              <a:rPr lang="zh-CN" altLang="en-US" sz="1800" dirty="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from</a:t>
            </a:r>
            <a:r>
              <a:rPr lang="zh-CN" altLang="en-US" sz="1800" dirty="0" smtClean="0">
                <a:solidFill>
                  <a:srgbClr val="000000"/>
                </a:solidFill>
                <a:latin typeface="Times New Roman" charset="0"/>
                <a:ea typeface="Times New Roman" charset="0"/>
                <a:cs typeface="Times New Roman" charset="0"/>
              </a:rPr>
              <a:t> </a:t>
            </a:r>
            <a:r>
              <a:rPr lang="en-US" altLang="zh-CN" sz="1800" dirty="0" err="1" smtClean="0">
                <a:solidFill>
                  <a:srgbClr val="000000"/>
                </a:solidFill>
                <a:latin typeface="Times New Roman" charset="0"/>
                <a:ea typeface="Times New Roman" charset="0"/>
                <a:cs typeface="Times New Roman" charset="0"/>
              </a:rPr>
              <a:t>stormwater</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prior to infiltration or discharge to storm </a:t>
            </a:r>
            <a:r>
              <a:rPr lang="en-US" sz="1800" dirty="0" smtClean="0">
                <a:solidFill>
                  <a:srgbClr val="000000"/>
                </a:solidFill>
                <a:latin typeface="Times New Roman" charset="0"/>
                <a:ea typeface="Times New Roman" charset="0"/>
                <a:cs typeface="Times New Roman" charset="0"/>
              </a:rPr>
              <a:t>inlets</a:t>
            </a:r>
          </a:p>
          <a:p>
            <a:pPr algn="just"/>
            <a:r>
              <a:rPr lang="en-US" sz="1800" dirty="0">
                <a:solidFill>
                  <a:srgbClr val="000000"/>
                </a:solidFill>
                <a:latin typeface="Times New Roman" charset="0"/>
                <a:ea typeface="Times New Roman" charset="0"/>
                <a:cs typeface="Times New Roman" charset="0"/>
              </a:rPr>
              <a:t>Cannot handle </a:t>
            </a:r>
            <a:r>
              <a:rPr lang="en-US" altLang="zh-CN" sz="1800" dirty="0" smtClean="0">
                <a:solidFill>
                  <a:srgbClr val="000000"/>
                </a:solidFill>
                <a:latin typeface="Times New Roman" charset="0"/>
                <a:ea typeface="Times New Roman" charset="0"/>
                <a:cs typeface="Times New Roman" charset="0"/>
              </a:rPr>
              <a:t>concentrated </a:t>
            </a:r>
            <a:r>
              <a:rPr lang="en-US" altLang="zh-CN" sz="1800" dirty="0">
                <a:solidFill>
                  <a:srgbClr val="000000"/>
                </a:solidFill>
                <a:latin typeface="Times New Roman" charset="0"/>
                <a:ea typeface="Times New Roman" charset="0"/>
                <a:cs typeface="Times New Roman" charset="0"/>
              </a:rPr>
              <a:t>amounts of oily products</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and</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sediment</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in</a:t>
            </a:r>
            <a:r>
              <a:rPr lang="zh-CN" altLang="en-US" sz="1800" dirty="0" smtClean="0">
                <a:solidFill>
                  <a:srgbClr val="000000"/>
                </a:solidFill>
                <a:latin typeface="Times New Roman" charset="0"/>
                <a:ea typeface="Times New Roman" charset="0"/>
                <a:cs typeface="Times New Roman" charset="0"/>
              </a:rPr>
              <a:t> </a:t>
            </a:r>
            <a:r>
              <a:rPr lang="en-US" altLang="zh-CN" sz="1800" dirty="0" err="1" smtClean="0">
                <a:solidFill>
                  <a:srgbClr val="000000"/>
                </a:solidFill>
                <a:latin typeface="Times New Roman" charset="0"/>
                <a:ea typeface="Times New Roman" charset="0"/>
                <a:cs typeface="Times New Roman" charset="0"/>
              </a:rPr>
              <a:t>stormwater</a:t>
            </a:r>
            <a:endParaRPr lang="en-US" altLang="zh-CN" sz="1800" dirty="0" smtClean="0">
              <a:solidFill>
                <a:srgbClr val="000000"/>
              </a:solidFill>
              <a:latin typeface="Times New Roman" charset="0"/>
              <a:ea typeface="Times New Roman" charset="0"/>
              <a:cs typeface="Times New Roman" charset="0"/>
            </a:endParaRPr>
          </a:p>
          <a:p>
            <a:pPr algn="just"/>
            <a:r>
              <a:rPr lang="en-US" sz="1800" dirty="0" smtClean="0">
                <a:solidFill>
                  <a:srgbClr val="000000"/>
                </a:solidFill>
                <a:latin typeface="Times New Roman" charset="0"/>
                <a:ea typeface="Times New Roman" charset="0"/>
                <a:cs typeface="Times New Roman" charset="0"/>
              </a:rPr>
              <a:t>Antifreeze, degreasers, and detergents will</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break up</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oil into small droplets so it</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will allow the oil</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to pass through the separator</a:t>
            </a:r>
          </a:p>
        </p:txBody>
      </p:sp>
      <p:sp>
        <p:nvSpPr>
          <p:cNvPr id="9" name="Title 1">
            <a:extLst>
              <a:ext uri="{FF2B5EF4-FFF2-40B4-BE49-F238E27FC236}">
                <a16:creationId xmlns:a16="http://schemas.microsoft.com/office/drawing/2014/main" xmlns="" id="{1FF7EC39-F869-43F0-A5D8-624F22C99728}"/>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Oil/Water (O/W) </a:t>
            </a:r>
            <a:r>
              <a:rPr lang="en-US" altLang="zh-CN" sz="2400" u="sng" dirty="0" smtClean="0">
                <a:solidFill>
                  <a:schemeClr val="tx2">
                    <a:lumMod val="60000"/>
                    <a:lumOff val="40000"/>
                  </a:schemeClr>
                </a:solidFill>
                <a:latin typeface="Arial"/>
                <a:cs typeface="Arial"/>
              </a:rPr>
              <a:t>separators</a:t>
            </a:r>
            <a:endParaRPr lang="en-US" altLang="zh-CN" sz="2400" u="sng" dirty="0">
              <a:solidFill>
                <a:schemeClr val="tx2">
                  <a:lumMod val="60000"/>
                  <a:lumOff val="40000"/>
                </a:schemeClr>
              </a:solidFill>
              <a:latin typeface="Arial"/>
              <a:cs typeface="Arial"/>
            </a:endParaRPr>
          </a:p>
        </p:txBody>
      </p:sp>
      <p:grpSp>
        <p:nvGrpSpPr>
          <p:cNvPr id="20" name="Group 19"/>
          <p:cNvGrpSpPr/>
          <p:nvPr/>
        </p:nvGrpSpPr>
        <p:grpSpPr>
          <a:xfrm>
            <a:off x="0" y="3413638"/>
            <a:ext cx="9144000" cy="3444361"/>
            <a:chOff x="0" y="3839769"/>
            <a:chExt cx="9144000" cy="3018231"/>
          </a:xfrm>
        </p:grpSpPr>
        <p:sp>
          <p:nvSpPr>
            <p:cNvPr id="19" name="Rectangle 18"/>
            <p:cNvSpPr/>
            <p:nvPr/>
          </p:nvSpPr>
          <p:spPr>
            <a:xfrm>
              <a:off x="0" y="5751095"/>
              <a:ext cx="9144000" cy="1106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295453" y="4113457"/>
              <a:ext cx="4235116" cy="2550695"/>
              <a:chOff x="0" y="3831052"/>
              <a:chExt cx="5161648" cy="3026948"/>
            </a:xfrm>
          </p:grpSpPr>
          <p:pic>
            <p:nvPicPr>
              <p:cNvPr id="11" name="Picture 10"/>
              <p:cNvPicPr>
                <a:picLocks noChangeAspect="1"/>
              </p:cNvPicPr>
              <p:nvPr/>
            </p:nvPicPr>
            <p:blipFill>
              <a:blip r:embed="rId2"/>
              <a:stretch>
                <a:fillRect/>
              </a:stretch>
            </p:blipFill>
            <p:spPr>
              <a:xfrm>
                <a:off x="0" y="3831052"/>
                <a:ext cx="5161648" cy="3026948"/>
              </a:xfrm>
              <a:prstGeom prst="rect">
                <a:avLst/>
              </a:prstGeom>
            </p:spPr>
          </p:pic>
          <p:sp>
            <p:nvSpPr>
              <p:cNvPr id="13" name="Rectangle 12"/>
              <p:cNvSpPr/>
              <p:nvPr/>
            </p:nvSpPr>
            <p:spPr>
              <a:xfrm>
                <a:off x="0" y="6494256"/>
                <a:ext cx="789555" cy="3637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848726" y="3839769"/>
              <a:ext cx="4295274" cy="2868132"/>
              <a:chOff x="2241550" y="1453029"/>
              <a:chExt cx="4660900" cy="3792071"/>
            </a:xfrm>
          </p:grpSpPr>
          <p:pic>
            <p:nvPicPr>
              <p:cNvPr id="15" name="Picture 14"/>
              <p:cNvPicPr>
                <a:picLocks noChangeAspect="1"/>
              </p:cNvPicPr>
              <p:nvPr/>
            </p:nvPicPr>
            <p:blipFill>
              <a:blip r:embed="rId3"/>
              <a:stretch>
                <a:fillRect/>
              </a:stretch>
            </p:blipFill>
            <p:spPr>
              <a:xfrm>
                <a:off x="2241550" y="1453029"/>
                <a:ext cx="4660900" cy="3792071"/>
              </a:xfrm>
              <a:prstGeom prst="rect">
                <a:avLst/>
              </a:prstGeom>
            </p:spPr>
          </p:pic>
          <p:sp>
            <p:nvSpPr>
              <p:cNvPr id="17" name="Rectangle 16"/>
              <p:cNvSpPr/>
              <p:nvPr/>
            </p:nvSpPr>
            <p:spPr>
              <a:xfrm>
                <a:off x="5470358" y="4685508"/>
                <a:ext cx="1086853" cy="3637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xmlns="" id="{7AF3DCF9-FE71-4550-904A-09B40C017029}"/>
              </a:ext>
            </a:extLst>
          </p:cNvPr>
          <p:cNvSpPr txBox="1"/>
          <p:nvPr/>
        </p:nvSpPr>
        <p:spPr>
          <a:xfrm>
            <a:off x="309377" y="6607901"/>
            <a:ext cx="7162232" cy="246221"/>
          </a:xfrm>
          <a:prstGeom prst="rect">
            <a:avLst/>
          </a:prstGeom>
          <a:noFill/>
        </p:spPr>
        <p:txBody>
          <a:bodyPr wrap="square" rtlCol="0">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Fact Sheet: The Oil/Water Separator </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Department </a:t>
            </a:r>
            <a:r>
              <a:rPr lang="en-US" altLang="zh-CN" sz="1000" dirty="0" err="1">
                <a:solidFill>
                  <a:srgbClr val="000000"/>
                </a:solidFill>
                <a:latin typeface="Times New Roman" charset="0"/>
                <a:ea typeface="Times New Roman" charset="0"/>
                <a:cs typeface="Times New Roman" charset="0"/>
              </a:rPr>
              <a:t>ofNatural</a:t>
            </a:r>
            <a:r>
              <a:rPr lang="en-US" altLang="zh-CN" sz="1000" dirty="0">
                <a:solidFill>
                  <a:srgbClr val="000000"/>
                </a:solidFill>
                <a:latin typeface="Times New Roman" charset="0"/>
                <a:ea typeface="Times New Roman" charset="0"/>
                <a:cs typeface="Times New Roman" charset="0"/>
              </a:rPr>
              <a:t> Resources and </a:t>
            </a:r>
            <a:r>
              <a:rPr lang="en-US" altLang="zh-CN" sz="1000" dirty="0" err="1">
                <a:solidFill>
                  <a:srgbClr val="000000"/>
                </a:solidFill>
                <a:latin typeface="Times New Roman" charset="0"/>
                <a:ea typeface="Times New Roman" charset="0"/>
                <a:cs typeface="Times New Roman" charset="0"/>
              </a:rPr>
              <a:t>ParksWastewater</a:t>
            </a:r>
            <a:r>
              <a:rPr lang="en-US" altLang="zh-CN" sz="1000" dirty="0">
                <a:solidFill>
                  <a:srgbClr val="000000"/>
                </a:solidFill>
                <a:latin typeface="Times New Roman" charset="0"/>
                <a:ea typeface="Times New Roman" charset="0"/>
                <a:cs typeface="Times New Roman" charset="0"/>
              </a:rPr>
              <a:t> Treatment </a:t>
            </a:r>
            <a:r>
              <a:rPr lang="en-US" altLang="zh-CN" sz="1000" dirty="0" smtClean="0">
                <a:solidFill>
                  <a:srgbClr val="000000"/>
                </a:solidFill>
                <a:latin typeface="Times New Roman" charset="0"/>
                <a:ea typeface="Times New Roman" charset="0"/>
                <a:cs typeface="Times New Roman" charset="0"/>
              </a:rPr>
              <a:t>Division,</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King</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County</a:t>
            </a:r>
            <a:endParaRPr lang="en-US"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641699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coalescing oil/water (o/w) separ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74" y="2253725"/>
            <a:ext cx="4296728" cy="28374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1FF7EC39-F869-43F0-A5D8-624F22C99728}"/>
              </a:ext>
            </a:extLst>
          </p:cNvPr>
          <p:cNvSpPr txBox="1">
            <a:spLocks/>
          </p:cNvSpPr>
          <p:nvPr/>
        </p:nvSpPr>
        <p:spPr>
          <a:xfrm>
            <a:off x="0" y="158057"/>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Oil/Water (O/W) separators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pic>
        <p:nvPicPr>
          <p:cNvPr id="1028" name="Picture 4" descr="WS-moving-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84" y="2386080"/>
            <a:ext cx="4271420" cy="2705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01055" y="1351770"/>
            <a:ext cx="3082618" cy="400110"/>
          </a:xfrm>
          <a:prstGeom prst="rect">
            <a:avLst/>
          </a:prstGeom>
          <a:noFill/>
        </p:spPr>
        <p:txBody>
          <a:bodyPr wrap="square" rtlCol="0">
            <a:spAutoFit/>
          </a:bodyPr>
          <a:lstStyle/>
          <a:p>
            <a:pPr algn="just"/>
            <a:r>
              <a:rPr lang="en-US" altLang="zh-CN" sz="2000" b="1" dirty="0" smtClean="0">
                <a:solidFill>
                  <a:srgbClr val="00B050"/>
                </a:solidFill>
                <a:latin typeface="Times New Roman" charset="0"/>
                <a:ea typeface="Times New Roman" charset="0"/>
                <a:cs typeface="Times New Roman" charset="0"/>
              </a:rPr>
              <a:t>C</a:t>
            </a:r>
            <a:r>
              <a:rPr lang="en-US" sz="2000" b="1" dirty="0" smtClean="0">
                <a:solidFill>
                  <a:srgbClr val="00B050"/>
                </a:solidFill>
                <a:latin typeface="Times New Roman" charset="0"/>
                <a:ea typeface="Times New Roman" charset="0"/>
                <a:cs typeface="Times New Roman" charset="0"/>
              </a:rPr>
              <a:t>oalescing</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O/W</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separator</a:t>
            </a:r>
            <a:endParaRPr lang="en-US" sz="2000" b="1" dirty="0">
              <a:solidFill>
                <a:srgbClr val="00B050"/>
              </a:solidFill>
              <a:latin typeface="Times New Roman" charset="0"/>
              <a:ea typeface="Times New Roman" charset="0"/>
              <a:cs typeface="Times New Roman" charset="0"/>
            </a:endParaRPr>
          </a:p>
        </p:txBody>
      </p:sp>
      <p:sp>
        <p:nvSpPr>
          <p:cNvPr id="9" name="TextBox 8"/>
          <p:cNvSpPr txBox="1"/>
          <p:nvPr/>
        </p:nvSpPr>
        <p:spPr>
          <a:xfrm>
            <a:off x="329674" y="1244049"/>
            <a:ext cx="4057175" cy="707886"/>
          </a:xfrm>
          <a:prstGeom prst="rect">
            <a:avLst/>
          </a:prstGeom>
          <a:noFill/>
        </p:spPr>
        <p:txBody>
          <a:bodyPr wrap="square" rtlCol="0">
            <a:spAutoFit/>
          </a:bodyPr>
          <a:lstStyle/>
          <a:p>
            <a:pPr algn="ctr"/>
            <a:r>
              <a:rPr lang="en-US" altLang="zh-CN" sz="2000" b="1" dirty="0">
                <a:solidFill>
                  <a:srgbClr val="00B050"/>
                </a:solidFill>
                <a:latin typeface="Times New Roman" charset="0"/>
                <a:ea typeface="Times New Roman" charset="0"/>
                <a:cs typeface="Times New Roman" charset="0"/>
              </a:rPr>
              <a:t>American Petroleum </a:t>
            </a:r>
            <a:r>
              <a:rPr lang="en-US" altLang="zh-CN" sz="2000" b="1" dirty="0" smtClean="0">
                <a:solidFill>
                  <a:srgbClr val="00B050"/>
                </a:solidFill>
                <a:latin typeface="Times New Roman" charset="0"/>
                <a:ea typeface="Times New Roman" charset="0"/>
                <a:cs typeface="Times New Roman" charset="0"/>
              </a:rPr>
              <a:t>Institute</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(API)</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O/W</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separator</a:t>
            </a:r>
            <a:endParaRPr lang="en-US" sz="2000" b="1" dirty="0">
              <a:solidFill>
                <a:srgbClr val="00B050"/>
              </a:solidFill>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xmlns="" id="{7AF3DCF9-FE71-4550-904A-09B40C017029}"/>
              </a:ext>
            </a:extLst>
          </p:cNvPr>
          <p:cNvSpPr txBox="1"/>
          <p:nvPr/>
        </p:nvSpPr>
        <p:spPr>
          <a:xfrm>
            <a:off x="329674" y="5053568"/>
            <a:ext cx="3659055" cy="244662"/>
          </a:xfrm>
          <a:prstGeom prst="rect">
            <a:avLst/>
          </a:prstGeom>
          <a:noFill/>
        </p:spPr>
        <p:txBody>
          <a:bodyPr wrap="square" rtlCol="0">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en.wikipedia.org</a:t>
            </a:r>
            <a:r>
              <a:rPr lang="en-US" altLang="zh-CN" sz="1000" dirty="0">
                <a:solidFill>
                  <a:srgbClr val="000000"/>
                </a:solidFill>
                <a:latin typeface="Times New Roman" charset="0"/>
                <a:ea typeface="Times New Roman" charset="0"/>
                <a:cs typeface="Times New Roman" charset="0"/>
              </a:rPr>
              <a:t>/wiki/API_oil%E2%80%93water_separator</a:t>
            </a:r>
            <a:endParaRPr lang="en-US" sz="1000" dirty="0">
              <a:solidFill>
                <a:srgbClr val="000000"/>
              </a:solidFill>
              <a:latin typeface="Times New Roman" charset="0"/>
              <a:ea typeface="Times New Roman" charset="0"/>
              <a:cs typeface="Times New Roman" charset="0"/>
            </a:endParaRPr>
          </a:p>
        </p:txBody>
      </p:sp>
      <p:sp>
        <p:nvSpPr>
          <p:cNvPr id="11" name="TextBox 10">
            <a:extLst>
              <a:ext uri="{FF2B5EF4-FFF2-40B4-BE49-F238E27FC236}">
                <a16:creationId xmlns:a16="http://schemas.microsoft.com/office/drawing/2014/main" xmlns="" id="{7AF3DCF9-FE71-4550-904A-09B40C017029}"/>
              </a:ext>
            </a:extLst>
          </p:cNvPr>
          <p:cNvSpPr txBox="1"/>
          <p:nvPr/>
        </p:nvSpPr>
        <p:spPr>
          <a:xfrm>
            <a:off x="4908036" y="5044966"/>
            <a:ext cx="3356811" cy="253264"/>
          </a:xfrm>
          <a:prstGeom prst="rect">
            <a:avLst/>
          </a:prstGeom>
          <a:noFill/>
        </p:spPr>
        <p:txBody>
          <a:bodyPr wrap="square" rtlCol="0">
            <a:spAutoFit/>
          </a:bodyPr>
          <a:lstStyle/>
          <a:p>
            <a:r>
              <a:rPr lang="en-US" altLang="zh-CN" sz="1000" dirty="0">
                <a:solidFill>
                  <a:srgbClr val="000000"/>
                </a:solidFill>
                <a:latin typeface="Times New Roman" charset="0"/>
                <a:ea typeface="Times New Roman" charset="0"/>
                <a:cs typeface="Times New Roman" charset="0"/>
              </a:rPr>
              <a:t>http://</a:t>
            </a:r>
            <a:r>
              <a:rPr lang="en-US" altLang="zh-CN" sz="1000" dirty="0" err="1">
                <a:solidFill>
                  <a:srgbClr val="000000"/>
                </a:solidFill>
                <a:latin typeface="Times New Roman" charset="0"/>
                <a:ea typeface="Times New Roman" charset="0"/>
                <a:cs typeface="Times New Roman" charset="0"/>
              </a:rPr>
              <a:t>www.elliswastewater.com</a:t>
            </a:r>
            <a:r>
              <a:rPr lang="en-US" altLang="zh-CN" sz="1000" dirty="0">
                <a:solidFill>
                  <a:srgbClr val="000000"/>
                </a:solidFill>
                <a:latin typeface="Times New Roman" charset="0"/>
                <a:ea typeface="Times New Roman" charset="0"/>
                <a:cs typeface="Times New Roman" charset="0"/>
              </a:rPr>
              <a:t>/products/oil-water-separator/</a:t>
            </a:r>
            <a:endParaRPr lang="en-US"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589912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200" y="1760114"/>
            <a:ext cx="3760223" cy="3365860"/>
          </a:xfrm>
        </p:spPr>
        <p:txBody>
          <a:bodyPr>
            <a:normAutofit/>
          </a:bodyPr>
          <a:lstStyle/>
          <a:p>
            <a:pPr algn="just"/>
            <a:r>
              <a:rPr lang="en-US" sz="1800" dirty="0">
                <a:solidFill>
                  <a:srgbClr val="000000"/>
                </a:solidFill>
                <a:latin typeface="Times New Roman" panose="02020603050405020304" pitchFamily="18" charset="0"/>
                <a:cs typeface="Times New Roman" panose="02020603050405020304" pitchFamily="18" charset="0"/>
              </a:rPr>
              <a:t>Typically located at low spots in parking lots or along curbs and road </a:t>
            </a:r>
            <a:r>
              <a:rPr lang="en-US" sz="1800" dirty="0" smtClean="0">
                <a:solidFill>
                  <a:srgbClr val="000000"/>
                </a:solidFill>
                <a:latin typeface="Times New Roman" panose="02020603050405020304" pitchFamily="18" charset="0"/>
                <a:cs typeface="Times New Roman" panose="02020603050405020304" pitchFamily="18" charset="0"/>
              </a:rPr>
              <a:t>edges</a:t>
            </a:r>
          </a:p>
          <a:p>
            <a:pPr algn="just"/>
            <a:r>
              <a:rPr lang="en-US" altLang="zh-CN" sz="1800" dirty="0" smtClean="0">
                <a:solidFill>
                  <a:srgbClr val="000000"/>
                </a:solidFill>
                <a:latin typeface="Times New Roman" panose="02020603050405020304" pitchFamily="18" charset="0"/>
                <a:cs typeface="Times New Roman" panose="02020603050405020304" pitchFamily="18" charset="0"/>
              </a:rPr>
              <a:t>Can</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be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installed</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before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oil/water</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separator</a:t>
            </a:r>
            <a:r>
              <a:rPr lang="zh-CN" altLang="en-US" sz="1800" dirty="0" smtClean="0">
                <a:solidFill>
                  <a:srgbClr val="000000"/>
                </a:solidFill>
                <a:latin typeface="Times New Roman" panose="02020603050405020304" pitchFamily="18" charset="0"/>
                <a:cs typeface="Times New Roman" panose="02020603050405020304" pitchFamily="18" charset="0"/>
              </a:rPr>
              <a:t> </a:t>
            </a:r>
            <a:endParaRPr lang="en-US" sz="1800" dirty="0">
              <a:solidFill>
                <a:srgbClr val="000000"/>
              </a:solidFill>
              <a:latin typeface="Times New Roman" panose="02020603050405020304" pitchFamily="18" charset="0"/>
              <a:cs typeface="Times New Roman" panose="02020603050405020304" pitchFamily="18" charset="0"/>
            </a:endParaRPr>
          </a:p>
          <a:p>
            <a:pPr algn="just"/>
            <a:r>
              <a:rPr lang="en-US" sz="1800" dirty="0">
                <a:solidFill>
                  <a:srgbClr val="000000"/>
                </a:solidFill>
                <a:latin typeface="Times New Roman" panose="02020603050405020304" pitchFamily="18" charset="0"/>
                <a:cs typeface="Times New Roman" panose="02020603050405020304" pitchFamily="18" charset="0"/>
              </a:rPr>
              <a:t>Most catch basins have storage in the bottom that never drains </a:t>
            </a:r>
            <a:r>
              <a:rPr lang="en-US" sz="1800" dirty="0" smtClean="0">
                <a:solidFill>
                  <a:srgbClr val="000000"/>
                </a:solidFill>
                <a:latin typeface="Times New Roman" panose="02020603050405020304" pitchFamily="18" charset="0"/>
                <a:cs typeface="Times New Roman" panose="02020603050405020304" pitchFamily="18" charset="0"/>
              </a:rPr>
              <a:t>out</a:t>
            </a:r>
          </a:p>
          <a:p>
            <a:pPr algn="just"/>
            <a:r>
              <a:rPr lang="en-US" altLang="zh-CN" sz="1800" dirty="0">
                <a:solidFill>
                  <a:srgbClr val="000000"/>
                </a:solidFill>
                <a:latin typeface="Times New Roman" panose="02020603050405020304" pitchFamily="18" charset="0"/>
                <a:cs typeface="Times New Roman" panose="02020603050405020304" pitchFamily="18" charset="0"/>
              </a:rPr>
              <a:t>C</a:t>
            </a:r>
            <a:r>
              <a:rPr lang="en-US" sz="1800" dirty="0" smtClean="0">
                <a:solidFill>
                  <a:srgbClr val="000000"/>
                </a:solidFill>
                <a:latin typeface="Times New Roman" panose="02020603050405020304" pitchFamily="18" charset="0"/>
                <a:cs typeface="Times New Roman" panose="02020603050405020304" pitchFamily="18" charset="0"/>
              </a:rPr>
              <a:t>aptures </a:t>
            </a:r>
            <a:r>
              <a:rPr lang="en-US" sz="1800" dirty="0">
                <a:solidFill>
                  <a:srgbClr val="000000"/>
                </a:solidFill>
                <a:latin typeface="Times New Roman" panose="02020603050405020304" pitchFamily="18" charset="0"/>
                <a:cs typeface="Times New Roman" panose="02020603050405020304" pitchFamily="18" charset="0"/>
              </a:rPr>
              <a:t>sediments and debris</a:t>
            </a:r>
          </a:p>
          <a:p>
            <a:pPr algn="just"/>
            <a:r>
              <a:rPr lang="en-US" sz="1800" dirty="0">
                <a:solidFill>
                  <a:srgbClr val="000000"/>
                </a:solidFill>
                <a:latin typeface="Times New Roman" panose="02020603050405020304" pitchFamily="18" charset="0"/>
                <a:cs typeface="Times New Roman" panose="02020603050405020304" pitchFamily="18" charset="0"/>
              </a:rPr>
              <a:t>Must be regularly inspected and cleaned</a:t>
            </a:r>
          </a:p>
        </p:txBody>
      </p:sp>
      <p:sp>
        <p:nvSpPr>
          <p:cNvPr id="8" name="Title 1">
            <a:extLst>
              <a:ext uri="{FF2B5EF4-FFF2-40B4-BE49-F238E27FC236}">
                <a16:creationId xmlns:a16="http://schemas.microsoft.com/office/drawing/2014/main" xmlns="" id="{2998F1B9-9E7E-4E86-B613-F43070591656}"/>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Catch basins</a:t>
            </a:r>
          </a:p>
        </p:txBody>
      </p:sp>
      <p:pic>
        <p:nvPicPr>
          <p:cNvPr id="1026" name="Picture 2" descr="https://www.brickkicker.com/wp-content/uploads/2018/10/residential_stormwater_drainage_design_19530118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437" y="1483909"/>
            <a:ext cx="3613515" cy="3918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76437" y="5176581"/>
            <a:ext cx="2396810" cy="246221"/>
          </a:xfrm>
          <a:prstGeom prst="rect">
            <a:avLst/>
          </a:prstGeom>
        </p:spPr>
        <p:txBody>
          <a:bodyPr wrap="none">
            <a:spAutoFit/>
          </a:bodyPr>
          <a:lstStyle/>
          <a:p>
            <a:r>
              <a:rPr lang="en-US" sz="1000" dirty="0">
                <a:solidFill>
                  <a:srgbClr val="000000"/>
                </a:solidFill>
                <a:latin typeface="Times New Roman" charset="0"/>
                <a:ea typeface="Times New Roman" charset="0"/>
                <a:cs typeface="Times New Roman" charset="0"/>
              </a:rPr>
              <a:t>https://www.brickkicker.com/catch-basins/</a:t>
            </a:r>
          </a:p>
        </p:txBody>
      </p:sp>
    </p:spTree>
    <p:extLst>
      <p:ext uri="{BB962C8B-B14F-4D97-AF65-F5344CB8AC3E}">
        <p14:creationId xmlns:p14="http://schemas.microsoft.com/office/powerpoint/2010/main" val="40488458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980" y="1205840"/>
            <a:ext cx="8540039" cy="4177861"/>
          </a:xfrm>
          <a:prstGeom prst="rect">
            <a:avLst/>
          </a:prstGeom>
        </p:spPr>
      </p:pic>
      <p:sp>
        <p:nvSpPr>
          <p:cNvPr id="5" name="Title 1">
            <a:extLst>
              <a:ext uri="{FF2B5EF4-FFF2-40B4-BE49-F238E27FC236}">
                <a16:creationId xmlns:a16="http://schemas.microsoft.com/office/drawing/2014/main" xmlns="" id="{2998F1B9-9E7E-4E86-B613-F43070591656}"/>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smtClean="0">
                <a:solidFill>
                  <a:schemeClr val="tx2">
                    <a:lumMod val="60000"/>
                    <a:lumOff val="40000"/>
                  </a:schemeClr>
                </a:solidFill>
                <a:latin typeface="Arial"/>
                <a:cs typeface="Arial"/>
              </a:rPr>
              <a:t>Catch</a:t>
            </a:r>
            <a:r>
              <a:rPr lang="zh-CN" altLang="en-US" sz="2400" u="sng" dirty="0" smtClean="0">
                <a:solidFill>
                  <a:schemeClr val="tx2">
                    <a:lumMod val="60000"/>
                    <a:lumOff val="40000"/>
                  </a:schemeClr>
                </a:solidFill>
                <a:latin typeface="Arial"/>
                <a:cs typeface="Arial"/>
              </a:rPr>
              <a:t> </a:t>
            </a:r>
            <a:r>
              <a:rPr lang="en-US" altLang="zh-CN" sz="2400" u="sng" dirty="0" smtClean="0">
                <a:solidFill>
                  <a:schemeClr val="tx2">
                    <a:lumMod val="60000"/>
                    <a:lumOff val="40000"/>
                  </a:schemeClr>
                </a:solidFill>
                <a:latin typeface="Arial"/>
                <a:cs typeface="Arial"/>
              </a:rPr>
              <a:t>basin</a:t>
            </a:r>
            <a:r>
              <a:rPr lang="zh-CN" altLang="en-US" sz="2400"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r>
              <a:rPr lang="en-US" altLang="zh-CN" dirty="0">
                <a:solidFill>
                  <a:schemeClr val="tx2">
                    <a:lumMod val="60000"/>
                    <a:lumOff val="40000"/>
                  </a:schemeClr>
                </a:solidFill>
                <a:latin typeface="Arial"/>
                <a:cs typeface="Arial"/>
              </a:rPr>
              <a:t>)</a:t>
            </a:r>
            <a:endParaRPr lang="en-US" altLang="zh-CN" sz="2400" dirty="0">
              <a:solidFill>
                <a:schemeClr val="tx2">
                  <a:lumMod val="60000"/>
                  <a:lumOff val="40000"/>
                </a:schemeClr>
              </a:solidFill>
              <a:latin typeface="Arial"/>
              <a:cs typeface="Arial"/>
            </a:endParaRPr>
          </a:p>
        </p:txBody>
      </p:sp>
      <p:sp>
        <p:nvSpPr>
          <p:cNvPr id="6" name="TextBox 5">
            <a:extLst>
              <a:ext uri="{FF2B5EF4-FFF2-40B4-BE49-F238E27FC236}">
                <a16:creationId xmlns:a16="http://schemas.microsoft.com/office/drawing/2014/main" xmlns="" id="{BC9EACCB-8EE2-41C4-81C7-25A6435EABD2}"/>
              </a:ext>
            </a:extLst>
          </p:cNvPr>
          <p:cNvSpPr txBox="1"/>
          <p:nvPr/>
        </p:nvSpPr>
        <p:spPr>
          <a:xfrm>
            <a:off x="2357037" y="1167203"/>
            <a:ext cx="4429924"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Different</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types</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of</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catch</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basin</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selection</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matrix</a:t>
            </a:r>
          </a:p>
        </p:txBody>
      </p:sp>
      <p:sp>
        <p:nvSpPr>
          <p:cNvPr id="7" name="TextBox 6">
            <a:extLst>
              <a:ext uri="{FF2B5EF4-FFF2-40B4-BE49-F238E27FC236}">
                <a16:creationId xmlns:a16="http://schemas.microsoft.com/office/drawing/2014/main" xmlns="" id="{7AF3DCF9-FE71-4550-904A-09B40C017029}"/>
              </a:ext>
            </a:extLst>
          </p:cNvPr>
          <p:cNvSpPr txBox="1"/>
          <p:nvPr/>
        </p:nvSpPr>
        <p:spPr>
          <a:xfrm>
            <a:off x="-1" y="5383701"/>
            <a:ext cx="9144000" cy="400110"/>
          </a:xfrm>
          <a:prstGeom prst="rect">
            <a:avLst/>
          </a:prstGeom>
          <a:noFill/>
        </p:spPr>
        <p:txBody>
          <a:bodyPr wrap="square" rtlCol="0">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Reference Guide For</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Best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Practice,</a:t>
            </a:r>
            <a:r>
              <a:rPr lang="zh-CN" altLang="en-US" sz="1000" dirty="0" smtClean="0">
                <a:solidFill>
                  <a:srgbClr val="000000"/>
                </a:solidFill>
                <a:latin typeface="Times New Roman" charset="0"/>
                <a:ea typeface="Times New Roman" charset="0"/>
                <a:cs typeface="Times New Roman" charset="0"/>
              </a:rPr>
              <a:t> </a:t>
            </a:r>
            <a:r>
              <a:rPr lang="en-US" altLang="zh-CN" sz="1000" dirty="0" err="1">
                <a:solidFill>
                  <a:srgbClr val="000000"/>
                </a:solidFill>
                <a:latin typeface="Times New Roman" charset="0"/>
                <a:ea typeface="Times New Roman" charset="0"/>
                <a:cs typeface="Times New Roman" charset="0"/>
              </a:rPr>
              <a:t>Stormwater</a:t>
            </a:r>
            <a:r>
              <a:rPr lang="en-US" altLang="zh-CN" sz="1000" dirty="0">
                <a:solidFill>
                  <a:srgbClr val="000000"/>
                </a:solidFill>
                <a:latin typeface="Times New Roman" charset="0"/>
                <a:ea typeface="Times New Roman" charset="0"/>
                <a:cs typeface="Times New Roman" charset="0"/>
              </a:rPr>
              <a:t> Management </a:t>
            </a:r>
            <a:r>
              <a:rPr lang="en-US" altLang="zh-CN" sz="1000" dirty="0" smtClean="0">
                <a:solidFill>
                  <a:srgbClr val="000000"/>
                </a:solidFill>
                <a:latin typeface="Times New Roman" charset="0"/>
                <a:ea typeface="Times New Roman" charset="0"/>
                <a:cs typeface="Times New Roman" charset="0"/>
              </a:rPr>
              <a:t>Division Bureau </a:t>
            </a:r>
            <a:r>
              <a:rPr lang="en-US" altLang="zh-CN" sz="1000" dirty="0">
                <a:solidFill>
                  <a:srgbClr val="000000"/>
                </a:solidFill>
                <a:latin typeface="Times New Roman" charset="0"/>
                <a:ea typeface="Times New Roman" charset="0"/>
                <a:cs typeface="Times New Roman" charset="0"/>
              </a:rPr>
              <a:t>of Sanitation, Department of Public </a:t>
            </a:r>
            <a:r>
              <a:rPr lang="en-US" altLang="zh-CN" sz="1000" dirty="0" smtClean="0">
                <a:solidFill>
                  <a:srgbClr val="000000"/>
                </a:solidFill>
                <a:latin typeface="Times New Roman" charset="0"/>
                <a:ea typeface="Times New Roman" charset="0"/>
                <a:cs typeface="Times New Roman" charset="0"/>
              </a:rPr>
              <a:t>Works City </a:t>
            </a:r>
            <a:r>
              <a:rPr lang="en-US" altLang="zh-CN" sz="1000" dirty="0">
                <a:solidFill>
                  <a:srgbClr val="000000"/>
                </a:solidFill>
                <a:latin typeface="Times New Roman" charset="0"/>
                <a:ea typeface="Times New Roman" charset="0"/>
                <a:cs typeface="Times New Roman" charset="0"/>
              </a:rPr>
              <a:t>of Los </a:t>
            </a:r>
            <a:r>
              <a:rPr lang="en-US" altLang="zh-CN" sz="1000" dirty="0" smtClean="0">
                <a:solidFill>
                  <a:srgbClr val="000000"/>
                </a:solidFill>
                <a:latin typeface="Times New Roman" charset="0"/>
                <a:ea typeface="Times New Roman" charset="0"/>
                <a:cs typeface="Times New Roman" charset="0"/>
              </a:rPr>
              <a:t>Angeles,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July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2000</a:t>
            </a:r>
            <a:endParaRPr lang="en-US"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540470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2998F1B9-9E7E-4E86-B613-F43070591656}"/>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Catch basin and oil/water </a:t>
            </a:r>
            <a:r>
              <a:rPr lang="en-US" altLang="zh-CN" sz="2400" u="sng" dirty="0" smtClean="0">
                <a:solidFill>
                  <a:schemeClr val="tx2">
                    <a:lumMod val="60000"/>
                    <a:lumOff val="40000"/>
                  </a:schemeClr>
                </a:solidFill>
                <a:latin typeface="Arial"/>
                <a:cs typeface="Arial"/>
              </a:rPr>
              <a:t>separator</a:t>
            </a:r>
            <a:endParaRPr lang="en-US" altLang="zh-CN" sz="2400" u="sng" dirty="0">
              <a:solidFill>
                <a:schemeClr val="tx2">
                  <a:lumMod val="60000"/>
                  <a:lumOff val="40000"/>
                </a:schemeClr>
              </a:solidFill>
              <a:latin typeface="Arial"/>
              <a:cs typeface="Arial"/>
            </a:endParaRPr>
          </a:p>
        </p:txBody>
      </p:sp>
      <p:pic>
        <p:nvPicPr>
          <p:cNvPr id="2050" name="Picture 2" descr="ile:Oil-grit separator USGS 2002.png"/>
          <p:cNvPicPr>
            <a:picLocks noChangeAspect="1" noChangeArrowheads="1"/>
          </p:cNvPicPr>
          <p:nvPr/>
        </p:nvPicPr>
        <p:blipFill rotWithShape="1">
          <a:blip r:embed="rId3">
            <a:extLst>
              <a:ext uri="{28A0092B-C50C-407E-A947-70E740481C1C}">
                <a14:useLocalDpi xmlns:a14="http://schemas.microsoft.com/office/drawing/2010/main" val="0"/>
              </a:ext>
            </a:extLst>
          </a:blip>
          <a:srcRect t="1088"/>
          <a:stretch/>
        </p:blipFill>
        <p:spPr bwMode="auto">
          <a:xfrm>
            <a:off x="239852" y="1107583"/>
            <a:ext cx="8533847" cy="57504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AF3DCF9-FE71-4550-904A-09B40C017029}"/>
              </a:ext>
            </a:extLst>
          </p:cNvPr>
          <p:cNvSpPr txBox="1"/>
          <p:nvPr/>
        </p:nvSpPr>
        <p:spPr>
          <a:xfrm>
            <a:off x="261719" y="6611779"/>
            <a:ext cx="4245056" cy="246221"/>
          </a:xfrm>
          <a:prstGeom prst="rect">
            <a:avLst/>
          </a:prstGeom>
          <a:noFill/>
        </p:spPr>
        <p:txBody>
          <a:bodyPr wrap="square" rtlCol="0">
            <a:spAutoFit/>
          </a:bodyPr>
          <a:lstStyle/>
          <a:p>
            <a:r>
              <a:rPr lang="en-US" altLang="zh-CN" sz="1000" dirty="0" smtClean="0">
                <a:solidFill>
                  <a:srgbClr val="000000"/>
                </a:solidFill>
                <a:latin typeface="Times New Roman" charset="0"/>
                <a:ea typeface="Times New Roman" charset="0"/>
                <a:cs typeface="Times New Roman" charset="0"/>
              </a:rPr>
              <a:t>https://</a:t>
            </a:r>
            <a:r>
              <a:rPr lang="en-US" altLang="zh-CN" sz="1000" dirty="0" err="1" smtClean="0">
                <a:solidFill>
                  <a:srgbClr val="000000"/>
                </a:solidFill>
                <a:latin typeface="Times New Roman" charset="0"/>
                <a:ea typeface="Times New Roman" charset="0"/>
                <a:cs typeface="Times New Roman" charset="0"/>
              </a:rPr>
              <a:t>commons.wikimedia.org</a:t>
            </a:r>
            <a:r>
              <a:rPr lang="en-US" altLang="zh-CN" sz="1000" dirty="0" smtClean="0">
                <a:solidFill>
                  <a:srgbClr val="000000"/>
                </a:solidFill>
                <a:latin typeface="Times New Roman" charset="0"/>
                <a:ea typeface="Times New Roman" charset="0"/>
                <a:cs typeface="Times New Roman" charset="0"/>
              </a:rPr>
              <a:t>/wiki/File:Oil-grit_separator_USGS_2002.png</a:t>
            </a:r>
            <a:endParaRPr lang="en-US"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87083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155701"/>
            <a:ext cx="9129299" cy="4569238"/>
          </a:xfrm>
          <a:prstGeom prst="rect">
            <a:avLst/>
          </a:prstGeom>
        </p:spPr>
        <p:txBody>
          <a:bodyPr vert="horz" lIns="91440" tIns="45720" rIns="91440" bIns="45720" rtlCol="0">
            <a:normAutofit fontScale="77500" lnSpcReduction="20000"/>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lang="en-US" altLang="zh-CN" sz="2400" b="1" dirty="0" smtClean="0">
                <a:solidFill>
                  <a:schemeClr val="bg2">
                    <a:lumMod val="10000"/>
                  </a:schemeClr>
                </a:solidFill>
                <a:latin typeface="Times New Roman" charset="0"/>
                <a:ea typeface="Times New Roman" charset="0"/>
                <a:cs typeface="Times New Roman" charset="0"/>
              </a:rPr>
              <a:t>:</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LA</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River</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Revitalization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rgbClr val="00B050"/>
                </a:solidFill>
                <a:latin typeface="Times New Roman" charset="0"/>
                <a:ea typeface="Times New Roman" charset="0"/>
                <a:cs typeface="Times New Roman" charset="0"/>
              </a:rPr>
              <a:t>Stormwater</a:t>
            </a:r>
            <a:r>
              <a:rPr lang="zh-CN" altLang="en-US" sz="2400" b="1" dirty="0">
                <a:solidFill>
                  <a:srgbClr val="00B050"/>
                </a:solidFill>
                <a:latin typeface="Times New Roman" charset="0"/>
                <a:ea typeface="Times New Roman" charset="0"/>
                <a:cs typeface="Times New Roman" charset="0"/>
              </a:rPr>
              <a:t> </a:t>
            </a:r>
            <a:r>
              <a:rPr lang="en-US" altLang="zh-CN" sz="2400" b="1" dirty="0">
                <a:solidFill>
                  <a:srgbClr val="00B050"/>
                </a:solidFill>
                <a:latin typeface="Times New Roman" charset="0"/>
                <a:ea typeface="Times New Roman" charset="0"/>
                <a:cs typeface="Times New Roman" charset="0"/>
              </a:rPr>
              <a:t>BMPs</a:t>
            </a:r>
            <a:r>
              <a:rPr lang="zh-CN" altLang="en-US" sz="2400" b="1" dirty="0">
                <a:solidFill>
                  <a:srgbClr val="00B050"/>
                </a:solidFill>
                <a:latin typeface="Times New Roman" charset="0"/>
                <a:ea typeface="Times New Roman" charset="0"/>
                <a:cs typeface="Times New Roman" charset="0"/>
              </a:rPr>
              <a:t> </a:t>
            </a:r>
            <a:r>
              <a:rPr lang="en-US" altLang="zh-CN" sz="2400" b="1" dirty="0">
                <a:solidFill>
                  <a:srgbClr val="00B050"/>
                </a:solidFill>
                <a:latin typeface="Times New Roman" charset="0"/>
                <a:ea typeface="Times New Roman" charset="0"/>
                <a:cs typeface="Times New Roman" charset="0"/>
              </a:rPr>
              <a:t>for</a:t>
            </a:r>
            <a:r>
              <a:rPr lang="zh-CN" altLang="en-US" sz="2400" b="1" dirty="0">
                <a:solidFill>
                  <a:srgbClr val="00B050"/>
                </a:solidFill>
                <a:latin typeface="Times New Roman" charset="0"/>
                <a:ea typeface="Times New Roman" charset="0"/>
                <a:cs typeface="Times New Roman" charset="0"/>
              </a:rPr>
              <a:t> </a:t>
            </a:r>
            <a:r>
              <a:rPr lang="en-US" altLang="zh-CN" sz="2400" b="1" dirty="0">
                <a:solidFill>
                  <a:srgbClr val="00B050"/>
                </a:solidFill>
                <a:latin typeface="Times New Roman" charset="0"/>
                <a:ea typeface="Times New Roman" charset="0"/>
                <a:cs typeface="Times New Roman" charset="0"/>
              </a:rPr>
              <a:t>C</a:t>
            </a:r>
            <a:r>
              <a:rPr lang="en-US" altLang="zh-CN" sz="2400" b="1" dirty="0" smtClean="0">
                <a:solidFill>
                  <a:srgbClr val="00B050"/>
                </a:solidFill>
                <a:latin typeface="Times New Roman" charset="0"/>
                <a:ea typeface="Times New Roman" charset="0"/>
                <a:cs typeface="Times New Roman" charset="0"/>
              </a:rPr>
              <a:t>onstruction</a:t>
            </a:r>
            <a:r>
              <a:rPr lang="zh-CN" altLang="en-US" sz="2400" b="1" dirty="0" smtClean="0">
                <a:solidFill>
                  <a:srgbClr val="00B050"/>
                </a:solidFill>
                <a:latin typeface="Times New Roman" charset="0"/>
                <a:ea typeface="Times New Roman" charset="0"/>
                <a:cs typeface="Times New Roman" charset="0"/>
              </a:rPr>
              <a:t> </a:t>
            </a:r>
            <a:r>
              <a:rPr lang="en-US" altLang="zh-CN" sz="2400" b="1" dirty="0">
                <a:solidFill>
                  <a:srgbClr val="00B050"/>
                </a:solidFill>
                <a:latin typeface="Times New Roman" charset="0"/>
                <a:ea typeface="Times New Roman" charset="0"/>
                <a:cs typeface="Times New Roman" charset="0"/>
              </a:rPr>
              <a:t>S</a:t>
            </a:r>
            <a:r>
              <a:rPr lang="en-US" altLang="zh-CN" sz="2400" b="1" dirty="0" smtClean="0">
                <a:solidFill>
                  <a:srgbClr val="00B050"/>
                </a:solidFill>
                <a:latin typeface="Times New Roman" charset="0"/>
                <a:ea typeface="Times New Roman" charset="0"/>
                <a:cs typeface="Times New Roman" charset="0"/>
              </a:rPr>
              <a:t>ite</a:t>
            </a:r>
            <a:endParaRPr lang="en-US" altLang="zh-CN" sz="2400" b="1" dirty="0">
              <a:solidFill>
                <a:srgbClr val="00B050"/>
              </a:solidFill>
              <a:latin typeface="Times New Roman" charset="0"/>
              <a:ea typeface="Times New Roman" charset="0"/>
              <a:cs typeface="Times New Roman" charset="0"/>
            </a:endParaRPr>
          </a:p>
          <a:p>
            <a:pPr marL="1828800" lvl="3" indent="-457200">
              <a:buFont typeface="Arial" charset="0"/>
              <a:buChar char="•"/>
              <a:defRPr/>
            </a:pPr>
            <a:r>
              <a:rPr lang="en-US" altLang="zh-CN" sz="2200" dirty="0">
                <a:solidFill>
                  <a:srgbClr val="00B050"/>
                </a:solidFill>
                <a:latin typeface="Times New Roman" charset="0"/>
                <a:ea typeface="Times New Roman" charset="0"/>
                <a:cs typeface="Times New Roman" charset="0"/>
              </a:rPr>
              <a:t>Introduction</a:t>
            </a: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Pollutants of concern in construction site</a:t>
            </a:r>
          </a:p>
          <a:p>
            <a:pPr marL="1828800" lvl="3" indent="-457200">
              <a:spcBef>
                <a:spcPct val="20000"/>
              </a:spcBef>
              <a:buFont typeface="Arial" charset="0"/>
              <a:buChar char="•"/>
              <a:defRPr/>
            </a:pPr>
            <a:r>
              <a:rPr lang="en-US" altLang="zh-CN" sz="2200" dirty="0" smtClean="0">
                <a:solidFill>
                  <a:srgbClr val="00B050"/>
                </a:solidFill>
                <a:latin typeface="Times New Roman" charset="0"/>
                <a:ea typeface="Times New Roman" charset="0"/>
                <a:cs typeface="Times New Roman" charset="0"/>
              </a:rPr>
              <a:t>California</a:t>
            </a:r>
            <a:r>
              <a:rPr lang="zh-CN" altLang="en-US" sz="2200" dirty="0" smtClean="0">
                <a:solidFill>
                  <a:srgbClr val="00B050"/>
                </a:solidFill>
                <a:latin typeface="Times New Roman" charset="0"/>
                <a:ea typeface="Times New Roman" charset="0"/>
                <a:cs typeface="Times New Roman" charset="0"/>
              </a:rPr>
              <a:t> </a:t>
            </a:r>
            <a:r>
              <a:rPr lang="en-US" altLang="zh-CN" sz="2200" dirty="0">
                <a:solidFill>
                  <a:srgbClr val="00B050"/>
                </a:solidFill>
                <a:latin typeface="Times New Roman" charset="0"/>
                <a:ea typeface="Times New Roman" charset="0"/>
                <a:cs typeface="Times New Roman" charset="0"/>
              </a:rPr>
              <a:t>regulatory</a:t>
            </a:r>
            <a:r>
              <a:rPr lang="zh-CN" altLang="en-US" sz="2200" dirty="0">
                <a:solidFill>
                  <a:srgbClr val="00B050"/>
                </a:solidFill>
                <a:latin typeface="Times New Roman" charset="0"/>
                <a:ea typeface="Times New Roman" charset="0"/>
                <a:cs typeface="Times New Roman" charset="0"/>
              </a:rPr>
              <a:t> </a:t>
            </a:r>
            <a:r>
              <a:rPr lang="en-US" altLang="zh-CN" sz="2200" dirty="0">
                <a:solidFill>
                  <a:srgbClr val="00B050"/>
                </a:solidFill>
                <a:latin typeface="Times New Roman" charset="0"/>
                <a:ea typeface="Times New Roman" charset="0"/>
                <a:cs typeface="Times New Roman" charset="0"/>
              </a:rPr>
              <a:t>program</a:t>
            </a:r>
          </a:p>
          <a:p>
            <a:pPr marL="1828800" lvl="3" indent="-457200">
              <a:spcBef>
                <a:spcPct val="20000"/>
              </a:spcBef>
              <a:buFont typeface="Arial" charset="0"/>
              <a:buChar char="•"/>
              <a:defRPr/>
            </a:pPr>
            <a:r>
              <a:rPr lang="en-US" altLang="zh-CN" sz="2200" dirty="0" err="1">
                <a:solidFill>
                  <a:srgbClr val="00B050"/>
                </a:solidFill>
                <a:latin typeface="Times New Roman" charset="0"/>
                <a:ea typeface="Times New Roman" charset="0"/>
                <a:cs typeface="Times New Roman" charset="0"/>
              </a:rPr>
              <a:t>Stormwater</a:t>
            </a:r>
            <a:r>
              <a:rPr lang="en-US" altLang="zh-CN" sz="2200" dirty="0">
                <a:solidFill>
                  <a:srgbClr val="00B050"/>
                </a:solidFill>
                <a:latin typeface="Times New Roman" charset="0"/>
                <a:ea typeface="Times New Roman" charset="0"/>
                <a:cs typeface="Times New Roman" charset="0"/>
              </a:rPr>
              <a:t> Pollution Prevention Plan (SWPPP)</a:t>
            </a: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Erosion and </a:t>
            </a:r>
            <a:r>
              <a:rPr lang="en-US" altLang="zh-CN" sz="2200" dirty="0" smtClean="0">
                <a:solidFill>
                  <a:srgbClr val="00B050"/>
                </a:solidFill>
                <a:latin typeface="Times New Roman" charset="0"/>
                <a:ea typeface="Times New Roman" charset="0"/>
                <a:cs typeface="Times New Roman" charset="0"/>
              </a:rPr>
              <a:t>sediment </a:t>
            </a:r>
            <a:r>
              <a:rPr lang="en-US" altLang="zh-CN" sz="2200" dirty="0">
                <a:solidFill>
                  <a:srgbClr val="00B050"/>
                </a:solidFill>
                <a:latin typeface="Times New Roman" charset="0"/>
                <a:ea typeface="Times New Roman" charset="0"/>
                <a:cs typeface="Times New Roman" charset="0"/>
              </a:rPr>
              <a:t>c</a:t>
            </a:r>
            <a:r>
              <a:rPr lang="en-US" altLang="zh-CN" sz="2200" dirty="0" smtClean="0">
                <a:solidFill>
                  <a:srgbClr val="00B050"/>
                </a:solidFill>
                <a:latin typeface="Times New Roman" charset="0"/>
                <a:ea typeface="Times New Roman" charset="0"/>
                <a:cs typeface="Times New Roman" charset="0"/>
              </a:rPr>
              <a:t>ontrol </a:t>
            </a:r>
            <a:r>
              <a:rPr lang="en-US" altLang="zh-CN" sz="2200" dirty="0">
                <a:solidFill>
                  <a:srgbClr val="00B050"/>
                </a:solidFill>
                <a:latin typeface="Times New Roman" charset="0"/>
                <a:ea typeface="Times New Roman" charset="0"/>
                <a:cs typeface="Times New Roman" charset="0"/>
              </a:rPr>
              <a:t>BMPs</a:t>
            </a:r>
          </a:p>
          <a:p>
            <a:pPr marL="1828800" lvl="3" indent="-457200">
              <a:spcBef>
                <a:spcPct val="20000"/>
              </a:spcBef>
              <a:buFont typeface="Arial" charset="0"/>
              <a:buChar char="•"/>
              <a:defRPr/>
            </a:pPr>
            <a:r>
              <a:rPr lang="en-US" altLang="zh-CN" sz="2200" dirty="0" smtClean="0">
                <a:solidFill>
                  <a:srgbClr val="00B050"/>
                </a:solidFill>
                <a:latin typeface="Times New Roman" charset="0"/>
                <a:ea typeface="Times New Roman" charset="0"/>
                <a:cs typeface="Times New Roman" charset="0"/>
              </a:rPr>
              <a:t>Non-structural BMPs </a:t>
            </a:r>
            <a:endParaRPr lang="en-US" altLang="zh-CN" sz="2200" dirty="0">
              <a:solidFill>
                <a:srgbClr val="00B050"/>
              </a:solidFill>
              <a:latin typeface="Times New Roman" charset="0"/>
              <a:ea typeface="Times New Roman" charset="0"/>
              <a:cs typeface="Times New Roman" charset="0"/>
            </a:endParaRP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Treatment</a:t>
            </a:r>
            <a:r>
              <a:rPr lang="zh-CN" altLang="en-US" sz="2200" dirty="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technologies</a:t>
            </a:r>
            <a:endParaRPr lang="en-US" altLang="zh-CN" sz="2200" dirty="0">
              <a:solidFill>
                <a:srgbClr val="00B050"/>
              </a:solidFill>
              <a:latin typeface="Times New Roman" charset="0"/>
              <a:ea typeface="Times New Roman" charset="0"/>
              <a:cs typeface="Times New Roman" charset="0"/>
            </a:endParaRP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Case</a:t>
            </a:r>
            <a:r>
              <a:rPr lang="zh-CN" altLang="en-US" sz="2200" dirty="0">
                <a:solidFill>
                  <a:srgbClr val="00B050"/>
                </a:solidFill>
                <a:latin typeface="Times New Roman" charset="0"/>
                <a:ea typeface="Times New Roman" charset="0"/>
                <a:cs typeface="Times New Roman" charset="0"/>
              </a:rPr>
              <a:t> </a:t>
            </a:r>
            <a:r>
              <a:rPr lang="en-US" altLang="zh-CN" sz="2200" dirty="0">
                <a:solidFill>
                  <a:srgbClr val="00B050"/>
                </a:solidFill>
                <a:latin typeface="Times New Roman" charset="0"/>
                <a:ea typeface="Times New Roman" charset="0"/>
                <a:cs typeface="Times New Roman" charset="0"/>
              </a:rPr>
              <a:t>studies</a:t>
            </a:r>
          </a:p>
          <a:p>
            <a:pPr marL="1371600" lvl="2" indent="-457200">
              <a:lnSpc>
                <a:spcPct val="150000"/>
              </a:lnSpc>
              <a:spcBef>
                <a:spcPct val="20000"/>
              </a:spcBef>
              <a:buFont typeface="Arial"/>
              <a:buAutoNum type="arabicPeriod" startAt="3"/>
              <a:defRPr/>
            </a:pPr>
            <a:r>
              <a:rPr kumimoji="0" lang="en-US" altLang="zh-CN" sz="2400" b="1" u="none" strike="noStrike" kern="1200" cap="none" spc="0" normalizeH="0" baseline="0" noProof="0" dirty="0" err="1" smtClean="0">
                <a:solidFill>
                  <a:schemeClr val="bg2">
                    <a:lumMod val="10000"/>
                  </a:schemeClr>
                </a:solidFill>
                <a:effectLst/>
                <a:uLnTx/>
                <a:uFillTx/>
                <a:latin typeface="Times New Roman" charset="0"/>
                <a:ea typeface="Times New Roman" charset="0"/>
                <a:cs typeface="Times New Roman" charset="0"/>
              </a:rPr>
              <a:t>Stormwater</a:t>
            </a:r>
            <a:r>
              <a:rPr kumimoji="0" lang="zh-CN" altLang="en-US"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BMPs</a:t>
            </a:r>
            <a:r>
              <a:rPr kumimoji="0" lang="zh-CN" altLang="en-US"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For</a:t>
            </a:r>
            <a:r>
              <a:rPr kumimoji="0" lang="zh-CN" altLang="en-US"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P</a:t>
            </a:r>
            <a:r>
              <a:rPr kumimoji="0" lang="en-US" altLang="zh-CN" sz="2400" b="1" u="none" strike="noStrike" kern="1200" cap="none" spc="0" normalizeH="0" noProof="0" dirty="0" err="1" smtClean="0">
                <a:solidFill>
                  <a:schemeClr val="bg2">
                    <a:lumMod val="10000"/>
                  </a:schemeClr>
                </a:solidFill>
                <a:effectLst/>
                <a:uLnTx/>
                <a:uFillTx/>
                <a:latin typeface="Times New Roman" charset="0"/>
                <a:ea typeface="Times New Roman" charset="0"/>
                <a:cs typeface="Times New Roman" charset="0"/>
              </a:rPr>
              <a:t>arking</a:t>
            </a:r>
            <a:r>
              <a:rPr kumimoji="0" lang="zh-CN" altLang="en-US"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L</a:t>
            </a:r>
            <a:r>
              <a:rPr kumimoji="0" lang="en-US" altLang="zh-CN" sz="2400" b="1" u="none" strike="noStrike" kern="1200" cap="none" spc="0" normalizeH="0" noProof="0" dirty="0" err="1" smtClean="0">
                <a:solidFill>
                  <a:schemeClr val="bg2">
                    <a:lumMod val="10000"/>
                  </a:schemeClr>
                </a:solidFill>
                <a:effectLst/>
                <a:uLnTx/>
                <a:uFillTx/>
                <a:latin typeface="Times New Roman" charset="0"/>
                <a:ea typeface="Times New Roman" charset="0"/>
                <a:cs typeface="Times New Roman" charset="0"/>
              </a:rPr>
              <a:t>ot</a:t>
            </a:r>
            <a:endParaRPr lang="en-US" altLang="zh-CN" sz="2400" b="1" dirty="0" smtClean="0">
              <a:solidFill>
                <a:schemeClr val="bg2">
                  <a:lumMod val="10000"/>
                </a:schemeClr>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lang="en-US" altLang="zh-CN" sz="2400" b="1" dirty="0" smtClean="0">
                <a:solidFill>
                  <a:schemeClr val="bg2">
                    <a:lumMod val="10000"/>
                  </a:schemeClr>
                </a:solidFill>
                <a:latin typeface="Times New Roman" charset="0"/>
                <a:ea typeface="Times New Roman" charset="0"/>
                <a:cs typeface="Times New Roman" charset="0"/>
              </a:rPr>
              <a:t>Summary </a:t>
            </a:r>
            <a:r>
              <a:rPr lang="en-US" altLang="zh-CN" sz="2400" b="1" dirty="0">
                <a:solidFill>
                  <a:schemeClr val="bg2">
                    <a:lumMod val="10000"/>
                  </a:schemeClr>
                </a:solidFill>
                <a:latin typeface="Times New Roman" charset="0"/>
                <a:ea typeface="Times New Roman" charset="0"/>
                <a:cs typeface="Times New Roman" charset="0"/>
              </a:rPr>
              <a:t>and </a:t>
            </a:r>
            <a:r>
              <a:rPr lang="en-US" altLang="zh-CN" sz="2400" b="1" dirty="0" smtClean="0">
                <a:solidFill>
                  <a:schemeClr val="bg2">
                    <a:lumMod val="10000"/>
                  </a:schemeClr>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3"/>
              <a:defRPr/>
            </a:pPr>
            <a:r>
              <a:rPr lang="en-US" altLang="zh-CN" sz="2400" b="1" dirty="0" smtClean="0">
                <a:solidFill>
                  <a:schemeClr val="bg2">
                    <a:lumMod val="10000"/>
                  </a:schemeClr>
                </a:solidFill>
                <a:latin typeface="Times New Roman" charset="0"/>
                <a:ea typeface="Times New Roman" charset="0"/>
                <a:cs typeface="Times New Roman" charset="0"/>
              </a:rPr>
              <a:t>References</a:t>
            </a:r>
            <a:endParaRPr lang="en-US" altLang="zh-CN" sz="2400" b="1" dirty="0">
              <a:solidFill>
                <a:schemeClr val="bg2">
                  <a:lumMod val="10000"/>
                </a:schemeClr>
              </a:solidFill>
              <a:latin typeface="Times New Roman" charset="0"/>
              <a:ea typeface="Times New Roman" charset="0"/>
              <a:cs typeface="Times New Roman" charset="0"/>
            </a:endParaRP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4000" b="1" u="none"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4000" b="1" u="none" strike="noStrike" kern="1200" cap="none" spc="0" normalizeH="0" baseline="0" noProof="0" dirty="0" smtClean="0">
                <a:ln>
                  <a:noFill/>
                </a:ln>
                <a:solidFill>
                  <a:srgbClr val="990000"/>
                </a:solidFill>
                <a:effectLst/>
                <a:uLnTx/>
                <a:uFillTx/>
                <a:latin typeface="Arial"/>
                <a:ea typeface="+mj-ea"/>
                <a:cs typeface="Arial"/>
              </a:rPr>
              <a:t> </a:t>
            </a:r>
            <a:r>
              <a:rPr lang="en-US" altLang="zh-CN" sz="4000" b="1" dirty="0" smtClean="0">
                <a:solidFill>
                  <a:srgbClr val="990000"/>
                </a:solidFill>
                <a:latin typeface="Arial"/>
                <a:ea typeface="+mj-ea"/>
                <a:cs typeface="Arial"/>
              </a:rPr>
              <a:t>of</a:t>
            </a:r>
            <a:r>
              <a:rPr lang="zh-CN" altLang="en-US" sz="4000" b="1" dirty="0" smtClean="0">
                <a:solidFill>
                  <a:srgbClr val="990000"/>
                </a:solidFill>
                <a:latin typeface="Arial"/>
                <a:ea typeface="+mj-ea"/>
                <a:cs typeface="Arial"/>
              </a:rPr>
              <a:t> </a:t>
            </a:r>
            <a:r>
              <a:rPr lang="en-US" altLang="zh-CN" sz="4000" b="1" dirty="0" smtClean="0">
                <a:solidFill>
                  <a:srgbClr val="990000"/>
                </a:solidFill>
                <a:latin typeface="Arial"/>
                <a:ea typeface="+mj-ea"/>
                <a:cs typeface="Arial"/>
              </a:rPr>
              <a:t>Contents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4099278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5838"/>
            <a:ext cx="8316499" cy="1962365"/>
          </a:xfrm>
        </p:spPr>
        <p:txBody>
          <a:bodyPr>
            <a:normAutofit/>
          </a:bodyPr>
          <a:lstStyle/>
          <a:p>
            <a:pPr algn="just"/>
            <a:r>
              <a:rPr lang="en-US" altLang="ja-JP" sz="1800" dirty="0" smtClean="0">
                <a:solidFill>
                  <a:srgbClr val="00B050"/>
                </a:solidFill>
                <a:latin typeface="Times New Roman" panose="02020603050405020304" pitchFamily="18" charset="0"/>
                <a:cs typeface="Times New Roman" panose="02020603050405020304" pitchFamily="18" charset="0"/>
              </a:rPr>
              <a:t>Rain garden</a:t>
            </a:r>
            <a:r>
              <a:rPr lang="en-US" altLang="ja-JP" sz="1800" dirty="0">
                <a:solidFill>
                  <a:srgbClr val="000000"/>
                </a:solidFill>
                <a:latin typeface="Times New Roman" panose="02020603050405020304" pitchFamily="18" charset="0"/>
                <a:cs typeface="Times New Roman" panose="02020603050405020304" pitchFamily="18" charset="0"/>
              </a:rPr>
              <a:t> </a:t>
            </a:r>
            <a:r>
              <a:rPr lang="en-US" altLang="ja-JP" sz="1800" dirty="0" smtClean="0">
                <a:solidFill>
                  <a:srgbClr val="000000"/>
                </a:solidFill>
                <a:latin typeface="Times New Roman" panose="02020603050405020304" pitchFamily="18" charset="0"/>
                <a:cs typeface="Times New Roman" panose="02020603050405020304" pitchFamily="18" charset="0"/>
              </a:rPr>
              <a:t>is a vegetated </a:t>
            </a:r>
            <a:r>
              <a:rPr lang="en-US" altLang="ja-JP" sz="1800" dirty="0">
                <a:solidFill>
                  <a:srgbClr val="000000"/>
                </a:solidFill>
                <a:latin typeface="Times New Roman" panose="02020603050405020304" pitchFamily="18" charset="0"/>
                <a:cs typeface="Times New Roman" panose="02020603050405020304" pitchFamily="18" charset="0"/>
              </a:rPr>
              <a:t>shallow </a:t>
            </a:r>
            <a:r>
              <a:rPr lang="en-US" altLang="ja-JP" sz="1800" dirty="0" smtClean="0">
                <a:solidFill>
                  <a:srgbClr val="000000"/>
                </a:solidFill>
                <a:latin typeface="Times New Roman" panose="02020603050405020304" pitchFamily="18" charset="0"/>
                <a:cs typeface="Times New Roman" panose="02020603050405020304" pitchFamily="18" charset="0"/>
              </a:rPr>
              <a:t>depression, using s</a:t>
            </a:r>
            <a:r>
              <a:rPr lang="en-US" sz="1800" dirty="0" smtClean="0">
                <a:solidFill>
                  <a:srgbClr val="000000"/>
                </a:solidFill>
                <a:latin typeface="Times New Roman" panose="02020603050405020304" pitchFamily="18" charset="0"/>
                <a:cs typeface="Times New Roman" panose="02020603050405020304" pitchFamily="18" charset="0"/>
              </a:rPr>
              <a:t>oil, </a:t>
            </a:r>
            <a:r>
              <a:rPr lang="en-US" sz="1800" dirty="0">
                <a:solidFill>
                  <a:srgbClr val="000000"/>
                </a:solidFill>
                <a:latin typeface="Times New Roman" panose="02020603050405020304" pitchFamily="18" charset="0"/>
                <a:cs typeface="Times New Roman" panose="02020603050405020304" pitchFamily="18" charset="0"/>
              </a:rPr>
              <a:t>plants, and microbes </a:t>
            </a:r>
            <a:r>
              <a:rPr lang="en-US" altLang="zh-CN" sz="1800" dirty="0" smtClean="0">
                <a:solidFill>
                  <a:srgbClr val="000000"/>
                </a:solidFill>
                <a:latin typeface="Times New Roman" panose="02020603050405020304" pitchFamily="18" charset="0"/>
                <a:cs typeface="Times New Roman" panose="02020603050405020304" pitchFamily="18" charset="0"/>
              </a:rPr>
              <a:t>system</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sz="1800" dirty="0" smtClean="0">
                <a:solidFill>
                  <a:srgbClr val="000000"/>
                </a:solidFill>
                <a:latin typeface="Times New Roman" panose="02020603050405020304" pitchFamily="18" charset="0"/>
                <a:cs typeface="Times New Roman" panose="02020603050405020304" pitchFamily="18" charset="0"/>
              </a:rPr>
              <a:t>to retain and treat </a:t>
            </a:r>
            <a:r>
              <a:rPr lang="en-US" sz="1800" dirty="0" err="1" smtClean="0">
                <a:solidFill>
                  <a:srgbClr val="000000"/>
                </a:solidFill>
                <a:latin typeface="Times New Roman" panose="02020603050405020304" pitchFamily="18" charset="0"/>
                <a:cs typeface="Times New Roman" panose="02020603050405020304" pitchFamily="18" charset="0"/>
              </a:rPr>
              <a:t>stormwater</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sz="1800" dirty="0" smtClean="0">
                <a:solidFill>
                  <a:srgbClr val="000000"/>
                </a:solidFill>
                <a:latin typeface="Times New Roman" panose="02020603050405020304" pitchFamily="18" charset="0"/>
                <a:cs typeface="Times New Roman" panose="02020603050405020304" pitchFamily="18" charset="0"/>
              </a:rPr>
              <a:t>before </a:t>
            </a:r>
            <a:r>
              <a:rPr lang="en-US" sz="1800" dirty="0">
                <a:solidFill>
                  <a:srgbClr val="000000"/>
                </a:solidFill>
                <a:latin typeface="Times New Roman" panose="02020603050405020304" pitchFamily="18" charset="0"/>
                <a:cs typeface="Times New Roman" panose="02020603050405020304" pitchFamily="18" charset="0"/>
              </a:rPr>
              <a:t>it is infiltrated and/or discharged. </a:t>
            </a:r>
            <a:endParaRPr lang="en-US" sz="1800" dirty="0" smtClean="0">
              <a:solidFill>
                <a:srgbClr val="000000"/>
              </a:solidFill>
              <a:latin typeface="Times New Roman" panose="02020603050405020304" pitchFamily="18" charset="0"/>
              <a:cs typeface="Times New Roman" panose="02020603050405020304" pitchFamily="18" charset="0"/>
            </a:endParaRPr>
          </a:p>
          <a:p>
            <a:pPr algn="just"/>
            <a:r>
              <a:rPr lang="en-US" sz="1800" dirty="0">
                <a:solidFill>
                  <a:srgbClr val="000000"/>
                </a:solidFill>
                <a:latin typeface="Times New Roman" panose="02020603050405020304" pitchFamily="18" charset="0"/>
                <a:cs typeface="Times New Roman" panose="02020603050405020304" pitchFamily="18" charset="0"/>
              </a:rPr>
              <a:t>The runoff percolates </a:t>
            </a:r>
            <a:r>
              <a:rPr lang="en-US" sz="1800" dirty="0" smtClean="0">
                <a:solidFill>
                  <a:srgbClr val="000000"/>
                </a:solidFill>
                <a:latin typeface="Times New Roman" panose="02020603050405020304" pitchFamily="18" charset="0"/>
                <a:cs typeface="Times New Roman" panose="02020603050405020304" pitchFamily="18" charset="0"/>
              </a:rPr>
              <a:t>through the </a:t>
            </a:r>
            <a:r>
              <a:rPr lang="en-US" sz="1800" dirty="0">
                <a:solidFill>
                  <a:srgbClr val="000000"/>
                </a:solidFill>
                <a:latin typeface="Times New Roman" panose="02020603050405020304" pitchFamily="18" charset="0"/>
                <a:cs typeface="Times New Roman" panose="02020603050405020304" pitchFamily="18" charset="0"/>
              </a:rPr>
              <a:t>soil media that acts as a </a:t>
            </a:r>
            <a:r>
              <a:rPr lang="en-US" sz="1800" dirty="0" smtClean="0">
                <a:solidFill>
                  <a:srgbClr val="000000"/>
                </a:solidFill>
                <a:latin typeface="Times New Roman" panose="02020603050405020304" pitchFamily="18" charset="0"/>
                <a:cs typeface="Times New Roman" panose="02020603050405020304" pitchFamily="18" charset="0"/>
              </a:rPr>
              <a:t>filter</a:t>
            </a:r>
          </a:p>
          <a:p>
            <a:pPr algn="just"/>
            <a:r>
              <a:rPr lang="en-US" sz="1800" dirty="0">
                <a:solidFill>
                  <a:srgbClr val="000000"/>
                </a:solidFill>
                <a:latin typeface="Times New Roman" panose="02020603050405020304" pitchFamily="18" charset="0"/>
                <a:cs typeface="Times New Roman" panose="02020603050405020304" pitchFamily="18" charset="0"/>
              </a:rPr>
              <a:t>There are two types </a:t>
            </a:r>
            <a:r>
              <a:rPr lang="en-US" sz="1800" dirty="0" smtClean="0">
                <a:solidFill>
                  <a:srgbClr val="000000"/>
                </a:solidFill>
                <a:latin typeface="Times New Roman" panose="02020603050405020304" pitchFamily="18" charset="0"/>
                <a:cs typeface="Times New Roman" panose="02020603050405020304" pitchFamily="18" charset="0"/>
              </a:rPr>
              <a:t>of rain garden used in parking lot:</a:t>
            </a:r>
            <a:endParaRPr lang="en-US" sz="1800" dirty="0">
              <a:solidFill>
                <a:srgbClr val="000000"/>
              </a:solidFill>
              <a:latin typeface="Times New Roman" panose="02020603050405020304" pitchFamily="18" charset="0"/>
              <a:cs typeface="Times New Roman" panose="02020603050405020304" pitchFamily="18" charset="0"/>
            </a:endParaRPr>
          </a:p>
          <a:p>
            <a:pPr marL="685800" lvl="1" algn="just">
              <a:buFont typeface="Courier New" charset="0"/>
              <a:buChar char="o"/>
            </a:pPr>
            <a:r>
              <a:rPr lang="en-US" sz="1400" dirty="0" smtClean="0">
                <a:solidFill>
                  <a:srgbClr val="000000"/>
                </a:solidFill>
                <a:latin typeface="Times New Roman" panose="02020603050405020304" pitchFamily="18" charset="0"/>
                <a:cs typeface="Times New Roman" panose="02020603050405020304" pitchFamily="18" charset="0"/>
              </a:rPr>
              <a:t>Rain garden with underdrain system so that the runoff is conveyed to a discharge outlet or other BMPs</a:t>
            </a:r>
          </a:p>
          <a:p>
            <a:pPr marL="685800" lvl="1" algn="just">
              <a:buFont typeface="Courier New" charset="0"/>
              <a:buChar char="o"/>
            </a:pPr>
            <a:r>
              <a:rPr lang="en-US" sz="1400" dirty="0" smtClean="0">
                <a:solidFill>
                  <a:srgbClr val="000000"/>
                </a:solidFill>
                <a:latin typeface="Times New Roman" panose="02020603050405020304" pitchFamily="18" charset="0"/>
                <a:cs typeface="Times New Roman" panose="02020603050405020304" pitchFamily="18" charset="0"/>
              </a:rPr>
              <a:t>Rain garden without underdrain system to enhance groundwater recharge</a:t>
            </a:r>
          </a:p>
        </p:txBody>
      </p:sp>
      <p:pic>
        <p:nvPicPr>
          <p:cNvPr id="4" name="Picture 3" descr="parking-lot-garden.4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7758" y="3273240"/>
            <a:ext cx="4268848" cy="2246227"/>
          </a:xfrm>
          <a:prstGeom prst="rect">
            <a:avLst/>
          </a:prstGeom>
        </p:spPr>
      </p:pic>
      <p:sp>
        <p:nvSpPr>
          <p:cNvPr id="5" name="TextBox 4"/>
          <p:cNvSpPr txBox="1"/>
          <p:nvPr/>
        </p:nvSpPr>
        <p:spPr>
          <a:xfrm>
            <a:off x="4285356" y="5519467"/>
            <a:ext cx="5480569" cy="230832"/>
          </a:xfrm>
          <a:prstGeom prst="rect">
            <a:avLst/>
          </a:prstGeom>
          <a:noFill/>
        </p:spPr>
        <p:txBody>
          <a:bodyPr wrap="square" rtlCol="0">
            <a:spAutoFit/>
          </a:bodyPr>
          <a:lstStyle/>
          <a:p>
            <a:r>
              <a:rPr lang="en-US" sz="900" dirty="0">
                <a:solidFill>
                  <a:srgbClr val="000000"/>
                </a:solidFill>
                <a:latin typeface="Times New Roman" charset="0"/>
                <a:ea typeface="Times New Roman" charset="0"/>
                <a:cs typeface="Times New Roman" charset="0"/>
              </a:rPr>
              <a:t>http://</a:t>
            </a:r>
            <a:r>
              <a:rPr lang="en-US" sz="900" dirty="0" err="1">
                <a:solidFill>
                  <a:srgbClr val="000000"/>
                </a:solidFill>
                <a:latin typeface="Times New Roman" charset="0"/>
                <a:ea typeface="Times New Roman" charset="0"/>
                <a:cs typeface="Times New Roman" charset="0"/>
              </a:rPr>
              <a:t>www.ecolandscaping.org</a:t>
            </a:r>
            <a:r>
              <a:rPr lang="en-US" sz="900" dirty="0">
                <a:solidFill>
                  <a:srgbClr val="000000"/>
                </a:solidFill>
                <a:latin typeface="Times New Roman" charset="0"/>
                <a:ea typeface="Times New Roman" charset="0"/>
                <a:cs typeface="Times New Roman" charset="0"/>
              </a:rPr>
              <a:t>/03/rain-gardens/native-plant-selection-for-</a:t>
            </a:r>
            <a:r>
              <a:rPr lang="en-US" sz="900" dirty="0" err="1">
                <a:solidFill>
                  <a:srgbClr val="000000"/>
                </a:solidFill>
                <a:latin typeface="Times New Roman" charset="0"/>
                <a:ea typeface="Times New Roman" charset="0"/>
                <a:cs typeface="Times New Roman" charset="0"/>
              </a:rPr>
              <a:t>biofilters</a:t>
            </a:r>
            <a:r>
              <a:rPr lang="en-US" sz="900" dirty="0">
                <a:solidFill>
                  <a:srgbClr val="000000"/>
                </a:solidFill>
                <a:latin typeface="Times New Roman" charset="0"/>
                <a:ea typeface="Times New Roman" charset="0"/>
                <a:cs typeface="Times New Roman" charset="0"/>
              </a:rPr>
              <a:t>-and-rain-gardens/</a:t>
            </a:r>
          </a:p>
        </p:txBody>
      </p:sp>
      <p:sp>
        <p:nvSpPr>
          <p:cNvPr id="9" name="Title 1">
            <a:extLst>
              <a:ext uri="{FF2B5EF4-FFF2-40B4-BE49-F238E27FC236}">
                <a16:creationId xmlns:a16="http://schemas.microsoft.com/office/drawing/2014/main" xmlns="" id="{7030BFEF-AA3F-4220-9999-C2908E2FB190}"/>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Rain </a:t>
            </a:r>
            <a:r>
              <a:rPr lang="en-US" altLang="zh-CN" sz="2400" u="sng" dirty="0" smtClean="0">
                <a:solidFill>
                  <a:schemeClr val="tx2">
                    <a:lumMod val="60000"/>
                    <a:lumOff val="40000"/>
                  </a:schemeClr>
                </a:solidFill>
                <a:latin typeface="Arial"/>
                <a:cs typeface="Arial"/>
              </a:rPr>
              <a:t>garden</a:t>
            </a:r>
            <a:endParaRPr lang="en-US" altLang="zh-CN" sz="2400" u="sng" dirty="0">
              <a:solidFill>
                <a:schemeClr val="tx2">
                  <a:lumMod val="60000"/>
                  <a:lumOff val="40000"/>
                </a:schemeClr>
              </a:solidFill>
              <a:latin typeface="Arial"/>
              <a:cs typeface="Arial"/>
            </a:endParaRPr>
          </a:p>
        </p:txBody>
      </p:sp>
      <p:sp>
        <p:nvSpPr>
          <p:cNvPr id="7" name="Content Placeholder 2"/>
          <p:cNvSpPr txBox="1">
            <a:spLocks/>
          </p:cNvSpPr>
          <p:nvPr/>
        </p:nvSpPr>
        <p:spPr>
          <a:xfrm>
            <a:off x="457200" y="3286119"/>
            <a:ext cx="4140558" cy="22462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1800" dirty="0" smtClean="0">
                <a:solidFill>
                  <a:srgbClr val="000000"/>
                </a:solidFill>
                <a:latin typeface="Times New Roman" panose="02020603050405020304" pitchFamily="18" charset="0"/>
                <a:cs typeface="Times New Roman" panose="02020603050405020304" pitchFamily="18" charset="0"/>
              </a:rPr>
              <a:t>Can remove TSS, nutrients, and metals</a:t>
            </a:r>
          </a:p>
          <a:p>
            <a:pPr algn="just"/>
            <a:r>
              <a:rPr lang="en-US" sz="1800" dirty="0">
                <a:solidFill>
                  <a:srgbClr val="000000"/>
                </a:solidFill>
                <a:latin typeface="Times New Roman" panose="02020603050405020304" pitchFamily="18" charset="0"/>
                <a:cs typeface="Times New Roman" panose="02020603050405020304" pitchFamily="18" charset="0"/>
              </a:rPr>
              <a:t>Can be used as a </a:t>
            </a:r>
            <a:r>
              <a:rPr lang="en-US" sz="1800" dirty="0" err="1">
                <a:solidFill>
                  <a:srgbClr val="000000"/>
                </a:solidFill>
                <a:latin typeface="Times New Roman" panose="02020603050405020304" pitchFamily="18" charset="0"/>
                <a:cs typeface="Times New Roman" panose="02020603050405020304" pitchFamily="18" charset="0"/>
              </a:rPr>
              <a:t>stormwater</a:t>
            </a:r>
            <a:r>
              <a:rPr lang="en-US" sz="1800" dirty="0">
                <a:solidFill>
                  <a:srgbClr val="000000"/>
                </a:solidFill>
                <a:latin typeface="Times New Roman" panose="02020603050405020304" pitchFamily="18" charset="0"/>
                <a:cs typeface="Times New Roman" panose="02020603050405020304" pitchFamily="18" charset="0"/>
              </a:rPr>
              <a:t> retrofit </a:t>
            </a:r>
            <a:r>
              <a:rPr lang="en-US" sz="1800" dirty="0" smtClean="0">
                <a:solidFill>
                  <a:srgbClr val="000000"/>
                </a:solidFill>
                <a:latin typeface="Times New Roman" panose="02020603050405020304" pitchFamily="18" charset="0"/>
                <a:cs typeface="Times New Roman" panose="02020603050405020304" pitchFamily="18" charset="0"/>
              </a:rPr>
              <a:t>if </a:t>
            </a:r>
            <a:r>
              <a:rPr lang="en-US" sz="1800" dirty="0">
                <a:solidFill>
                  <a:srgbClr val="000000"/>
                </a:solidFill>
                <a:latin typeface="Times New Roman" panose="02020603050405020304" pitchFamily="18" charset="0"/>
                <a:cs typeface="Times New Roman" panose="02020603050405020304" pitchFamily="18" charset="0"/>
              </a:rPr>
              <a:t>a parking lot is being </a:t>
            </a:r>
            <a:r>
              <a:rPr lang="en-US" sz="1800" dirty="0" smtClean="0">
                <a:solidFill>
                  <a:srgbClr val="000000"/>
                </a:solidFill>
                <a:latin typeface="Times New Roman" panose="02020603050405020304" pitchFamily="18" charset="0"/>
                <a:cs typeface="Times New Roman" panose="02020603050405020304" pitchFamily="18" charset="0"/>
              </a:rPr>
              <a:t>resurfaced</a:t>
            </a:r>
          </a:p>
          <a:p>
            <a:pPr algn="just"/>
            <a:r>
              <a:rPr lang="en-US" sz="1800" dirty="0">
                <a:solidFill>
                  <a:srgbClr val="000000"/>
                </a:solidFill>
                <a:latin typeface="Times New Roman" panose="02020603050405020304" pitchFamily="18" charset="0"/>
                <a:cs typeface="Times New Roman" panose="02020603050405020304" pitchFamily="18" charset="0"/>
              </a:rPr>
              <a:t>Can be used on small lots with space </a:t>
            </a:r>
            <a:r>
              <a:rPr lang="en-US" sz="1800" dirty="0" smtClean="0">
                <a:solidFill>
                  <a:srgbClr val="000000"/>
                </a:solidFill>
                <a:latin typeface="Times New Roman" panose="02020603050405020304" pitchFamily="18" charset="0"/>
                <a:cs typeface="Times New Roman" panose="02020603050405020304" pitchFamily="18" charset="0"/>
              </a:rPr>
              <a:t>constraints</a:t>
            </a:r>
          </a:p>
          <a:p>
            <a:pPr algn="just"/>
            <a:r>
              <a:rPr lang="en-US" sz="1800" dirty="0">
                <a:solidFill>
                  <a:srgbClr val="000000"/>
                </a:solidFill>
                <a:latin typeface="Times New Roman" panose="02020603050405020304" pitchFamily="18" charset="0"/>
                <a:cs typeface="Times New Roman" panose="02020603050405020304" pitchFamily="18" charset="0"/>
              </a:rPr>
              <a:t>Requires careful landscaping and maintenance</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4657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49" y="1205840"/>
            <a:ext cx="8150350" cy="2095643"/>
          </a:xfrm>
        </p:spPr>
        <p:txBody>
          <a:bodyPr>
            <a:normAutofit fontScale="92500" lnSpcReduction="20000"/>
          </a:bodyPr>
          <a:lstStyle/>
          <a:p>
            <a:pPr algn="just">
              <a:lnSpc>
                <a:spcPct val="120000"/>
              </a:lnSpc>
            </a:pPr>
            <a:r>
              <a:rPr lang="en-US" altLang="zh-CN" sz="2000" dirty="0" smtClean="0">
                <a:solidFill>
                  <a:srgbClr val="00B050"/>
                </a:solidFill>
                <a:latin typeface="Times New Roman" charset="0"/>
                <a:ea typeface="Times New Roman" charset="0"/>
                <a:cs typeface="Times New Roman" charset="0"/>
              </a:rPr>
              <a:t>Dry</a:t>
            </a:r>
            <a:r>
              <a:rPr lang="zh-CN" altLang="en-US" sz="2000" dirty="0" smtClean="0">
                <a:solidFill>
                  <a:srgbClr val="00B050"/>
                </a:solidFill>
                <a:latin typeface="Times New Roman" charset="0"/>
                <a:ea typeface="Times New Roman" charset="0"/>
                <a:cs typeface="Times New Roman" charset="0"/>
              </a:rPr>
              <a:t> </a:t>
            </a:r>
            <a:r>
              <a:rPr lang="en-US" altLang="zh-CN" sz="2000" dirty="0" smtClean="0">
                <a:solidFill>
                  <a:srgbClr val="00B050"/>
                </a:solidFill>
                <a:latin typeface="Times New Roman" charset="0"/>
                <a:ea typeface="Times New Roman" charset="0"/>
                <a:cs typeface="Times New Roman" charset="0"/>
              </a:rPr>
              <a:t>detention</a:t>
            </a:r>
            <a:r>
              <a:rPr lang="zh-CN" altLang="en-US" sz="2000" dirty="0" smtClean="0">
                <a:solidFill>
                  <a:srgbClr val="00B050"/>
                </a:solidFill>
                <a:latin typeface="Times New Roman" charset="0"/>
                <a:ea typeface="Times New Roman" charset="0"/>
                <a:cs typeface="Times New Roman" charset="0"/>
              </a:rPr>
              <a:t> </a:t>
            </a:r>
            <a:r>
              <a:rPr lang="en-US" altLang="zh-CN" sz="2000" dirty="0" smtClean="0">
                <a:solidFill>
                  <a:srgbClr val="00B050"/>
                </a:solidFill>
                <a:latin typeface="Times New Roman" charset="0"/>
                <a:ea typeface="Times New Roman" charset="0"/>
                <a:cs typeface="Times New Roman" charset="0"/>
              </a:rPr>
              <a:t>basin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is</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designed </a:t>
            </a:r>
            <a:r>
              <a:rPr lang="en-US" sz="2000" dirty="0">
                <a:solidFill>
                  <a:srgbClr val="000000"/>
                </a:solidFill>
                <a:latin typeface="Times New Roman" charset="0"/>
                <a:ea typeface="Times New Roman" charset="0"/>
                <a:cs typeface="Times New Roman" charset="0"/>
              </a:rPr>
              <a:t>to hold </a:t>
            </a:r>
            <a:r>
              <a:rPr lang="en-US" sz="2000" dirty="0" err="1">
                <a:solidFill>
                  <a:srgbClr val="000000"/>
                </a:solidFill>
                <a:latin typeface="Times New Roman" charset="0"/>
                <a:ea typeface="Times New Roman" charset="0"/>
                <a:cs typeface="Times New Roman" charset="0"/>
              </a:rPr>
              <a:t>stormwater</a:t>
            </a:r>
            <a:r>
              <a:rPr lang="en-US" sz="2000" dirty="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for</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at </a:t>
            </a:r>
            <a:r>
              <a:rPr lang="en-US" sz="2000" dirty="0">
                <a:solidFill>
                  <a:srgbClr val="000000"/>
                </a:solidFill>
                <a:latin typeface="Times New Roman" charset="0"/>
                <a:ea typeface="Times New Roman" charset="0"/>
                <a:cs typeface="Times New Roman" charset="0"/>
              </a:rPr>
              <a:t>least 24 hours to allow solids to </a:t>
            </a:r>
            <a:r>
              <a:rPr lang="en-US" sz="2000" dirty="0" smtClean="0">
                <a:solidFill>
                  <a:srgbClr val="000000"/>
                </a:solidFill>
                <a:latin typeface="Times New Roman" charset="0"/>
                <a:ea typeface="Times New Roman" charset="0"/>
                <a:cs typeface="Times New Roman" charset="0"/>
              </a:rPr>
              <a:t>settle</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and </a:t>
            </a:r>
            <a:r>
              <a:rPr lang="en-US" sz="2000" dirty="0">
                <a:solidFill>
                  <a:srgbClr val="000000"/>
                </a:solidFill>
                <a:latin typeface="Times New Roman" charset="0"/>
                <a:ea typeface="Times New Roman" charset="0"/>
                <a:cs typeface="Times New Roman" charset="0"/>
              </a:rPr>
              <a:t>to reduce local and </a:t>
            </a:r>
            <a:r>
              <a:rPr lang="en-US" sz="2000" dirty="0" smtClean="0">
                <a:solidFill>
                  <a:srgbClr val="000000"/>
                </a:solidFill>
                <a:latin typeface="Times New Roman" charset="0"/>
                <a:ea typeface="Times New Roman" charset="0"/>
                <a:cs typeface="Times New Roman" charset="0"/>
              </a:rPr>
              <a:t>downstream</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flooding</a:t>
            </a:r>
            <a:r>
              <a:rPr lang="en-US" altLang="zh-CN" sz="2000" dirty="0">
                <a:solidFill>
                  <a:srgbClr val="000000"/>
                </a:solidFill>
                <a:latin typeface="Times New Roman" charset="0"/>
                <a:ea typeface="Times New Roman" charset="0"/>
                <a:cs typeface="Times New Roman" charset="0"/>
              </a:rPr>
              <a:t>.</a:t>
            </a:r>
            <a:endParaRPr lang="en-US" altLang="zh-CN" sz="2000" dirty="0" smtClean="0">
              <a:solidFill>
                <a:srgbClr val="000000"/>
              </a:solidFill>
              <a:latin typeface="Times New Roman" charset="0"/>
              <a:ea typeface="Times New Roman" charset="0"/>
              <a:cs typeface="Times New Roman" charset="0"/>
            </a:endParaRPr>
          </a:p>
          <a:p>
            <a:pPr algn="just">
              <a:lnSpc>
                <a:spcPct val="120000"/>
              </a:lnSpc>
            </a:pPr>
            <a:r>
              <a:rPr lang="en-US" sz="2000" dirty="0">
                <a:solidFill>
                  <a:srgbClr val="000000"/>
                </a:solidFill>
                <a:latin typeface="Times New Roman" charset="0"/>
                <a:ea typeface="Times New Roman" charset="0"/>
                <a:cs typeface="Times New Roman" charset="0"/>
              </a:rPr>
              <a:t>Can remove significant levels of sediment </a:t>
            </a:r>
            <a:r>
              <a:rPr lang="en-US"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absorbed </a:t>
            </a:r>
            <a:r>
              <a:rPr lang="en-US" sz="2000" dirty="0">
                <a:solidFill>
                  <a:srgbClr val="000000"/>
                </a:solidFill>
                <a:latin typeface="Times New Roman" charset="0"/>
                <a:ea typeface="Times New Roman" charset="0"/>
                <a:cs typeface="Times New Roman" charset="0"/>
              </a:rPr>
              <a:t>pollutants</a:t>
            </a:r>
          </a:p>
          <a:p>
            <a:pPr>
              <a:lnSpc>
                <a:spcPct val="120000"/>
              </a:lnSpc>
            </a:pPr>
            <a:r>
              <a:rPr lang="en-US" altLang="zh-CN" sz="2000" dirty="0" smtClean="0">
                <a:solidFill>
                  <a:srgbClr val="000000"/>
                </a:solidFill>
                <a:latin typeface="Times New Roman" charset="0"/>
                <a:ea typeface="Times New Roman" charset="0"/>
                <a:cs typeface="Times New Roman" charset="0"/>
              </a:rPr>
              <a:t>Limited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a:t>
            </a:r>
            <a:r>
              <a:rPr lang="en-US" sz="2000" dirty="0" smtClean="0">
                <a:solidFill>
                  <a:srgbClr val="000000"/>
                </a:solidFill>
                <a:latin typeface="Times New Roman" charset="0"/>
                <a:ea typeface="Times New Roman" charset="0"/>
                <a:cs typeface="Times New Roman" charset="0"/>
              </a:rPr>
              <a:t>nfiltration </a:t>
            </a:r>
            <a:r>
              <a:rPr lang="en-US" sz="2000" dirty="0">
                <a:solidFill>
                  <a:srgbClr val="000000"/>
                </a:solidFill>
                <a:latin typeface="Times New Roman" charset="0"/>
                <a:ea typeface="Times New Roman" charset="0"/>
                <a:cs typeface="Times New Roman" charset="0"/>
              </a:rPr>
              <a:t>and groundwater </a:t>
            </a:r>
            <a:r>
              <a:rPr lang="en-US" sz="2000" dirty="0" smtClean="0">
                <a:solidFill>
                  <a:srgbClr val="000000"/>
                </a:solidFill>
                <a:latin typeface="Times New Roman" charset="0"/>
                <a:ea typeface="Times New Roman" charset="0"/>
                <a:cs typeface="Times New Roman" charset="0"/>
              </a:rPr>
              <a:t>recharge</a:t>
            </a:r>
          </a:p>
          <a:p>
            <a:pPr>
              <a:lnSpc>
                <a:spcPct val="120000"/>
              </a:lnSpc>
            </a:pPr>
            <a:r>
              <a:rPr lang="en-US" sz="2000" dirty="0">
                <a:solidFill>
                  <a:srgbClr val="000000"/>
                </a:solidFill>
                <a:latin typeface="Times New Roman" charset="0"/>
                <a:ea typeface="Times New Roman" charset="0"/>
                <a:cs typeface="Times New Roman" charset="0"/>
              </a:rPr>
              <a:t>Removal of soluble pollutants is </a:t>
            </a:r>
            <a:r>
              <a:rPr lang="en-US" sz="2000" dirty="0" smtClean="0">
                <a:solidFill>
                  <a:srgbClr val="000000"/>
                </a:solidFill>
                <a:latin typeface="Times New Roman" charset="0"/>
                <a:ea typeface="Times New Roman" charset="0"/>
                <a:cs typeface="Times New Roman" charset="0"/>
              </a:rPr>
              <a:t>minimal</a:t>
            </a:r>
          </a:p>
          <a:p>
            <a:pPr>
              <a:lnSpc>
                <a:spcPct val="120000"/>
              </a:lnSpc>
            </a:pPr>
            <a:r>
              <a:rPr lang="en-US" sz="2000" dirty="0" smtClean="0">
                <a:solidFill>
                  <a:srgbClr val="000000"/>
                </a:solidFill>
                <a:latin typeface="Times New Roman" charset="0"/>
                <a:ea typeface="Times New Roman" charset="0"/>
                <a:cs typeface="Times New Roman" charset="0"/>
              </a:rPr>
              <a:t>Requires </a:t>
            </a:r>
            <a:r>
              <a:rPr lang="en-US" sz="2000" dirty="0">
                <a:solidFill>
                  <a:srgbClr val="000000"/>
                </a:solidFill>
                <a:latin typeface="Times New Roman" charset="0"/>
                <a:ea typeface="Times New Roman" charset="0"/>
                <a:cs typeface="Times New Roman" charset="0"/>
              </a:rPr>
              <a:t>relatively large land area</a:t>
            </a:r>
            <a:r>
              <a:rPr lang="en-US" sz="2000" dirty="0" smtClean="0">
                <a:solidFill>
                  <a:srgbClr val="000000"/>
                </a:solidFill>
                <a:latin typeface="Times New Roman" charset="0"/>
                <a:ea typeface="Times New Roman" charset="0"/>
                <a:cs typeface="Times New Roman" charset="0"/>
              </a:rPr>
              <a:t>.</a:t>
            </a:r>
            <a:endParaRPr lang="en-US" sz="2000" dirty="0">
              <a:solidFill>
                <a:srgbClr val="000000"/>
              </a:solidFill>
              <a:latin typeface="Times New Roman" charset="0"/>
              <a:ea typeface="Times New Roman" charset="0"/>
              <a:cs typeface="Times New Roman" charset="0"/>
            </a:endParaRPr>
          </a:p>
        </p:txBody>
      </p:sp>
      <p:sp>
        <p:nvSpPr>
          <p:cNvPr id="8" name="Title 1">
            <a:extLst>
              <a:ext uri="{FF2B5EF4-FFF2-40B4-BE49-F238E27FC236}">
                <a16:creationId xmlns:a16="http://schemas.microsoft.com/office/drawing/2014/main" xmlns="" id="{7DFDAD5C-E07E-40E9-BD95-578A18868853}"/>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Dry detention </a:t>
            </a:r>
            <a:r>
              <a:rPr lang="en-US" altLang="zh-CN" sz="2400" u="sng" dirty="0" smtClean="0">
                <a:solidFill>
                  <a:schemeClr val="tx2">
                    <a:lumMod val="60000"/>
                    <a:lumOff val="40000"/>
                  </a:schemeClr>
                </a:solidFill>
                <a:latin typeface="Arial"/>
                <a:cs typeface="Arial"/>
              </a:rPr>
              <a:t>basin</a:t>
            </a:r>
            <a:endParaRPr lang="en-US" altLang="zh-CN" sz="2400" u="sng" dirty="0">
              <a:solidFill>
                <a:schemeClr val="tx2">
                  <a:lumMod val="60000"/>
                  <a:lumOff val="40000"/>
                </a:schemeClr>
              </a:solidFill>
              <a:latin typeface="Arial"/>
              <a:cs typeface="Arial"/>
            </a:endParaRPr>
          </a:p>
        </p:txBody>
      </p:sp>
      <p:sp>
        <p:nvSpPr>
          <p:cNvPr id="5" name="Rectangle 4"/>
          <p:cNvSpPr/>
          <p:nvPr/>
        </p:nvSpPr>
        <p:spPr>
          <a:xfrm>
            <a:off x="1653917" y="5535831"/>
            <a:ext cx="5465864" cy="246221"/>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www.canr.msu.edu</a:t>
            </a:r>
            <a:r>
              <a:rPr lang="en-US" sz="1000" dirty="0">
                <a:solidFill>
                  <a:srgbClr val="000000"/>
                </a:solidFill>
                <a:latin typeface="Times New Roman" charset="0"/>
                <a:ea typeface="Times New Roman" charset="0"/>
                <a:cs typeface="Times New Roman" charset="0"/>
              </a:rPr>
              <a:t>/news/either_detention_or_retention_equals_storm_water_runoff_reductions</a:t>
            </a:r>
          </a:p>
        </p:txBody>
      </p:sp>
      <p:pic>
        <p:nvPicPr>
          <p:cNvPr id="1028" name="Picture 4" descr="'"/>
          <p:cNvPicPr>
            <a:picLocks noChangeAspect="1" noChangeArrowheads="1"/>
          </p:cNvPicPr>
          <p:nvPr/>
        </p:nvPicPr>
        <p:blipFill rotWithShape="1">
          <a:blip r:embed="rId2">
            <a:extLst>
              <a:ext uri="{28A0092B-C50C-407E-A947-70E740481C1C}">
                <a14:useLocalDpi xmlns:a14="http://schemas.microsoft.com/office/drawing/2010/main" val="0"/>
              </a:ext>
            </a:extLst>
          </a:blip>
          <a:srcRect b="27216"/>
          <a:stretch/>
        </p:blipFill>
        <p:spPr bwMode="auto">
          <a:xfrm>
            <a:off x="2159056" y="3301483"/>
            <a:ext cx="4183659" cy="228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7791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79" y="1205840"/>
            <a:ext cx="4385256" cy="4460864"/>
          </a:xfrm>
        </p:spPr>
        <p:txBody>
          <a:bodyPr>
            <a:noAutofit/>
          </a:bodyPr>
          <a:lstStyle/>
          <a:p>
            <a:pPr algn="just">
              <a:lnSpc>
                <a:spcPct val="120000"/>
              </a:lnSpc>
            </a:pPr>
            <a:r>
              <a:rPr lang="en-US" sz="1600" dirty="0" smtClean="0">
                <a:solidFill>
                  <a:srgbClr val="00B050"/>
                </a:solidFill>
                <a:latin typeface="Times New Roman" panose="02020603050405020304" pitchFamily="18" charset="0"/>
                <a:cs typeface="Times New Roman" panose="02020603050405020304" pitchFamily="18" charset="0"/>
              </a:rPr>
              <a:t>Wet retention basin</a:t>
            </a:r>
            <a:r>
              <a:rPr lang="en-US" sz="1600" dirty="0" smtClean="0">
                <a:solidFill>
                  <a:srgbClr val="000000"/>
                </a:solidFill>
                <a:latin typeface="Times New Roman" panose="02020603050405020304" pitchFamily="18" charset="0"/>
                <a:cs typeface="Times New Roman" panose="02020603050405020304" pitchFamily="18" charset="0"/>
              </a:rPr>
              <a:t> is designed to cap­ture, </a:t>
            </a:r>
            <a:r>
              <a:rPr lang="en-US" altLang="zh-CN" sz="1600" dirty="0" smtClean="0">
                <a:solidFill>
                  <a:srgbClr val="000000"/>
                </a:solidFill>
                <a:latin typeface="Times New Roman" panose="02020603050405020304" pitchFamily="18" charset="0"/>
                <a:cs typeface="Times New Roman" panose="02020603050405020304" pitchFamily="18" charset="0"/>
              </a:rPr>
              <a:t>filter</a:t>
            </a:r>
            <a:r>
              <a:rPr lang="en-US" sz="1600" dirty="0" smtClean="0">
                <a:solidFill>
                  <a:srgbClr val="000000"/>
                </a:solidFill>
                <a:latin typeface="Times New Roman" panose="02020603050405020304" pitchFamily="18" charset="0"/>
                <a:cs typeface="Times New Roman" panose="02020603050405020304" pitchFamily="18" charset="0"/>
              </a:rPr>
              <a:t>, and store </a:t>
            </a:r>
            <a:r>
              <a:rPr lang="en-US" sz="1600" dirty="0" err="1" smtClean="0">
                <a:solidFill>
                  <a:srgbClr val="000000"/>
                </a:solidFill>
                <a:latin typeface="Times New Roman" panose="02020603050405020304" pitchFamily="18" charset="0"/>
                <a:cs typeface="Times New Roman" panose="02020603050405020304" pitchFamily="18" charset="0"/>
              </a:rPr>
              <a:t>stormwater</a:t>
            </a:r>
            <a:r>
              <a:rPr lang="en-US" sz="1600" dirty="0" smtClean="0">
                <a:solidFill>
                  <a:srgbClr val="000000"/>
                </a:solidFill>
                <a:latin typeface="Times New Roman" panose="02020603050405020304" pitchFamily="18" charset="0"/>
                <a:cs typeface="Times New Roman" panose="02020603050405020304" pitchFamily="18" charset="0"/>
              </a:rPr>
              <a:t>, providing </a:t>
            </a:r>
            <a:r>
              <a:rPr lang="en-US" sz="1600" dirty="0">
                <a:solidFill>
                  <a:srgbClr val="000000"/>
                </a:solidFill>
                <a:latin typeface="Times New Roman" panose="02020603050405020304" pitchFamily="18" charset="0"/>
                <a:cs typeface="Times New Roman" panose="02020603050405020304" pitchFamily="18" charset="0"/>
              </a:rPr>
              <a:t>two primary </a:t>
            </a:r>
            <a:r>
              <a:rPr lang="en-US" sz="1600" dirty="0" smtClean="0">
                <a:solidFill>
                  <a:srgbClr val="000000"/>
                </a:solidFill>
                <a:latin typeface="Times New Roman" panose="02020603050405020304" pitchFamily="18" charset="0"/>
                <a:cs typeface="Times New Roman" panose="02020603050405020304" pitchFamily="18" charset="0"/>
              </a:rPr>
              <a:t>services: control </a:t>
            </a:r>
            <a:r>
              <a:rPr lang="en-US" sz="1600" dirty="0">
                <a:solidFill>
                  <a:srgbClr val="000000"/>
                </a:solidFill>
                <a:latin typeface="Times New Roman" panose="02020603050405020304" pitchFamily="18" charset="0"/>
                <a:cs typeface="Times New Roman" panose="02020603050405020304" pitchFamily="18" charset="0"/>
              </a:rPr>
              <a:t>the </a:t>
            </a:r>
            <a:r>
              <a:rPr lang="en-US" sz="1600" dirty="0" smtClean="0">
                <a:solidFill>
                  <a:srgbClr val="000000"/>
                </a:solidFill>
                <a:latin typeface="Times New Roman" panose="02020603050405020304" pitchFamily="18" charset="0"/>
                <a:cs typeface="Times New Roman" panose="02020603050405020304" pitchFamily="18" charset="0"/>
              </a:rPr>
              <a:t>flow and remove  both solids and soluble pollutants </a:t>
            </a:r>
            <a:r>
              <a:rPr lang="en-US" sz="1600" dirty="0">
                <a:solidFill>
                  <a:srgbClr val="000000"/>
                </a:solidFill>
                <a:latin typeface="Times New Roman" panose="02020603050405020304" pitchFamily="18" charset="0"/>
                <a:cs typeface="Times New Roman" panose="02020603050405020304" pitchFamily="18" charset="0"/>
              </a:rPr>
              <a:t>through settling and biological </a:t>
            </a:r>
            <a:r>
              <a:rPr lang="en-US" sz="1600" dirty="0" smtClean="0">
                <a:solidFill>
                  <a:srgbClr val="000000"/>
                </a:solidFill>
                <a:latin typeface="Times New Roman" panose="02020603050405020304" pitchFamily="18" charset="0"/>
                <a:cs typeface="Times New Roman" panose="02020603050405020304" pitchFamily="18" charset="0"/>
              </a:rPr>
              <a:t>process.</a:t>
            </a:r>
          </a:p>
          <a:p>
            <a:pPr algn="just">
              <a:lnSpc>
                <a:spcPct val="120000"/>
              </a:lnSpc>
            </a:pPr>
            <a:r>
              <a:rPr lang="en-US" sz="1600" dirty="0" smtClean="0">
                <a:solidFill>
                  <a:srgbClr val="000000"/>
                </a:solidFill>
                <a:latin typeface="Times New Roman" panose="02020603050405020304" pitchFamily="18" charset="0"/>
                <a:cs typeface="Times New Roman" panose="02020603050405020304" pitchFamily="18" charset="0"/>
              </a:rPr>
              <a:t>Has a </a:t>
            </a:r>
            <a:r>
              <a:rPr lang="en-US" sz="1600" dirty="0">
                <a:solidFill>
                  <a:srgbClr val="000000"/>
                </a:solidFill>
                <a:latin typeface="Times New Roman" panose="02020603050405020304" pitchFamily="18" charset="0"/>
                <a:cs typeface="Times New Roman" panose="02020603050405020304" pitchFamily="18" charset="0"/>
              </a:rPr>
              <a:t>moderate to high capacity to remove </a:t>
            </a:r>
            <a:r>
              <a:rPr lang="en-US" sz="1600" dirty="0" smtClean="0">
                <a:solidFill>
                  <a:srgbClr val="000000"/>
                </a:solidFill>
                <a:latin typeface="Times New Roman" panose="02020603050405020304" pitchFamily="18" charset="0"/>
                <a:cs typeface="Times New Roman" panose="02020603050405020304" pitchFamily="18" charset="0"/>
              </a:rPr>
              <a:t>most urban </a:t>
            </a:r>
            <a:r>
              <a:rPr lang="en-US" sz="1600" dirty="0">
                <a:solidFill>
                  <a:srgbClr val="000000"/>
                </a:solidFill>
                <a:latin typeface="Times New Roman" panose="02020603050405020304" pitchFamily="18" charset="0"/>
                <a:cs typeface="Times New Roman" panose="02020603050405020304" pitchFamily="18" charset="0"/>
              </a:rPr>
              <a:t>pollutants, depending on </a:t>
            </a:r>
            <a:r>
              <a:rPr lang="en-US" sz="1600" dirty="0" smtClean="0">
                <a:solidFill>
                  <a:srgbClr val="000000"/>
                </a:solidFill>
                <a:latin typeface="Times New Roman" panose="02020603050405020304" pitchFamily="18" charset="0"/>
                <a:cs typeface="Times New Roman" panose="02020603050405020304" pitchFamily="18" charset="0"/>
              </a:rPr>
              <a:t>the size </a:t>
            </a:r>
            <a:r>
              <a:rPr lang="en-US" sz="1600" dirty="0">
                <a:solidFill>
                  <a:srgbClr val="000000"/>
                </a:solidFill>
                <a:latin typeface="Times New Roman" panose="02020603050405020304" pitchFamily="18" charset="0"/>
                <a:cs typeface="Times New Roman" panose="02020603050405020304" pitchFamily="18" charset="0"/>
              </a:rPr>
              <a:t>of the </a:t>
            </a:r>
            <a:r>
              <a:rPr lang="en-US" sz="1600" dirty="0" smtClean="0">
                <a:solidFill>
                  <a:srgbClr val="000000"/>
                </a:solidFill>
                <a:latin typeface="Times New Roman" panose="02020603050405020304" pitchFamily="18" charset="0"/>
                <a:cs typeface="Times New Roman" panose="02020603050405020304" pitchFamily="18" charset="0"/>
              </a:rPr>
              <a:t>basin</a:t>
            </a:r>
          </a:p>
          <a:p>
            <a:pPr algn="just">
              <a:lnSpc>
                <a:spcPct val="120000"/>
              </a:lnSpc>
            </a:pPr>
            <a:r>
              <a:rPr lang="en-US" altLang="zh-CN" sz="1600" dirty="0">
                <a:solidFill>
                  <a:srgbClr val="000000"/>
                </a:solidFill>
                <a:latin typeface="Times New Roman" panose="02020603050405020304" pitchFamily="18" charset="0"/>
                <a:cs typeface="Times New Roman" panose="02020603050405020304" pitchFamily="18" charset="0"/>
              </a:rPr>
              <a:t>B</a:t>
            </a:r>
            <a:r>
              <a:rPr lang="en-US" altLang="zh-CN" sz="1600" dirty="0" smtClean="0">
                <a:solidFill>
                  <a:srgbClr val="000000"/>
                </a:solidFill>
                <a:latin typeface="Times New Roman" panose="02020603050405020304" pitchFamily="18" charset="0"/>
                <a:cs typeface="Times New Roman" panose="02020603050405020304" pitchFamily="18" charset="0"/>
              </a:rPr>
              <a:t>ottom</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should</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be</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sz="1600" dirty="0" smtClean="0">
                <a:solidFill>
                  <a:srgbClr val="000000"/>
                </a:solidFill>
                <a:latin typeface="Times New Roman" panose="02020603050405020304" pitchFamily="18" charset="0"/>
                <a:cs typeface="Times New Roman" panose="02020603050405020304" pitchFamily="18" charset="0"/>
              </a:rPr>
              <a:t>lined </a:t>
            </a:r>
            <a:r>
              <a:rPr lang="en-US" sz="1600" dirty="0">
                <a:solidFill>
                  <a:srgbClr val="000000"/>
                </a:solidFill>
                <a:latin typeface="Times New Roman" panose="02020603050405020304" pitchFamily="18" charset="0"/>
                <a:cs typeface="Times New Roman" panose="02020603050405020304" pitchFamily="18" charset="0"/>
              </a:rPr>
              <a:t>and </a:t>
            </a:r>
            <a:r>
              <a:rPr lang="en-US" sz="1600" dirty="0" smtClean="0">
                <a:solidFill>
                  <a:srgbClr val="000000"/>
                </a:solidFill>
                <a:latin typeface="Times New Roman" panose="02020603050405020304" pitchFamily="18" charset="0"/>
                <a:cs typeface="Times New Roman" panose="02020603050405020304" pitchFamily="18" charset="0"/>
              </a:rPr>
              <a:t>sealed</a:t>
            </a:r>
            <a:r>
              <a:rPr lang="en-US" altLang="zh-CN" sz="1600" dirty="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w</a:t>
            </a:r>
            <a:r>
              <a:rPr lang="en-US" sz="1600" dirty="0" smtClean="0">
                <a:solidFill>
                  <a:srgbClr val="000000"/>
                </a:solidFill>
                <a:latin typeface="Times New Roman" panose="02020603050405020304" pitchFamily="18" charset="0"/>
                <a:cs typeface="Times New Roman" panose="02020603050405020304" pitchFamily="18" charset="0"/>
              </a:rPr>
              <a:t>ith </a:t>
            </a:r>
            <a:r>
              <a:rPr lang="en-US" sz="1600" dirty="0">
                <a:solidFill>
                  <a:srgbClr val="000000"/>
                </a:solidFill>
                <a:latin typeface="Times New Roman" panose="02020603050405020304" pitchFamily="18" charset="0"/>
                <a:cs typeface="Times New Roman" panose="02020603050405020304" pitchFamily="18" charset="0"/>
              </a:rPr>
              <a:t>higher potential pollutant loads</a:t>
            </a:r>
            <a:endParaRPr lang="en-US" sz="1600" dirty="0" smtClean="0">
              <a:solidFill>
                <a:srgbClr val="000000"/>
              </a:solidFill>
              <a:latin typeface="Times New Roman" panose="02020603050405020304" pitchFamily="18" charset="0"/>
              <a:cs typeface="Times New Roman" panose="02020603050405020304" pitchFamily="18" charset="0"/>
            </a:endParaRPr>
          </a:p>
          <a:p>
            <a:pPr algn="just">
              <a:lnSpc>
                <a:spcPct val="120000"/>
              </a:lnSpc>
            </a:pPr>
            <a:r>
              <a:rPr lang="en-US" sz="1600" dirty="0" smtClean="0">
                <a:solidFill>
                  <a:srgbClr val="000000"/>
                </a:solidFill>
                <a:latin typeface="Times New Roman" panose="02020603050405020304" pitchFamily="18" charset="0"/>
                <a:cs typeface="Times New Roman" panose="02020603050405020304" pitchFamily="18" charset="0"/>
              </a:rPr>
              <a:t>Must </a:t>
            </a:r>
            <a:r>
              <a:rPr lang="en-US" sz="1600" dirty="0">
                <a:solidFill>
                  <a:srgbClr val="000000"/>
                </a:solidFill>
                <a:latin typeface="Times New Roman" panose="02020603050405020304" pitchFamily="18" charset="0"/>
                <a:cs typeface="Times New Roman" panose="02020603050405020304" pitchFamily="18" charset="0"/>
              </a:rPr>
              <a:t>have additional dry storage capacity </a:t>
            </a:r>
            <a:r>
              <a:rPr lang="en-US" sz="1600" dirty="0" smtClean="0">
                <a:solidFill>
                  <a:srgbClr val="000000"/>
                </a:solidFill>
                <a:latin typeface="Times New Roman" panose="02020603050405020304" pitchFamily="18" charset="0"/>
                <a:cs typeface="Times New Roman" panose="02020603050405020304" pitchFamily="18" charset="0"/>
              </a:rPr>
              <a:t>to control </a:t>
            </a:r>
            <a:r>
              <a:rPr lang="en-US" sz="1600" dirty="0">
                <a:solidFill>
                  <a:srgbClr val="000000"/>
                </a:solidFill>
                <a:latin typeface="Times New Roman" panose="02020603050405020304" pitchFamily="18" charset="0"/>
                <a:cs typeface="Times New Roman" panose="02020603050405020304" pitchFamily="18" charset="0"/>
              </a:rPr>
              <a:t>peak discharge rates</a:t>
            </a:r>
          </a:p>
          <a:p>
            <a:pPr algn="just">
              <a:lnSpc>
                <a:spcPct val="120000"/>
              </a:lnSpc>
            </a:pPr>
            <a:r>
              <a:rPr lang="en-US" sz="1600" dirty="0" smtClean="0">
                <a:solidFill>
                  <a:srgbClr val="000000"/>
                </a:solidFill>
                <a:latin typeface="Times New Roman" panose="02020603050405020304" pitchFamily="18" charset="0"/>
                <a:cs typeface="Times New Roman" panose="02020603050405020304" pitchFamily="18" charset="0"/>
              </a:rPr>
              <a:t>Not </a:t>
            </a:r>
            <a:r>
              <a:rPr lang="en-US" sz="1600" dirty="0">
                <a:solidFill>
                  <a:srgbClr val="000000"/>
                </a:solidFill>
                <a:latin typeface="Times New Roman" panose="02020603050405020304" pitchFamily="18" charset="0"/>
                <a:cs typeface="Times New Roman" panose="02020603050405020304" pitchFamily="18" charset="0"/>
              </a:rPr>
              <a:t>suitable for smaller </a:t>
            </a:r>
            <a:r>
              <a:rPr lang="en-US" sz="1600" dirty="0" smtClean="0">
                <a:solidFill>
                  <a:srgbClr val="000000"/>
                </a:solidFill>
                <a:latin typeface="Times New Roman" panose="02020603050405020304" pitchFamily="18" charset="0"/>
                <a:cs typeface="Times New Roman" panose="02020603050405020304" pitchFamily="18" charset="0"/>
              </a:rPr>
              <a:t>areas</a:t>
            </a:r>
          </a:p>
          <a:p>
            <a:pPr algn="just">
              <a:lnSpc>
                <a:spcPct val="120000"/>
              </a:lnSpc>
            </a:pPr>
            <a:r>
              <a:rPr lang="en-US" altLang="zh-CN" sz="1600" dirty="0" smtClean="0">
                <a:solidFill>
                  <a:srgbClr val="000000"/>
                </a:solidFill>
                <a:latin typeface="Times New Roman" panose="02020603050405020304" pitchFamily="18" charset="0"/>
                <a:cs typeface="Times New Roman" panose="02020603050405020304" pitchFamily="18" charset="0"/>
              </a:rPr>
              <a:t>Limited</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infiltration</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and</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groundwater</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recharge</a:t>
            </a:r>
            <a:endParaRPr lang="en-US" sz="1600" dirty="0" smtClean="0">
              <a:solidFill>
                <a:srgbClr val="000000"/>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52600A4A-CCA6-4367-93C4-E41988BFFD4C}"/>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Wet retention basin</a:t>
            </a:r>
          </a:p>
        </p:txBody>
      </p:sp>
      <p:pic>
        <p:nvPicPr>
          <p:cNvPr id="3074" name="Picture 2" descr="xample of a retention pond in a Denver, CO shopping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722" y="1988580"/>
            <a:ext cx="3839977" cy="28799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33722" y="4875872"/>
            <a:ext cx="2724452" cy="246221"/>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https://www.epa.gov/region8/green-infrastructure</a:t>
            </a:r>
          </a:p>
        </p:txBody>
      </p:sp>
    </p:spTree>
    <p:extLst>
      <p:ext uri="{BB962C8B-B14F-4D97-AF65-F5344CB8AC3E}">
        <p14:creationId xmlns:p14="http://schemas.microsoft.com/office/powerpoint/2010/main" val="3352074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18" y="1310509"/>
            <a:ext cx="4708940" cy="4048740"/>
          </a:xfrm>
        </p:spPr>
        <p:txBody>
          <a:bodyPr>
            <a:normAutofit/>
          </a:bodyPr>
          <a:lstStyle/>
          <a:p>
            <a:pPr algn="just"/>
            <a:r>
              <a:rPr lang="en-US" altLang="zh-CN" sz="1800" dirty="0" smtClean="0">
                <a:solidFill>
                  <a:srgbClr val="000000"/>
                </a:solidFill>
                <a:latin typeface="Times New Roman" panose="02020603050405020304" pitchFamily="18" charset="0"/>
                <a:cs typeface="Times New Roman" panose="02020603050405020304" pitchFamily="18" charset="0"/>
              </a:rPr>
              <a:t>Swales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are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o</a:t>
            </a:r>
            <a:r>
              <a:rPr lang="en-US" sz="1800" dirty="0" smtClean="0">
                <a:solidFill>
                  <a:srgbClr val="000000"/>
                </a:solidFill>
                <a:latin typeface="Times New Roman" panose="02020603050405020304" pitchFamily="18" charset="0"/>
                <a:cs typeface="Times New Roman" panose="02020603050405020304" pitchFamily="18" charset="0"/>
              </a:rPr>
              <a:t>pen </a:t>
            </a:r>
            <a:r>
              <a:rPr lang="en-US" sz="1800" dirty="0">
                <a:solidFill>
                  <a:srgbClr val="000000"/>
                </a:solidFill>
                <a:latin typeface="Times New Roman" panose="02020603050405020304" pitchFamily="18" charset="0"/>
                <a:cs typeface="Times New Roman" panose="02020603050405020304" pitchFamily="18" charset="0"/>
              </a:rPr>
              <a:t>channels with dense vegetation in a linear </a:t>
            </a:r>
            <a:r>
              <a:rPr lang="en-US" sz="1800" dirty="0" smtClean="0">
                <a:solidFill>
                  <a:srgbClr val="000000"/>
                </a:solidFill>
                <a:latin typeface="Times New Roman" panose="02020603050405020304" pitchFamily="18" charset="0"/>
                <a:cs typeface="Times New Roman" panose="02020603050405020304" pitchFamily="18" charset="0"/>
              </a:rPr>
              <a:t>structure</a:t>
            </a:r>
            <a:r>
              <a:rPr lang="en-US" altLang="zh-CN" sz="1800" dirty="0" smtClean="0">
                <a:solidFill>
                  <a:srgbClr val="000000"/>
                </a:solidFill>
                <a:latin typeface="Times New Roman" panose="02020603050405020304" pitchFamily="18" charset="0"/>
                <a:cs typeface="Times New Roman" panose="02020603050405020304" pitchFamily="18" charset="0"/>
              </a:rPr>
              <a:t>.</a:t>
            </a:r>
            <a:endParaRPr lang="en-US" sz="1800" dirty="0">
              <a:solidFill>
                <a:srgbClr val="000000"/>
              </a:solidFill>
              <a:latin typeface="Times New Roman" panose="02020603050405020304" pitchFamily="18" charset="0"/>
              <a:cs typeface="Times New Roman" panose="02020603050405020304" pitchFamily="18" charset="0"/>
            </a:endParaRPr>
          </a:p>
          <a:p>
            <a:pPr algn="just"/>
            <a:r>
              <a:rPr lang="en-US" altLang="zh-CN" sz="1800" dirty="0">
                <a:solidFill>
                  <a:srgbClr val="000000"/>
                </a:solidFill>
                <a:latin typeface="Times New Roman" panose="02020603050405020304" pitchFamily="18" charset="0"/>
                <a:cs typeface="Times New Roman" panose="02020603050405020304" pitchFamily="18" charset="0"/>
              </a:rPr>
              <a:t>Swales</a:t>
            </a:r>
            <a:r>
              <a:rPr lang="zh-CN" altLang="en-US" sz="1800" dirty="0">
                <a:solidFill>
                  <a:srgbClr val="000000"/>
                </a:solidFill>
                <a:latin typeface="Times New Roman" panose="02020603050405020304" pitchFamily="18" charset="0"/>
                <a:cs typeface="Times New Roman" panose="02020603050405020304" pitchFamily="18" charset="0"/>
              </a:rPr>
              <a:t> </a:t>
            </a:r>
            <a:r>
              <a:rPr lang="en-US" altLang="zh-CN" sz="1800" dirty="0">
                <a:solidFill>
                  <a:srgbClr val="000000"/>
                </a:solidFill>
                <a:latin typeface="Times New Roman" panose="02020603050405020304" pitchFamily="18" charset="0"/>
                <a:cs typeface="Times New Roman" panose="02020603050405020304" pitchFamily="18" charset="0"/>
              </a:rPr>
              <a:t>are </a:t>
            </a:r>
            <a:r>
              <a:rPr lang="en-US" altLang="zh-CN" sz="1800" dirty="0" smtClean="0">
                <a:solidFill>
                  <a:srgbClr val="000000"/>
                </a:solidFill>
                <a:latin typeface="Times New Roman" panose="02020603050405020304" pitchFamily="18" charset="0"/>
                <a:cs typeface="Times New Roman" panose="02020603050405020304" pitchFamily="18" charset="0"/>
              </a:rPr>
              <a:t>u</a:t>
            </a:r>
            <a:r>
              <a:rPr lang="en-US" sz="1800" dirty="0" smtClean="0">
                <a:solidFill>
                  <a:srgbClr val="000000"/>
                </a:solidFill>
                <a:latin typeface="Times New Roman" panose="02020603050405020304" pitchFamily="18" charset="0"/>
                <a:cs typeface="Times New Roman" panose="02020603050405020304" pitchFamily="18" charset="0"/>
              </a:rPr>
              <a:t>sed </a:t>
            </a:r>
            <a:r>
              <a:rPr lang="en-US" sz="1800" dirty="0">
                <a:solidFill>
                  <a:srgbClr val="000000"/>
                </a:solidFill>
                <a:latin typeface="Times New Roman" panose="02020603050405020304" pitchFamily="18" charset="0"/>
                <a:cs typeface="Times New Roman" panose="02020603050405020304" pitchFamily="18" charset="0"/>
              </a:rPr>
              <a:t>to transport water from one point to </a:t>
            </a:r>
            <a:r>
              <a:rPr lang="en-US" sz="1800" dirty="0" smtClean="0">
                <a:solidFill>
                  <a:srgbClr val="000000"/>
                </a:solidFill>
                <a:latin typeface="Times New Roman" panose="02020603050405020304" pitchFamily="18" charset="0"/>
                <a:cs typeface="Times New Roman" panose="02020603050405020304" pitchFamily="18" charset="0"/>
              </a:rPr>
              <a:t>another </a:t>
            </a:r>
            <a:r>
              <a:rPr lang="en-US" sz="1800" dirty="0">
                <a:solidFill>
                  <a:srgbClr val="000000"/>
                </a:solidFill>
                <a:latin typeface="Times New Roman" panose="02020603050405020304" pitchFamily="18" charset="0"/>
                <a:cs typeface="Times New Roman" panose="02020603050405020304" pitchFamily="18" charset="0"/>
              </a:rPr>
              <a:t>and treat </a:t>
            </a:r>
            <a:r>
              <a:rPr lang="en-US" sz="1800" dirty="0" smtClean="0">
                <a:solidFill>
                  <a:srgbClr val="000000"/>
                </a:solidFill>
                <a:latin typeface="Times New Roman" panose="02020603050405020304" pitchFamily="18" charset="0"/>
                <a:cs typeface="Times New Roman" panose="02020603050405020304" pitchFamily="18" charset="0"/>
              </a:rPr>
              <a:t>runoff</a:t>
            </a:r>
            <a:r>
              <a:rPr lang="en-US" altLang="zh-CN" sz="1800" dirty="0" smtClean="0">
                <a:solidFill>
                  <a:srgbClr val="000000"/>
                </a:solidFill>
                <a:latin typeface="Times New Roman" panose="02020603050405020304" pitchFamily="18" charset="0"/>
                <a:cs typeface="Times New Roman" panose="02020603050405020304" pitchFamily="18" charset="0"/>
              </a:rPr>
              <a:t>.</a:t>
            </a:r>
            <a:endParaRPr lang="en-US" sz="1800" dirty="0">
              <a:solidFill>
                <a:srgbClr val="000000"/>
              </a:solidFill>
              <a:latin typeface="Times New Roman" panose="02020603050405020304" pitchFamily="18" charset="0"/>
              <a:cs typeface="Times New Roman" panose="02020603050405020304" pitchFamily="18" charset="0"/>
            </a:endParaRPr>
          </a:p>
          <a:p>
            <a:pPr algn="just"/>
            <a:r>
              <a:rPr lang="en-US" sz="1800" dirty="0">
                <a:solidFill>
                  <a:srgbClr val="000000"/>
                </a:solidFill>
                <a:latin typeface="Times New Roman" panose="02020603050405020304" pitchFamily="18" charset="0"/>
                <a:cs typeface="Times New Roman" panose="02020603050405020304" pitchFamily="18" charset="0"/>
              </a:rPr>
              <a:t>Swales can come in the </a:t>
            </a:r>
            <a:r>
              <a:rPr lang="en-US" sz="1800" dirty="0" smtClean="0">
                <a:solidFill>
                  <a:srgbClr val="000000"/>
                </a:solidFill>
                <a:latin typeface="Times New Roman" panose="02020603050405020304" pitchFamily="18" charset="0"/>
                <a:cs typeface="Times New Roman" panose="02020603050405020304" pitchFamily="18" charset="0"/>
              </a:rPr>
              <a:t>form</a:t>
            </a:r>
            <a:r>
              <a:rPr lang="en-US" altLang="zh-CN" sz="1800" dirty="0" smtClean="0">
                <a:solidFill>
                  <a:srgbClr val="000000"/>
                </a:solidFill>
                <a:latin typeface="Times New Roman" panose="02020603050405020304" pitchFamily="18" charset="0"/>
                <a:cs typeface="Times New Roman" panose="02020603050405020304" pitchFamily="18" charset="0"/>
              </a:rPr>
              <a:t>s</a:t>
            </a:r>
            <a:r>
              <a:rPr lang="en-US" sz="1800" dirty="0" smtClean="0">
                <a:solidFill>
                  <a:srgbClr val="000000"/>
                </a:solidFill>
                <a:latin typeface="Times New Roman" panose="02020603050405020304" pitchFamily="18" charset="0"/>
                <a:cs typeface="Times New Roman" panose="02020603050405020304" pitchFamily="18" charset="0"/>
              </a:rPr>
              <a:t> of</a:t>
            </a:r>
          </a:p>
          <a:p>
            <a:pPr lvl="1" algn="just">
              <a:buFont typeface="Courier New" charset="0"/>
              <a:buChar char="o"/>
            </a:pPr>
            <a:r>
              <a:rPr lang="en-US" sz="1600" dirty="0" smtClean="0">
                <a:solidFill>
                  <a:srgbClr val="000000"/>
                </a:solidFill>
                <a:latin typeface="Times New Roman" panose="02020603050405020304" pitchFamily="18" charset="0"/>
                <a:cs typeface="Times New Roman" panose="02020603050405020304" pitchFamily="18" charset="0"/>
              </a:rPr>
              <a:t>Dry swale</a:t>
            </a:r>
          </a:p>
          <a:p>
            <a:pPr lvl="1" algn="just">
              <a:buFont typeface="Courier New" charset="0"/>
              <a:buChar char="o"/>
            </a:pPr>
            <a:r>
              <a:rPr lang="en-US" sz="1600" dirty="0" smtClean="0">
                <a:solidFill>
                  <a:srgbClr val="000000"/>
                </a:solidFill>
                <a:latin typeface="Times New Roman" panose="02020603050405020304" pitchFamily="18" charset="0"/>
                <a:cs typeface="Times New Roman" panose="02020603050405020304" pitchFamily="18" charset="0"/>
              </a:rPr>
              <a:t>Wet </a:t>
            </a:r>
            <a:r>
              <a:rPr lang="en-US" sz="1600" dirty="0">
                <a:solidFill>
                  <a:srgbClr val="000000"/>
                </a:solidFill>
                <a:latin typeface="Times New Roman" panose="02020603050405020304" pitchFamily="18" charset="0"/>
                <a:cs typeface="Times New Roman" panose="02020603050405020304" pitchFamily="18" charset="0"/>
              </a:rPr>
              <a:t>swale </a:t>
            </a:r>
            <a:r>
              <a:rPr lang="en-US" sz="1600" dirty="0" smtClean="0">
                <a:solidFill>
                  <a:srgbClr val="000000"/>
                </a:solidFill>
                <a:latin typeface="Times New Roman" panose="02020603050405020304" pitchFamily="18" charset="0"/>
                <a:cs typeface="Times New Roman" panose="02020603050405020304" pitchFamily="18" charset="0"/>
              </a:rPr>
              <a:t>(function</a:t>
            </a:r>
            <a:r>
              <a:rPr lang="en-US" altLang="zh-CN" sz="1600" dirty="0">
                <a:solidFill>
                  <a:srgbClr val="000000"/>
                </a:solidFill>
                <a:latin typeface="Times New Roman" panose="02020603050405020304" pitchFamily="18" charset="0"/>
                <a:cs typeface="Times New Roman" panose="02020603050405020304" pitchFamily="18" charset="0"/>
              </a:rPr>
              <a:t>s</a:t>
            </a:r>
            <a:r>
              <a:rPr lang="en-US" sz="1600" dirty="0" smtClean="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as </a:t>
            </a:r>
            <a:r>
              <a:rPr lang="en-US" sz="1600" dirty="0" smtClean="0">
                <a:solidFill>
                  <a:srgbClr val="000000"/>
                </a:solidFill>
                <a:latin typeface="Times New Roman" panose="02020603050405020304" pitchFamily="18" charset="0"/>
                <a:cs typeface="Times New Roman" panose="02020603050405020304" pitchFamily="18" charset="0"/>
              </a:rPr>
              <a:t>wetland)</a:t>
            </a:r>
            <a:endParaRPr lang="en-US" sz="1600" dirty="0">
              <a:solidFill>
                <a:srgbClr val="000000"/>
              </a:solidFill>
              <a:latin typeface="Times New Roman" panose="02020603050405020304" pitchFamily="18" charset="0"/>
              <a:cs typeface="Times New Roman" panose="02020603050405020304" pitchFamily="18" charset="0"/>
            </a:endParaRPr>
          </a:p>
          <a:p>
            <a:pPr algn="just"/>
            <a:r>
              <a:rPr lang="en-US" altLang="zh-CN" sz="1800" dirty="0">
                <a:solidFill>
                  <a:srgbClr val="000000"/>
                </a:solidFill>
                <a:latin typeface="Times New Roman" panose="02020603050405020304" pitchFamily="18" charset="0"/>
                <a:cs typeface="Times New Roman" panose="02020603050405020304" pitchFamily="18" charset="0"/>
              </a:rPr>
              <a:t>Swales</a:t>
            </a:r>
            <a:r>
              <a:rPr lang="zh-CN" altLang="en-US" sz="1800" dirty="0">
                <a:solidFill>
                  <a:srgbClr val="000000"/>
                </a:solidFill>
                <a:latin typeface="Times New Roman" panose="02020603050405020304" pitchFamily="18" charset="0"/>
                <a:cs typeface="Times New Roman" panose="02020603050405020304" pitchFamily="18" charset="0"/>
              </a:rPr>
              <a:t> </a:t>
            </a:r>
            <a:r>
              <a:rPr lang="en-US" altLang="zh-CN" sz="1800" dirty="0">
                <a:solidFill>
                  <a:srgbClr val="000000"/>
                </a:solidFill>
                <a:latin typeface="Times New Roman" panose="02020603050405020304" pitchFamily="18" charset="0"/>
                <a:cs typeface="Times New Roman" panose="02020603050405020304" pitchFamily="18" charset="0"/>
              </a:rPr>
              <a:t>are u</a:t>
            </a:r>
            <a:r>
              <a:rPr lang="en-US" sz="1800" dirty="0">
                <a:solidFill>
                  <a:srgbClr val="000000"/>
                </a:solidFill>
                <a:latin typeface="Times New Roman" panose="02020603050405020304" pitchFamily="18" charset="0"/>
                <a:cs typeface="Times New Roman" panose="02020603050405020304" pitchFamily="18" charset="0"/>
              </a:rPr>
              <a:t>sed to treat runoff from roads and highways because of their linear </a:t>
            </a:r>
            <a:r>
              <a:rPr lang="en-US" sz="1800" dirty="0" smtClean="0">
                <a:solidFill>
                  <a:srgbClr val="000000"/>
                </a:solidFill>
                <a:latin typeface="Times New Roman" panose="02020603050405020304" pitchFamily="18" charset="0"/>
                <a:cs typeface="Times New Roman" panose="02020603050405020304" pitchFamily="18" charset="0"/>
              </a:rPr>
              <a:t>nature</a:t>
            </a:r>
            <a:r>
              <a:rPr lang="en-US" altLang="zh-CN" sz="1800" dirty="0" smtClean="0">
                <a:solidFill>
                  <a:srgbClr val="000000"/>
                </a:solidFill>
                <a:latin typeface="Times New Roman" panose="02020603050405020304" pitchFamily="18" charset="0"/>
                <a:cs typeface="Times New Roman" panose="02020603050405020304" pitchFamily="18" charset="0"/>
              </a:rPr>
              <a:t>.</a:t>
            </a:r>
            <a:endParaRPr lang="en-US" sz="1800" dirty="0">
              <a:solidFill>
                <a:srgbClr val="000000"/>
              </a:solidFill>
              <a:latin typeface="Times New Roman" panose="02020603050405020304" pitchFamily="18" charset="0"/>
              <a:cs typeface="Times New Roman" panose="02020603050405020304" pitchFamily="18" charset="0"/>
            </a:endParaRPr>
          </a:p>
          <a:p>
            <a:pPr algn="just"/>
            <a:r>
              <a:rPr lang="en-US" altLang="zh-CN" sz="1800" dirty="0">
                <a:solidFill>
                  <a:srgbClr val="000000"/>
                </a:solidFill>
                <a:latin typeface="Times New Roman" panose="02020603050405020304" pitchFamily="18" charset="0"/>
                <a:cs typeface="Times New Roman" panose="02020603050405020304" pitchFamily="18" charset="0"/>
              </a:rPr>
              <a:t>Swales </a:t>
            </a:r>
            <a:r>
              <a:rPr lang="en-US" altLang="zh-CN" sz="1800" dirty="0" smtClean="0">
                <a:solidFill>
                  <a:srgbClr val="000000"/>
                </a:solidFill>
                <a:latin typeface="Times New Roman" panose="02020603050405020304" pitchFamily="18" charset="0"/>
                <a:cs typeface="Times New Roman" panose="02020603050405020304" pitchFamily="18" charset="0"/>
              </a:rPr>
              <a:t>r</a:t>
            </a:r>
            <a:r>
              <a:rPr lang="en-US" sz="1800" dirty="0" smtClean="0">
                <a:solidFill>
                  <a:srgbClr val="000000"/>
                </a:solidFill>
                <a:latin typeface="Times New Roman" panose="02020603050405020304" pitchFamily="18" charset="0"/>
                <a:cs typeface="Times New Roman" panose="02020603050405020304" pitchFamily="18" charset="0"/>
              </a:rPr>
              <a:t>emove </a:t>
            </a:r>
            <a:r>
              <a:rPr lang="en-US" sz="1800" dirty="0">
                <a:solidFill>
                  <a:srgbClr val="000000"/>
                </a:solidFill>
                <a:latin typeface="Times New Roman" panose="02020603050405020304" pitchFamily="18" charset="0"/>
                <a:cs typeface="Times New Roman" panose="02020603050405020304" pitchFamily="18" charset="0"/>
              </a:rPr>
              <a:t>sediments and </a:t>
            </a:r>
            <a:r>
              <a:rPr lang="en-US" sz="1800" dirty="0" smtClean="0">
                <a:solidFill>
                  <a:srgbClr val="000000"/>
                </a:solidFill>
                <a:latin typeface="Times New Roman" panose="02020603050405020304" pitchFamily="18" charset="0"/>
                <a:cs typeface="Times New Roman" panose="02020603050405020304" pitchFamily="18" charset="0"/>
              </a:rPr>
              <a:t>bacteria</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through</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infiltration.</a:t>
            </a:r>
            <a:endParaRPr lang="en-US" sz="1800" dirty="0" smtClean="0">
              <a:solidFill>
                <a:srgbClr val="000000"/>
              </a:solidFill>
              <a:latin typeface="Times New Roman" panose="02020603050405020304" pitchFamily="18" charset="0"/>
              <a:cs typeface="Times New Roman" panose="02020603050405020304" pitchFamily="18" charset="0"/>
            </a:endParaRPr>
          </a:p>
          <a:p>
            <a:pPr algn="just"/>
            <a:r>
              <a:rPr lang="en-US" sz="1800" dirty="0" smtClean="0">
                <a:solidFill>
                  <a:srgbClr val="000000"/>
                </a:solidFill>
                <a:latin typeface="Times New Roman" panose="02020603050405020304" pitchFamily="18" charset="0"/>
                <a:cs typeface="Times New Roman" panose="02020603050405020304" pitchFamily="18" charset="0"/>
              </a:rPr>
              <a:t>Sometimes </a:t>
            </a:r>
            <a:r>
              <a:rPr lang="en-US" sz="1800" dirty="0">
                <a:solidFill>
                  <a:srgbClr val="000000"/>
                </a:solidFill>
                <a:latin typeface="Times New Roman" panose="02020603050405020304" pitchFamily="18" charset="0"/>
                <a:cs typeface="Times New Roman" panose="02020603050405020304" pitchFamily="18" charset="0"/>
              </a:rPr>
              <a:t>check </a:t>
            </a:r>
            <a:r>
              <a:rPr lang="en-US" sz="1800" dirty="0" smtClean="0">
                <a:solidFill>
                  <a:srgbClr val="000000"/>
                </a:solidFill>
                <a:latin typeface="Times New Roman" panose="02020603050405020304" pitchFamily="18" charset="0"/>
                <a:cs typeface="Times New Roman" panose="02020603050405020304" pitchFamily="18" charset="0"/>
              </a:rPr>
              <a:t>dams </a:t>
            </a:r>
            <a:r>
              <a:rPr lang="en-US" altLang="zh-CN" sz="1800" dirty="0" smtClean="0">
                <a:solidFill>
                  <a:srgbClr val="000000"/>
                </a:solidFill>
                <a:latin typeface="Times New Roman" panose="02020603050405020304" pitchFamily="18" charset="0"/>
                <a:cs typeface="Times New Roman" panose="02020603050405020304" pitchFamily="18" charset="0"/>
              </a:rPr>
              <a:t>are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sz="1800" dirty="0" smtClean="0">
                <a:solidFill>
                  <a:srgbClr val="000000"/>
                </a:solidFill>
                <a:latin typeface="Times New Roman" panose="02020603050405020304" pitchFamily="18" charset="0"/>
                <a:cs typeface="Times New Roman" panose="02020603050405020304" pitchFamily="18" charset="0"/>
              </a:rPr>
              <a:t>used </a:t>
            </a:r>
            <a:r>
              <a:rPr lang="en-US" altLang="zh-CN" sz="1800" dirty="0" smtClean="0">
                <a:solidFill>
                  <a:srgbClr val="000000"/>
                </a:solidFill>
                <a:latin typeface="Times New Roman" panose="02020603050405020304" pitchFamily="18" charset="0"/>
                <a:cs typeface="Times New Roman" panose="02020603050405020304" pitchFamily="18" charset="0"/>
              </a:rPr>
              <a:t>in</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swales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sz="1800" dirty="0" smtClean="0">
                <a:solidFill>
                  <a:srgbClr val="000000"/>
                </a:solidFill>
                <a:latin typeface="Times New Roman" panose="02020603050405020304" pitchFamily="18" charset="0"/>
                <a:cs typeface="Times New Roman" panose="02020603050405020304" pitchFamily="18" charset="0"/>
              </a:rPr>
              <a:t>to </a:t>
            </a:r>
            <a:r>
              <a:rPr lang="en-US" sz="1800" dirty="0">
                <a:solidFill>
                  <a:srgbClr val="000000"/>
                </a:solidFill>
                <a:latin typeface="Times New Roman" panose="02020603050405020304" pitchFamily="18" charset="0"/>
                <a:cs typeface="Times New Roman" panose="02020603050405020304" pitchFamily="18" charset="0"/>
              </a:rPr>
              <a:t>reduce the </a:t>
            </a:r>
            <a:r>
              <a:rPr lang="en-US" sz="1800" dirty="0" smtClean="0">
                <a:solidFill>
                  <a:srgbClr val="000000"/>
                </a:solidFill>
                <a:latin typeface="Times New Roman" panose="02020603050405020304" pitchFamily="18" charset="0"/>
                <a:cs typeface="Times New Roman" panose="02020603050405020304" pitchFamily="18" charset="0"/>
              </a:rPr>
              <a:t>flow</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and</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remove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suspended</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solids.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97A1FDCE-00F6-4C1D-9C2F-A7A2297081FC}"/>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smtClean="0">
                <a:solidFill>
                  <a:schemeClr val="tx2">
                    <a:lumMod val="60000"/>
                    <a:lumOff val="40000"/>
                  </a:schemeClr>
                </a:solidFill>
                <a:latin typeface="Arial"/>
                <a:cs typeface="Arial"/>
              </a:rPr>
              <a:t>Swales</a:t>
            </a:r>
            <a:endParaRPr lang="en-US" altLang="zh-CN" sz="2400" u="sng" dirty="0">
              <a:solidFill>
                <a:schemeClr val="tx2">
                  <a:lumMod val="60000"/>
                  <a:lumOff val="40000"/>
                </a:schemeClr>
              </a:solidFill>
              <a:latin typeface="Arial"/>
              <a:cs typeface="Arial"/>
            </a:endParaRPr>
          </a:p>
        </p:txBody>
      </p:sp>
      <p:pic>
        <p:nvPicPr>
          <p:cNvPr id="2050" name="Picture 2" descr="https://wiki.sustainabletechnologies.ca/images/thumb/2/26/CVC_Office%2C_Grass_Swale.JPG/225px-CVC_Office%2C_Grass_Swale.JPG"/>
          <p:cNvPicPr>
            <a:picLocks noChangeAspect="1" noChangeArrowheads="1"/>
          </p:cNvPicPr>
          <p:nvPr/>
        </p:nvPicPr>
        <p:blipFill rotWithShape="1">
          <a:blip r:embed="rId2">
            <a:extLst>
              <a:ext uri="{28A0092B-C50C-407E-A947-70E740481C1C}">
                <a14:useLocalDpi xmlns:a14="http://schemas.microsoft.com/office/drawing/2010/main" val="0"/>
              </a:ext>
            </a:extLst>
          </a:blip>
          <a:srcRect b="8243"/>
          <a:stretch/>
        </p:blipFill>
        <p:spPr bwMode="auto">
          <a:xfrm>
            <a:off x="5501231" y="1355661"/>
            <a:ext cx="3272468" cy="40035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01230" y="5385959"/>
            <a:ext cx="2889007" cy="246221"/>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wiki.sustainabletechnologies.ca</a:t>
            </a:r>
            <a:r>
              <a:rPr lang="en-US" sz="1000" dirty="0">
                <a:solidFill>
                  <a:srgbClr val="000000"/>
                </a:solidFill>
                <a:latin typeface="Times New Roman" charset="0"/>
                <a:ea typeface="Times New Roman" charset="0"/>
                <a:cs typeface="Times New Roman" charset="0"/>
              </a:rPr>
              <a:t>/wiki/Swales</a:t>
            </a:r>
          </a:p>
        </p:txBody>
      </p:sp>
    </p:spTree>
    <p:extLst>
      <p:ext uri="{BB962C8B-B14F-4D97-AF65-F5344CB8AC3E}">
        <p14:creationId xmlns:p14="http://schemas.microsoft.com/office/powerpoint/2010/main" val="21259099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822" y="1763515"/>
            <a:ext cx="4495206" cy="2386002"/>
          </a:xfrm>
        </p:spPr>
        <p:txBody>
          <a:bodyPr>
            <a:noAutofit/>
          </a:bodyPr>
          <a:lstStyle/>
          <a:p>
            <a:r>
              <a:rPr lang="en-US" sz="2000" dirty="0" smtClean="0">
                <a:solidFill>
                  <a:srgbClr val="00B050"/>
                </a:solidFill>
                <a:latin typeface="Times New Roman" panose="02020603050405020304" pitchFamily="18" charset="0"/>
                <a:cs typeface="Times New Roman" panose="02020603050405020304" pitchFamily="18" charset="0"/>
              </a:rPr>
              <a:t>Infiltration trenches </a:t>
            </a:r>
            <a:r>
              <a:rPr lang="en-US" sz="2000" dirty="0" smtClean="0">
                <a:solidFill>
                  <a:srgbClr val="000000"/>
                </a:solidFill>
                <a:latin typeface="Times New Roman" panose="02020603050405020304" pitchFamily="18" charset="0"/>
                <a:cs typeface="Times New Roman" panose="02020603050405020304" pitchFamily="18" charset="0"/>
              </a:rPr>
              <a:t>are linear ditches that collect rain from adjacent surfaces surfaces</a:t>
            </a:r>
            <a:r>
              <a:rPr lang="en-US" sz="1600" dirty="0" smtClean="0">
                <a:solidFill>
                  <a:srgbClr val="000000"/>
                </a:solidFill>
                <a:latin typeface="Times New Roman" panose="02020603050405020304" pitchFamily="18" charset="0"/>
                <a:cs typeface="Times New Roman" panose="02020603050405020304" pitchFamily="18" charset="0"/>
              </a:rPr>
              <a:t>.</a:t>
            </a:r>
          </a:p>
          <a:p>
            <a:r>
              <a:rPr lang="en-US" sz="2000" dirty="0" smtClean="0">
                <a:solidFill>
                  <a:srgbClr val="000000"/>
                </a:solidFill>
                <a:latin typeface="Times New Roman" panose="02020603050405020304" pitchFamily="18" charset="0"/>
                <a:cs typeface="Times New Roman" panose="02020603050405020304" pitchFamily="18" charset="0"/>
              </a:rPr>
              <a:t>Their highly permeable soils allow the water to quickly seep into ground</a:t>
            </a:r>
          </a:p>
          <a:p>
            <a:r>
              <a:rPr lang="en-US" sz="2000" dirty="0" smtClean="0">
                <a:solidFill>
                  <a:srgbClr val="000000"/>
                </a:solidFill>
                <a:latin typeface="Times New Roman" panose="02020603050405020304" pitchFamily="18" charset="0"/>
                <a:cs typeface="Times New Roman" panose="02020603050405020304" pitchFamily="18" charset="0"/>
              </a:rPr>
              <a:t>The primary purpose of infiltration trench is to treat </a:t>
            </a:r>
            <a:r>
              <a:rPr lang="en-US" sz="2000" dirty="0" err="1" smtClean="0">
                <a:solidFill>
                  <a:srgbClr val="000000"/>
                </a:solidFill>
                <a:latin typeface="Times New Roman" panose="02020603050405020304" pitchFamily="18" charset="0"/>
                <a:cs typeface="Times New Roman" panose="02020603050405020304" pitchFamily="18" charset="0"/>
              </a:rPr>
              <a:t>stormwater</a:t>
            </a:r>
            <a:r>
              <a:rPr lang="en-US" sz="2000" dirty="0" smtClean="0">
                <a:solidFill>
                  <a:srgbClr val="000000"/>
                </a:solidFill>
                <a:latin typeface="Times New Roman" panose="02020603050405020304" pitchFamily="18" charset="0"/>
                <a:cs typeface="Times New Roman" panose="02020603050405020304" pitchFamily="18" charset="0"/>
              </a:rPr>
              <a:t> quickly</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4AA9D309-C48B-487A-81B8-74CFC7CC588F}"/>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smtClean="0">
                <a:solidFill>
                  <a:schemeClr val="tx2">
                    <a:lumMod val="60000"/>
                    <a:lumOff val="40000"/>
                  </a:schemeClr>
                </a:solidFill>
                <a:latin typeface="Arial"/>
                <a:cs typeface="Arial"/>
              </a:rPr>
              <a:t>Infiltration</a:t>
            </a:r>
            <a:r>
              <a:rPr lang="zh-CN" altLang="en-US" sz="2400" u="sng" dirty="0" smtClean="0">
                <a:solidFill>
                  <a:schemeClr val="tx2">
                    <a:lumMod val="60000"/>
                    <a:lumOff val="40000"/>
                  </a:schemeClr>
                </a:solidFill>
                <a:latin typeface="Arial"/>
                <a:cs typeface="Arial"/>
              </a:rPr>
              <a:t> </a:t>
            </a:r>
            <a:r>
              <a:rPr lang="en-US" altLang="zh-CN" sz="2400" u="sng" dirty="0" smtClean="0">
                <a:solidFill>
                  <a:schemeClr val="tx2">
                    <a:lumMod val="60000"/>
                    <a:lumOff val="40000"/>
                  </a:schemeClr>
                </a:solidFill>
                <a:latin typeface="Arial"/>
                <a:cs typeface="Arial"/>
              </a:rPr>
              <a:t>trenching</a:t>
            </a:r>
            <a:endParaRPr lang="en-US" altLang="zh-CN" sz="2400" u="sng" dirty="0">
              <a:solidFill>
                <a:schemeClr val="tx2">
                  <a:lumMod val="60000"/>
                  <a:lumOff val="40000"/>
                </a:schemeClr>
              </a:solidFill>
              <a:latin typeface="Arial"/>
              <a:cs typeface="Arial"/>
            </a:endParaRPr>
          </a:p>
        </p:txBody>
      </p:sp>
      <p:pic>
        <p:nvPicPr>
          <p:cNvPr id="3074" name="Picture 2" descr="reetrench_parkinglot"/>
          <p:cNvPicPr>
            <a:picLocks noChangeAspect="1" noChangeArrowheads="1"/>
          </p:cNvPicPr>
          <p:nvPr/>
        </p:nvPicPr>
        <p:blipFill rotWithShape="1">
          <a:blip r:embed="rId3">
            <a:extLst>
              <a:ext uri="{28A0092B-C50C-407E-A947-70E740481C1C}">
                <a14:useLocalDpi xmlns:a14="http://schemas.microsoft.com/office/drawing/2010/main" val="0"/>
              </a:ext>
            </a:extLst>
          </a:blip>
          <a:srcRect l="4729" t="3106" r="4223" b="10026"/>
          <a:stretch/>
        </p:blipFill>
        <p:spPr bwMode="auto">
          <a:xfrm>
            <a:off x="5036526" y="1952824"/>
            <a:ext cx="3737173" cy="25906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036526" y="4543461"/>
            <a:ext cx="3917091" cy="246221"/>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www.saveitlancaster.com</a:t>
            </a:r>
            <a:r>
              <a:rPr lang="en-US" sz="1000" dirty="0">
                <a:solidFill>
                  <a:srgbClr val="000000"/>
                </a:solidFill>
                <a:latin typeface="Times New Roman" charset="0"/>
                <a:ea typeface="Times New Roman" charset="0"/>
                <a:cs typeface="Times New Roman" charset="0"/>
              </a:rPr>
              <a:t>/local-projects/parking-lots/</a:t>
            </a:r>
          </a:p>
        </p:txBody>
      </p:sp>
    </p:spTree>
    <p:extLst>
      <p:ext uri="{BB962C8B-B14F-4D97-AF65-F5344CB8AC3E}">
        <p14:creationId xmlns:p14="http://schemas.microsoft.com/office/powerpoint/2010/main" val="56291795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7946" y="1392985"/>
            <a:ext cx="7330305" cy="1807849"/>
          </a:xfrm>
        </p:spPr>
        <p:txBody>
          <a:bodyPr>
            <a:normAutofit/>
          </a:bodyPr>
          <a:lstStyle/>
          <a:p>
            <a:pPr algn="just">
              <a:lnSpc>
                <a:spcPct val="110000"/>
              </a:lnSpc>
            </a:pPr>
            <a:r>
              <a:rPr lang="en-US" sz="1800" dirty="0" smtClean="0">
                <a:solidFill>
                  <a:srgbClr val="000000"/>
                </a:solidFill>
                <a:latin typeface="Times New Roman" panose="02020603050405020304" pitchFamily="18" charset="0"/>
                <a:cs typeface="Times New Roman" panose="02020603050405020304" pitchFamily="18" charset="0"/>
              </a:rPr>
              <a:t>They are </a:t>
            </a:r>
            <a:r>
              <a:rPr lang="en-US" sz="1800" dirty="0">
                <a:solidFill>
                  <a:srgbClr val="000000"/>
                </a:solidFill>
                <a:latin typeface="Times New Roman" panose="02020603050405020304" pitchFamily="18" charset="0"/>
                <a:cs typeface="Times New Roman" panose="02020603050405020304" pitchFamily="18" charset="0"/>
              </a:rPr>
              <a:t>shallow excavated trench that is backfilled with stones and sand to create underground storage of </a:t>
            </a:r>
            <a:r>
              <a:rPr lang="en-US" sz="1800" dirty="0" err="1">
                <a:solidFill>
                  <a:srgbClr val="000000"/>
                </a:solidFill>
                <a:latin typeface="Times New Roman" panose="02020603050405020304" pitchFamily="18" charset="0"/>
                <a:cs typeface="Times New Roman" panose="02020603050405020304" pitchFamily="18" charset="0"/>
              </a:rPr>
              <a:t>stormwater</a:t>
            </a:r>
            <a:r>
              <a:rPr lang="en-US" sz="1800" dirty="0">
                <a:solidFill>
                  <a:srgbClr val="000000"/>
                </a:solidFill>
                <a:latin typeface="Times New Roman" panose="02020603050405020304" pitchFamily="18" charset="0"/>
                <a:cs typeface="Times New Roman" panose="02020603050405020304" pitchFamily="18" charset="0"/>
              </a:rPr>
              <a:t> runoff .</a:t>
            </a:r>
          </a:p>
          <a:p>
            <a:pPr algn="just">
              <a:lnSpc>
                <a:spcPct val="110000"/>
              </a:lnSpc>
            </a:pPr>
            <a:r>
              <a:rPr lang="en-US" sz="1800" dirty="0">
                <a:solidFill>
                  <a:srgbClr val="000000"/>
                </a:solidFill>
                <a:latin typeface="Times New Roman" panose="02020603050405020304" pitchFamily="18" charset="0"/>
                <a:cs typeface="Times New Roman" panose="02020603050405020304" pitchFamily="18" charset="0"/>
              </a:rPr>
              <a:t>The runoff pollutants are stored in the spaces between the stones then they slowly infiltrated through the soil </a:t>
            </a:r>
            <a:r>
              <a:rPr lang="en-US" sz="1800" dirty="0" smtClean="0">
                <a:solidFill>
                  <a:srgbClr val="000000"/>
                </a:solidFill>
                <a:latin typeface="Times New Roman" panose="02020603050405020304" pitchFamily="18" charset="0"/>
                <a:cs typeface="Times New Roman" panose="02020603050405020304" pitchFamily="18" charset="0"/>
              </a:rPr>
              <a:t>layers</a:t>
            </a:r>
            <a:r>
              <a:rPr lang="en-US" altLang="zh-CN" sz="1800" dirty="0" smtClean="0">
                <a:solidFill>
                  <a:srgbClr val="000000"/>
                </a:solidFill>
                <a:latin typeface="Times New Roman" panose="02020603050405020304" pitchFamily="18" charset="0"/>
                <a:cs typeface="Times New Roman" panose="02020603050405020304" pitchFamily="18" charset="0"/>
              </a:rPr>
              <a:t>.</a:t>
            </a:r>
            <a:endParaRPr lang="en-US" sz="1800" dirty="0">
              <a:solidFill>
                <a:srgbClr val="000000"/>
              </a:solidFill>
              <a:latin typeface="Times New Roman" panose="02020603050405020304" pitchFamily="18" charset="0"/>
              <a:cs typeface="Times New Roman" panose="02020603050405020304" pitchFamily="18" charset="0"/>
            </a:endParaRPr>
          </a:p>
          <a:p>
            <a:pPr algn="just">
              <a:lnSpc>
                <a:spcPct val="110000"/>
              </a:lnSpc>
            </a:pPr>
            <a:r>
              <a:rPr lang="en-US" sz="1800" dirty="0">
                <a:solidFill>
                  <a:srgbClr val="000000"/>
                </a:solidFill>
                <a:latin typeface="Times New Roman" panose="02020603050405020304" pitchFamily="18" charset="0"/>
                <a:cs typeface="Times New Roman" panose="02020603050405020304" pitchFamily="18" charset="0"/>
              </a:rPr>
              <a:t>Typically used in small storm </a:t>
            </a:r>
            <a:r>
              <a:rPr lang="en-US" sz="1800" dirty="0" smtClean="0">
                <a:solidFill>
                  <a:srgbClr val="000000"/>
                </a:solidFill>
                <a:latin typeface="Times New Roman" panose="02020603050405020304" pitchFamily="18" charset="0"/>
                <a:cs typeface="Times New Roman" panose="02020603050405020304" pitchFamily="18" charset="0"/>
              </a:rPr>
              <a:t>flow.</a:t>
            </a:r>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17" y="3200834"/>
            <a:ext cx="5894962" cy="2324335"/>
          </a:xfrm>
          <a:prstGeom prst="rect">
            <a:avLst/>
          </a:prstGeom>
        </p:spPr>
      </p:pic>
      <p:sp>
        <p:nvSpPr>
          <p:cNvPr id="9" name="Title 1">
            <a:extLst>
              <a:ext uri="{FF2B5EF4-FFF2-40B4-BE49-F238E27FC236}">
                <a16:creationId xmlns:a16="http://schemas.microsoft.com/office/drawing/2014/main" xmlns="" id="{92F2EC4B-E9EA-408E-99EF-43619346E8D4}"/>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Infiltration</a:t>
            </a:r>
            <a:r>
              <a:rPr lang="zh-CN" altLang="en-US" sz="2400" u="sng" dirty="0">
                <a:solidFill>
                  <a:schemeClr val="tx2">
                    <a:lumMod val="60000"/>
                    <a:lumOff val="40000"/>
                  </a:schemeClr>
                </a:solidFill>
                <a:latin typeface="Arial"/>
                <a:cs typeface="Arial"/>
              </a:rPr>
              <a:t> </a:t>
            </a:r>
            <a:r>
              <a:rPr lang="en-US" altLang="zh-CN" sz="2400" u="sng" dirty="0" smtClean="0">
                <a:solidFill>
                  <a:schemeClr val="tx2">
                    <a:lumMod val="60000"/>
                    <a:lumOff val="40000"/>
                  </a:schemeClr>
                </a:solidFill>
                <a:latin typeface="Arial"/>
                <a:cs typeface="Arial"/>
              </a:rPr>
              <a:t>trenching</a:t>
            </a:r>
            <a:r>
              <a:rPr lang="en-US" altLang="zh-CN" dirty="0" smtClean="0">
                <a:solidFill>
                  <a:schemeClr val="tx2">
                    <a:lumMod val="60000"/>
                    <a:lumOff val="40000"/>
                  </a:schemeClr>
                </a:solidFill>
                <a:latin typeface="Arial"/>
                <a:cs typeface="Arial"/>
              </a:rPr>
              <a:t>(cont’d)</a:t>
            </a:r>
            <a:endParaRPr lang="en-US" altLang="zh-CN"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33047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958" y="1205840"/>
            <a:ext cx="8316499" cy="1255628"/>
          </a:xfrm>
        </p:spPr>
        <p:txBody>
          <a:bodyPr>
            <a:normAutofit/>
          </a:bodyPr>
          <a:lstStyle/>
          <a:p>
            <a:r>
              <a:rPr lang="en-US" sz="1800" dirty="0">
                <a:solidFill>
                  <a:srgbClr val="000000"/>
                </a:solidFill>
                <a:latin typeface="Times New Roman" panose="02020603050405020304" pitchFamily="18" charset="0"/>
                <a:cs typeface="Times New Roman" panose="02020603050405020304" pitchFamily="18" charset="0"/>
              </a:rPr>
              <a:t>Permeable pavement surface with stone reservoir underneath </a:t>
            </a:r>
          </a:p>
          <a:p>
            <a:r>
              <a:rPr lang="en-US" sz="1800" dirty="0">
                <a:solidFill>
                  <a:srgbClr val="000000"/>
                </a:solidFill>
                <a:latin typeface="Times New Roman" panose="02020603050405020304" pitchFamily="18" charset="0"/>
                <a:cs typeface="Times New Roman" panose="02020603050405020304" pitchFamily="18" charset="0"/>
              </a:rPr>
              <a:t>Runoff is temporarily stored in the reservoir before infiltrating into the subsoil</a:t>
            </a:r>
          </a:p>
          <a:p>
            <a:r>
              <a:rPr lang="en-US" sz="1800" dirty="0">
                <a:solidFill>
                  <a:srgbClr val="000000"/>
                </a:solidFill>
                <a:latin typeface="Times New Roman" panose="02020603050405020304" pitchFamily="18" charset="0"/>
                <a:cs typeface="Times New Roman" panose="02020603050405020304" pitchFamily="18" charset="0"/>
              </a:rPr>
              <a:t>Targeted pollutants: sediments, phosphorus, trace </a:t>
            </a:r>
            <a:r>
              <a:rPr lang="en-US" sz="1800" dirty="0" smtClean="0">
                <a:solidFill>
                  <a:srgbClr val="000000"/>
                </a:solidFill>
                <a:latin typeface="Times New Roman" panose="02020603050405020304" pitchFamily="18" charset="0"/>
                <a:cs typeface="Times New Roman" panose="02020603050405020304" pitchFamily="18" charset="0"/>
              </a:rPr>
              <a:t>metals.</a:t>
            </a:r>
            <a:endParaRPr lang="en-US" sz="1800" dirty="0">
              <a:solidFill>
                <a:srgbClr val="000000"/>
              </a:solidFill>
              <a:latin typeface="Times New Roman" panose="02020603050405020304" pitchFamily="18" charset="0"/>
              <a:cs typeface="Times New Roman" panose="02020603050405020304" pitchFamily="18" charset="0"/>
            </a:endParaRPr>
          </a:p>
        </p:txBody>
      </p:sp>
      <p:pic>
        <p:nvPicPr>
          <p:cNvPr id="4" name="Picture 3" descr="porous pave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973" y="2339910"/>
            <a:ext cx="3665751" cy="3013892"/>
          </a:xfrm>
          <a:prstGeom prst="rect">
            <a:avLst/>
          </a:prstGeom>
        </p:spPr>
      </p:pic>
      <p:sp>
        <p:nvSpPr>
          <p:cNvPr id="5" name="TextBox 4"/>
          <p:cNvSpPr txBox="1"/>
          <p:nvPr/>
        </p:nvSpPr>
        <p:spPr>
          <a:xfrm>
            <a:off x="1833852" y="5353802"/>
            <a:ext cx="6048018"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www.clemson.edu</a:t>
            </a:r>
            <a:r>
              <a:rPr lang="en-US" sz="1000" dirty="0">
                <a:solidFill>
                  <a:srgbClr val="000000"/>
                </a:solidFill>
                <a:latin typeface="Times New Roman" charset="0"/>
                <a:ea typeface="Times New Roman" charset="0"/>
                <a:cs typeface="Times New Roman" charset="0"/>
              </a:rPr>
              <a:t>/extension/</a:t>
            </a:r>
            <a:r>
              <a:rPr lang="en-US" sz="1000" dirty="0" err="1">
                <a:solidFill>
                  <a:srgbClr val="000000"/>
                </a:solidFill>
                <a:latin typeface="Times New Roman" charset="0"/>
                <a:ea typeface="Times New Roman" charset="0"/>
                <a:cs typeface="Times New Roman" charset="0"/>
              </a:rPr>
              <a:t>hgic</a:t>
            </a:r>
            <a:r>
              <a:rPr lang="en-US" sz="1000" dirty="0">
                <a:solidFill>
                  <a:srgbClr val="000000"/>
                </a:solidFill>
                <a:latin typeface="Times New Roman" charset="0"/>
                <a:ea typeface="Times New Roman" charset="0"/>
                <a:cs typeface="Times New Roman" charset="0"/>
              </a:rPr>
              <a:t>/water/</a:t>
            </a:r>
            <a:r>
              <a:rPr lang="en-US" sz="1000" dirty="0" err="1">
                <a:solidFill>
                  <a:srgbClr val="000000"/>
                </a:solidFill>
                <a:latin typeface="Times New Roman" charset="0"/>
                <a:ea typeface="Times New Roman" charset="0"/>
                <a:cs typeface="Times New Roman" charset="0"/>
              </a:rPr>
              <a:t>resources_stormwater</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introduction_to_porous_pavement.html</a:t>
            </a:r>
            <a:endParaRPr lang="en-US" sz="1000" dirty="0">
              <a:solidFill>
                <a:srgbClr val="000000"/>
              </a:solidFill>
              <a:latin typeface="Times New Roman" charset="0"/>
              <a:ea typeface="Times New Roman" charset="0"/>
              <a:cs typeface="Times New Roman" charset="0"/>
            </a:endParaRPr>
          </a:p>
        </p:txBody>
      </p:sp>
      <p:sp>
        <p:nvSpPr>
          <p:cNvPr id="9" name="Title 1">
            <a:extLst>
              <a:ext uri="{FF2B5EF4-FFF2-40B4-BE49-F238E27FC236}">
                <a16:creationId xmlns:a16="http://schemas.microsoft.com/office/drawing/2014/main" xmlns="" id="{60127227-9F6D-41DE-913C-3E39408FD14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Stormwater BMPs</a:t>
            </a:r>
          </a:p>
          <a:p>
            <a:pPr algn="ctr">
              <a:spcBef>
                <a:spcPct val="0"/>
              </a:spcBef>
              <a:defRPr/>
            </a:pPr>
            <a:r>
              <a:rPr lang="en-US" altLang="zh-CN" sz="2400" u="sng" dirty="0">
                <a:solidFill>
                  <a:schemeClr val="tx2">
                    <a:lumMod val="60000"/>
                    <a:lumOff val="40000"/>
                  </a:schemeClr>
                </a:solidFill>
                <a:latin typeface="Arial"/>
                <a:cs typeface="Arial"/>
              </a:rPr>
              <a:t>Pervious pavement</a:t>
            </a:r>
          </a:p>
        </p:txBody>
      </p:sp>
    </p:spTree>
    <p:extLst>
      <p:ext uri="{BB962C8B-B14F-4D97-AF65-F5344CB8AC3E}">
        <p14:creationId xmlns:p14="http://schemas.microsoft.com/office/powerpoint/2010/main" val="26317678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90676"/>
            <a:ext cx="8164099" cy="3941178"/>
          </a:xfrm>
        </p:spPr>
        <p:txBody>
          <a:bodyPr>
            <a:noAutofit/>
          </a:bodyPr>
          <a:lstStyle/>
          <a:p>
            <a:pPr algn="just">
              <a:lnSpc>
                <a:spcPct val="150000"/>
              </a:lnSpc>
            </a:pPr>
            <a:r>
              <a:rPr lang="en-US" sz="2000" dirty="0">
                <a:solidFill>
                  <a:srgbClr val="000000"/>
                </a:solidFill>
                <a:latin typeface="Times New Roman" panose="02020603050405020304" pitchFamily="18" charset="0"/>
                <a:cs typeface="Times New Roman" panose="02020603050405020304" pitchFamily="18" charset="0"/>
              </a:rPr>
              <a:t>Removal effectiveness depends on: </a:t>
            </a:r>
            <a:endParaRPr lang="ar-SA" sz="2000"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sz="1600" dirty="0">
                <a:solidFill>
                  <a:srgbClr val="000000"/>
                </a:solidFill>
                <a:latin typeface="Times New Roman" panose="02020603050405020304" pitchFamily="18" charset="0"/>
                <a:cs typeface="Times New Roman" panose="02020603050405020304" pitchFamily="18" charset="0"/>
              </a:rPr>
              <a:t>BMP type</a:t>
            </a:r>
          </a:p>
          <a:p>
            <a:pPr lvl="1" algn="just">
              <a:buFont typeface="Courier New" charset="0"/>
              <a:buChar char="o"/>
            </a:pPr>
            <a:r>
              <a:rPr lang="en-US" sz="1600" dirty="0">
                <a:solidFill>
                  <a:srgbClr val="000000"/>
                </a:solidFill>
                <a:latin typeface="Times New Roman" panose="02020603050405020304" pitchFamily="18" charset="0"/>
                <a:cs typeface="Times New Roman" panose="02020603050405020304" pitchFamily="18" charset="0"/>
              </a:rPr>
              <a:t>The quantity of runoff treated</a:t>
            </a:r>
          </a:p>
          <a:p>
            <a:pPr lvl="1" algn="just">
              <a:buFont typeface="Courier New" charset="0"/>
              <a:buChar char="o"/>
            </a:pPr>
            <a:r>
              <a:rPr lang="en-US" sz="1600" dirty="0">
                <a:solidFill>
                  <a:srgbClr val="000000"/>
                </a:solidFill>
                <a:latin typeface="Times New Roman" panose="02020603050405020304" pitchFamily="18" charset="0"/>
                <a:cs typeface="Times New Roman" panose="02020603050405020304" pitchFamily="18" charset="0"/>
              </a:rPr>
              <a:t>Type of pollutant being </a:t>
            </a:r>
            <a:r>
              <a:rPr lang="en-US" sz="1600" dirty="0" smtClean="0">
                <a:solidFill>
                  <a:srgbClr val="000000"/>
                </a:solidFill>
                <a:latin typeface="Times New Roman" panose="02020603050405020304" pitchFamily="18" charset="0"/>
                <a:cs typeface="Times New Roman" panose="02020603050405020304" pitchFamily="18" charset="0"/>
              </a:rPr>
              <a:t>removed</a:t>
            </a:r>
            <a:endParaRPr lang="en-US" sz="20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000" dirty="0">
                <a:solidFill>
                  <a:srgbClr val="000000"/>
                </a:solidFill>
                <a:latin typeface="Times New Roman" panose="02020603050405020304" pitchFamily="18" charset="0"/>
                <a:cs typeface="Times New Roman" panose="02020603050405020304" pitchFamily="18" charset="0"/>
              </a:rPr>
              <a:t>Variation is one of </a:t>
            </a:r>
            <a:r>
              <a:rPr lang="en-US" sz="2000" dirty="0" smtClean="0">
                <a:solidFill>
                  <a:srgbClr val="000000"/>
                </a:solidFill>
                <a:latin typeface="Times New Roman" panose="02020603050405020304" pitchFamily="18" charset="0"/>
                <a:cs typeface="Times New Roman" panose="02020603050405020304" pitchFamily="18" charset="0"/>
              </a:rPr>
              <a:t>the </a:t>
            </a:r>
            <a:r>
              <a:rPr lang="en-US" altLang="zh-CN" sz="2000" dirty="0" smtClean="0">
                <a:solidFill>
                  <a:srgbClr val="000000"/>
                </a:solidFill>
                <a:latin typeface="Times New Roman" panose="02020603050405020304" pitchFamily="18" charset="0"/>
                <a:cs typeface="Times New Roman" panose="02020603050405020304" pitchFamily="18" charset="0"/>
              </a:rPr>
              <a:t>above</a:t>
            </a:r>
            <a:r>
              <a:rPr lang="zh-CN" altLang="en-US" sz="2000" dirty="0" smtClean="0">
                <a:solidFill>
                  <a:srgbClr val="000000"/>
                </a:solidFill>
                <a:latin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cs typeface="Times New Roman" panose="02020603050405020304" pitchFamily="18" charset="0"/>
              </a:rPr>
              <a:t>factors </a:t>
            </a:r>
            <a:r>
              <a:rPr lang="en-US" sz="2000" dirty="0">
                <a:solidFill>
                  <a:srgbClr val="000000"/>
                </a:solidFill>
                <a:latin typeface="Times New Roman" panose="02020603050405020304" pitchFamily="18" charset="0"/>
                <a:cs typeface="Times New Roman" panose="02020603050405020304" pitchFamily="18" charset="0"/>
              </a:rPr>
              <a:t>that can affect a BMP’s efficiency.</a:t>
            </a:r>
          </a:p>
          <a:p>
            <a:pPr algn="just">
              <a:lnSpc>
                <a:spcPct val="150000"/>
              </a:lnSpc>
            </a:pPr>
            <a:r>
              <a:rPr lang="en-US" sz="2000" dirty="0" smtClean="0">
                <a:solidFill>
                  <a:srgbClr val="000000"/>
                </a:solidFill>
                <a:latin typeface="Times New Roman" panose="02020603050405020304" pitchFamily="18" charset="0"/>
                <a:cs typeface="Times New Roman" panose="02020603050405020304" pitchFamily="18" charset="0"/>
              </a:rPr>
              <a:t>Effectiveness </a:t>
            </a:r>
            <a:r>
              <a:rPr lang="en-US" sz="2000" dirty="0">
                <a:solidFill>
                  <a:srgbClr val="000000"/>
                </a:solidFill>
                <a:latin typeface="Times New Roman" panose="02020603050405020304" pitchFamily="18" charset="0"/>
                <a:cs typeface="Times New Roman" panose="02020603050405020304" pitchFamily="18" charset="0"/>
              </a:rPr>
              <a:t>ranges can vary based on the climate, soil, and land type of a particular site.</a:t>
            </a:r>
          </a:p>
          <a:p>
            <a:pPr algn="just">
              <a:lnSpc>
                <a:spcPct val="150000"/>
              </a:lnSpc>
            </a:pPr>
            <a:r>
              <a:rPr lang="en-US" sz="2000" dirty="0">
                <a:solidFill>
                  <a:srgbClr val="000000"/>
                </a:solidFill>
                <a:latin typeface="Times New Roman" panose="02020603050405020304" pitchFamily="18" charset="0"/>
                <a:cs typeface="Times New Roman" panose="02020603050405020304" pitchFamily="18" charset="0"/>
              </a:rPr>
              <a:t>As shown in </a:t>
            </a:r>
            <a:r>
              <a:rPr lang="en-US" altLang="zh-CN" sz="2000" dirty="0" smtClean="0">
                <a:solidFill>
                  <a:srgbClr val="000000"/>
                </a:solidFill>
                <a:latin typeface="Times New Roman" panose="02020603050405020304" pitchFamily="18" charset="0"/>
                <a:cs typeface="Times New Roman" panose="02020603050405020304" pitchFamily="18" charset="0"/>
              </a:rPr>
              <a:t>following</a:t>
            </a:r>
            <a:r>
              <a:rPr lang="zh-CN" altLang="en-US" sz="2000" dirty="0" smtClean="0">
                <a:solidFill>
                  <a:srgbClr val="000000"/>
                </a:solidFill>
                <a:latin typeface="Times New Roman" panose="02020603050405020304" pitchFamily="18" charset="0"/>
                <a:cs typeface="Times New Roman" panose="02020603050405020304" pitchFamily="18" charset="0"/>
              </a:rPr>
              <a:t> </a:t>
            </a:r>
            <a:r>
              <a:rPr lang="en-US" altLang="zh-CN" sz="2000" dirty="0" smtClean="0">
                <a:solidFill>
                  <a:srgbClr val="000000"/>
                </a:solidFill>
                <a:latin typeface="Times New Roman" panose="02020603050405020304" pitchFamily="18" charset="0"/>
                <a:cs typeface="Times New Roman" panose="02020603050405020304" pitchFamily="18" charset="0"/>
              </a:rPr>
              <a:t>t</a:t>
            </a:r>
            <a:r>
              <a:rPr lang="en-US" sz="2000" dirty="0" smtClean="0">
                <a:solidFill>
                  <a:srgbClr val="000000"/>
                </a:solidFill>
                <a:latin typeface="Times New Roman" panose="02020603050405020304" pitchFamily="18" charset="0"/>
                <a:cs typeface="Times New Roman" panose="02020603050405020304" pitchFamily="18" charset="0"/>
              </a:rPr>
              <a:t>able (</a:t>
            </a:r>
            <a:r>
              <a:rPr lang="en-US" sz="2000" dirty="0">
                <a:solidFill>
                  <a:srgbClr val="000000"/>
                </a:solidFill>
                <a:latin typeface="Times New Roman" panose="02020603050405020304" pitchFamily="18" charset="0"/>
                <a:cs typeface="Times New Roman" panose="02020603050405020304" pitchFamily="18" charset="0"/>
              </a:rPr>
              <a:t>BMP effectiveness), not all BMPs have a high level of pollutant removal</a:t>
            </a:r>
            <a:r>
              <a:rPr lang="en-US" sz="2000" dirty="0" smtClean="0">
                <a:solidFill>
                  <a:srgbClr val="000000"/>
                </a:solidFill>
                <a:latin typeface="Times New Roman" panose="02020603050405020304" pitchFamily="18" charset="0"/>
                <a:cs typeface="Times New Roman" panose="02020603050405020304" pitchFamily="18" charset="0"/>
              </a:rPr>
              <a:t>.</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A9204398-86D8-47AE-A1F8-75D9EE97A872}"/>
              </a:ext>
            </a:extLst>
          </p:cNvPr>
          <p:cNvSpPr txBox="1">
            <a:spLocks/>
          </p:cNvSpPr>
          <p:nvPr/>
        </p:nvSpPr>
        <p:spPr>
          <a:xfrm>
            <a:off x="0" y="105236"/>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b="1" dirty="0">
                <a:solidFill>
                  <a:srgbClr val="990000"/>
                </a:solidFill>
                <a:latin typeface="Arial"/>
                <a:ea typeface="+mj-ea"/>
                <a:cs typeface="Arial"/>
              </a:rPr>
              <a:t>Cost and effectiveness of stormwater BMPs </a:t>
            </a:r>
            <a:endParaRPr lang="en-US" altLang="zh-CN" sz="2400" u="sng" dirty="0">
              <a:solidFill>
                <a:srgbClr val="FFCC00"/>
              </a:solidFill>
              <a:latin typeface="Arial"/>
              <a:cs typeface="Arial"/>
            </a:endParaRPr>
          </a:p>
        </p:txBody>
      </p:sp>
    </p:spTree>
    <p:extLst>
      <p:ext uri="{BB962C8B-B14F-4D97-AF65-F5344CB8AC3E}">
        <p14:creationId xmlns:p14="http://schemas.microsoft.com/office/powerpoint/2010/main" val="18558084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1662480393"/>
              </p:ext>
            </p:extLst>
          </p:nvPr>
        </p:nvGraphicFramePr>
        <p:xfrm>
          <a:off x="0" y="1648399"/>
          <a:ext cx="9144000" cy="5205948"/>
        </p:xfrm>
        <a:graphic>
          <a:graphicData uri="http://schemas.openxmlformats.org/drawingml/2006/table">
            <a:tbl>
              <a:tblPr firstRow="1" bandRow="1">
                <a:tableStyleId>{21E4AEA4-8DFA-4A89-87EB-49C32662AFE0}</a:tableStyleId>
              </a:tblPr>
              <a:tblGrid>
                <a:gridCol w="2138045">
                  <a:extLst>
                    <a:ext uri="{9D8B030D-6E8A-4147-A177-3AD203B41FA5}">
                      <a16:colId xmlns:a16="http://schemas.microsoft.com/office/drawing/2014/main" xmlns="" val="20000"/>
                    </a:ext>
                  </a:extLst>
                </a:gridCol>
                <a:gridCol w="1503561">
                  <a:extLst>
                    <a:ext uri="{9D8B030D-6E8A-4147-A177-3AD203B41FA5}">
                      <a16:colId xmlns:a16="http://schemas.microsoft.com/office/drawing/2014/main" xmlns="" val="20001"/>
                    </a:ext>
                  </a:extLst>
                </a:gridCol>
                <a:gridCol w="1295623">
                  <a:extLst>
                    <a:ext uri="{9D8B030D-6E8A-4147-A177-3AD203B41FA5}">
                      <a16:colId xmlns:a16="http://schemas.microsoft.com/office/drawing/2014/main" xmlns="" val="20002"/>
                    </a:ext>
                  </a:extLst>
                </a:gridCol>
                <a:gridCol w="1615528">
                  <a:extLst>
                    <a:ext uri="{9D8B030D-6E8A-4147-A177-3AD203B41FA5}">
                      <a16:colId xmlns:a16="http://schemas.microsoft.com/office/drawing/2014/main" xmlns="" val="20003"/>
                    </a:ext>
                  </a:extLst>
                </a:gridCol>
                <a:gridCol w="1407590">
                  <a:extLst>
                    <a:ext uri="{9D8B030D-6E8A-4147-A177-3AD203B41FA5}">
                      <a16:colId xmlns:a16="http://schemas.microsoft.com/office/drawing/2014/main" xmlns="" val="20004"/>
                    </a:ext>
                  </a:extLst>
                </a:gridCol>
                <a:gridCol w="1183653">
                  <a:extLst>
                    <a:ext uri="{9D8B030D-6E8A-4147-A177-3AD203B41FA5}">
                      <a16:colId xmlns:a16="http://schemas.microsoft.com/office/drawing/2014/main" xmlns="" val="20005"/>
                    </a:ext>
                  </a:extLst>
                </a:gridCol>
              </a:tblGrid>
              <a:tr h="483721">
                <a:tc rowSpan="2">
                  <a:txBody>
                    <a:bodyPr/>
                    <a:lstStyle/>
                    <a:p>
                      <a:pPr algn="ctr"/>
                      <a:r>
                        <a:rPr lang="en-US" dirty="0">
                          <a:solidFill>
                            <a:schemeClr val="bg1"/>
                          </a:solidFill>
                        </a:rPr>
                        <a:t>BMP Type </a:t>
                      </a:r>
                    </a:p>
                  </a:txBody>
                  <a:tcPr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rPr>
                        <a:t>Typical Pollutant Removal (%) </a:t>
                      </a:r>
                      <a:endParaRPr lang="en-US" dirty="0">
                        <a:solidFill>
                          <a:schemeClr val="bg1"/>
                        </a:solidFill>
                        <a:effectLst/>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651366">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FF9900"/>
                          </a:solidFill>
                          <a:effectLst/>
                        </a:rPr>
                        <a:t>Suspended Solids </a:t>
                      </a:r>
                      <a:endParaRPr lang="en-US" sz="1600" dirty="0">
                        <a:solidFill>
                          <a:srgbClr val="FF9900"/>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FF9900"/>
                          </a:solidFill>
                          <a:effectLst/>
                        </a:rPr>
                        <a:t>Nitrogen </a:t>
                      </a:r>
                      <a:endParaRPr lang="en-US" sz="1600" dirty="0">
                        <a:solidFill>
                          <a:srgbClr val="FF9900"/>
                        </a:solidFill>
                      </a:endParaRPr>
                    </a:p>
                  </a:txBody>
                  <a:tcPr anchor="ctr"/>
                </a:tc>
                <a:tc>
                  <a:txBody>
                    <a:bodyPr/>
                    <a:lstStyle/>
                    <a:p>
                      <a:pPr algn="ctr"/>
                      <a:r>
                        <a:rPr lang="en-US" sz="1600" kern="1200" dirty="0">
                          <a:solidFill>
                            <a:srgbClr val="FF9900"/>
                          </a:solidFill>
                          <a:effectLst/>
                        </a:rPr>
                        <a:t>Phosphorus </a:t>
                      </a:r>
                      <a:endParaRPr lang="en-US" sz="1600" dirty="0">
                        <a:solidFill>
                          <a:srgbClr val="FF9900"/>
                        </a:solidFill>
                      </a:endParaRPr>
                    </a:p>
                  </a:txBody>
                  <a:tcPr anchor="ctr"/>
                </a:tc>
                <a:tc>
                  <a:txBody>
                    <a:bodyPr/>
                    <a:lstStyle/>
                    <a:p>
                      <a:pPr algn="ctr"/>
                      <a:r>
                        <a:rPr lang="en-US" sz="1600" kern="1200" dirty="0">
                          <a:solidFill>
                            <a:srgbClr val="FF9900"/>
                          </a:solidFill>
                          <a:effectLst/>
                        </a:rPr>
                        <a:t>Pathogens </a:t>
                      </a:r>
                      <a:endParaRPr lang="en-US" sz="1600" dirty="0">
                        <a:solidFill>
                          <a:srgbClr val="FF9900"/>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FF9900"/>
                          </a:solidFill>
                          <a:effectLst/>
                        </a:rPr>
                        <a:t>Metals</a:t>
                      </a:r>
                      <a:endParaRPr lang="en-US" sz="1600" dirty="0">
                        <a:solidFill>
                          <a:srgbClr val="FF9900"/>
                        </a:solidFill>
                      </a:endParaRPr>
                    </a:p>
                  </a:txBody>
                  <a:tcPr anchor="ctr"/>
                </a:tc>
                <a:extLst>
                  <a:ext uri="{0D108BD9-81ED-4DB2-BD59-A6C34878D82A}">
                    <a16:rowId xmlns:a16="http://schemas.microsoft.com/office/drawing/2014/main" xmlns="" val="10001"/>
                  </a:ext>
                </a:extLst>
              </a:tr>
              <a:tr h="5292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Porous Pavement </a:t>
                      </a:r>
                      <a:endParaRPr lang="en-US" sz="1400" dirty="0">
                        <a:solidFill>
                          <a:srgbClr val="000000"/>
                        </a:solidFill>
                      </a:endParaRPr>
                    </a:p>
                  </a:txBody>
                  <a:tcPr anchor="ctr"/>
                </a:tc>
                <a:tc>
                  <a:txBody>
                    <a:bodyPr/>
                    <a:lstStyle/>
                    <a:p>
                      <a:pPr algn="ctr"/>
                      <a:r>
                        <a:rPr lang="en-US" sz="1400" kern="1200" dirty="0">
                          <a:solidFill>
                            <a:srgbClr val="000000"/>
                          </a:solidFill>
                          <a:effectLst/>
                        </a:rPr>
                        <a:t>65-100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65-100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30-65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65-100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65-100</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2"/>
                  </a:ext>
                </a:extLst>
              </a:tr>
              <a:tr h="522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Retention Basins </a:t>
                      </a:r>
                    </a:p>
                    <a:p>
                      <a:pPr algn="ct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30-65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30-65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&lt;30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3"/>
                  </a:ext>
                </a:extLst>
              </a:tr>
              <a:tr h="522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Constructed Wetlands </a:t>
                      </a:r>
                    </a:p>
                    <a:p>
                      <a:pPr algn="ct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&lt;30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&lt;30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4"/>
                  </a:ext>
                </a:extLst>
              </a:tr>
              <a:tr h="522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Infiltration Basins </a:t>
                      </a:r>
                    </a:p>
                    <a:p>
                      <a:pPr algn="ct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65-100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5"/>
                  </a:ext>
                </a:extLst>
              </a:tr>
              <a:tr h="522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Infiltration Trenches </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65-100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6"/>
                  </a:ext>
                </a:extLst>
              </a:tr>
              <a:tr h="522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Grassed Swales </a:t>
                      </a:r>
                    </a:p>
                    <a:p>
                      <a:pPr algn="ct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36-65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&lt;30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7"/>
                  </a:ext>
                </a:extLst>
              </a:tr>
              <a:tr h="461741">
                <a:tc>
                  <a:txBody>
                    <a:bodyPr/>
                    <a:lstStyle/>
                    <a:p>
                      <a:pPr algn="ctr"/>
                      <a:r>
                        <a:rPr lang="en-US" sz="1400" kern="1200" dirty="0">
                          <a:solidFill>
                            <a:srgbClr val="000000"/>
                          </a:solidFill>
                          <a:effectLst/>
                        </a:rPr>
                        <a:t>Vegetated Filter Strips </a:t>
                      </a: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50-80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&lt;30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30-65</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8"/>
                  </a:ext>
                </a:extLst>
              </a:tr>
              <a:tr h="46967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rPr>
                        <a:t>Dry Detention Basins </a:t>
                      </a:r>
                      <a:endParaRPr lang="en-US" sz="1400" b="1"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30-65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13-45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&lt;30</a:t>
                      </a:r>
                      <a:endParaRPr lang="en-US" sz="1400" b="0" kern="1200" dirty="0">
                        <a:solidFill>
                          <a:srgbClr val="000000"/>
                        </a:solidFill>
                        <a:effectLst/>
                        <a:latin typeface="+mn-lt"/>
                        <a:ea typeface="+mn-ea"/>
                        <a:cs typeface="+mn-cs"/>
                      </a:endParaRPr>
                    </a:p>
                  </a:txBody>
                  <a:tcPr anchor="ctr"/>
                </a:tc>
                <a:tc>
                  <a:txBody>
                    <a:bodyPr/>
                    <a:lstStyle/>
                    <a:p>
                      <a:pPr algn="ctr"/>
                      <a:r>
                        <a:rPr lang="en-US" sz="1400" kern="1200" dirty="0">
                          <a:solidFill>
                            <a:srgbClr val="000000"/>
                          </a:solidFill>
                          <a:effectLst/>
                        </a:rPr>
                        <a:t>15-45</a:t>
                      </a:r>
                      <a:endParaRPr lang="en-US" sz="1400" b="0" kern="1200" dirty="0">
                        <a:solidFill>
                          <a:srgbClr val="000000"/>
                        </a:solidFill>
                        <a:effectLst/>
                        <a:latin typeface="+mn-lt"/>
                        <a:ea typeface="+mn-ea"/>
                        <a:cs typeface="+mn-cs"/>
                      </a:endParaRPr>
                    </a:p>
                  </a:txBody>
                  <a:tcPr anchor="ctr"/>
                </a:tc>
                <a:extLst>
                  <a:ext uri="{0D108BD9-81ED-4DB2-BD59-A6C34878D82A}">
                    <a16:rowId xmlns:a16="http://schemas.microsoft.com/office/drawing/2014/main" xmlns="" val="10009"/>
                  </a:ext>
                </a:extLst>
              </a:tr>
            </a:tbl>
          </a:graphicData>
        </a:graphic>
      </p:graphicFrame>
      <p:sp>
        <p:nvSpPr>
          <p:cNvPr id="6" name="TextBox 5"/>
          <p:cNvSpPr txBox="1"/>
          <p:nvPr/>
        </p:nvSpPr>
        <p:spPr>
          <a:xfrm>
            <a:off x="24892" y="1197133"/>
            <a:ext cx="9119108" cy="400110"/>
          </a:xfrm>
          <a:prstGeom prst="rect">
            <a:avLst/>
          </a:prstGeom>
          <a:noFill/>
        </p:spPr>
        <p:txBody>
          <a:bodyPr wrap="square" rtlCol="0">
            <a:spAutoFit/>
          </a:bodyPr>
          <a:lstStyle/>
          <a:p>
            <a:r>
              <a:rPr lang="en-US" sz="1000" b="1" dirty="0">
                <a:solidFill>
                  <a:srgbClr val="000000"/>
                </a:solidFill>
                <a:latin typeface="Times New Roman" charset="0"/>
                <a:ea typeface="Times New Roman" charset="0"/>
                <a:cs typeface="Times New Roman" charset="0"/>
              </a:rPr>
              <a:t>Source: </a:t>
            </a:r>
            <a:r>
              <a:rPr lang="en-US" sz="1000" dirty="0">
                <a:solidFill>
                  <a:srgbClr val="000000"/>
                </a:solidFill>
                <a:latin typeface="Times New Roman" charset="0"/>
                <a:ea typeface="Times New Roman" charset="0"/>
                <a:cs typeface="Times New Roman" charset="0"/>
              </a:rPr>
              <a:t>U.S. EPA, 1993, Handbook Urban Runoff and Pollution Prevention Planning, EPA-625-R-93-004, taken from Purdue Uni- </a:t>
            </a:r>
            <a:r>
              <a:rPr lang="en-US" sz="1000" dirty="0" err="1">
                <a:solidFill>
                  <a:srgbClr val="000000"/>
                </a:solidFill>
                <a:latin typeface="Times New Roman" charset="0"/>
                <a:ea typeface="Times New Roman" charset="0"/>
                <a:cs typeface="Times New Roman" charset="0"/>
              </a:rPr>
              <a:t>versity</a:t>
            </a:r>
            <a:r>
              <a:rPr lang="en-US" sz="1000" dirty="0">
                <a:solidFill>
                  <a:srgbClr val="000000"/>
                </a:solidFill>
                <a:latin typeface="Times New Roman" charset="0"/>
                <a:ea typeface="Times New Roman" charset="0"/>
                <a:cs typeface="Times New Roman" charset="0"/>
              </a:rPr>
              <a:t> Engineering Department’s Long-Term Hydrologic Impact Assessment (L-THIA): http://cobweb.ecn.purdue.edu/~sprawl/ LTHIA7/</a:t>
            </a:r>
            <a:r>
              <a:rPr lang="en-US" sz="1000" dirty="0" err="1">
                <a:solidFill>
                  <a:srgbClr val="000000"/>
                </a:solidFill>
                <a:latin typeface="Times New Roman" charset="0"/>
                <a:ea typeface="Times New Roman" charset="0"/>
                <a:cs typeface="Times New Roman" charset="0"/>
              </a:rPr>
              <a:t>lthia</a:t>
            </a:r>
            <a:r>
              <a:rPr lang="en-US" sz="1000" dirty="0">
                <a:solidFill>
                  <a:srgbClr val="000000"/>
                </a:solidFill>
                <a:latin typeface="Times New Roman" charset="0"/>
                <a:ea typeface="Times New Roman" charset="0"/>
                <a:cs typeface="Times New Roman" charset="0"/>
              </a:rPr>
              <a:t>/lthia_index.htm. </a:t>
            </a:r>
          </a:p>
        </p:txBody>
      </p:sp>
      <p:sp>
        <p:nvSpPr>
          <p:cNvPr id="8" name="Title 1">
            <a:extLst>
              <a:ext uri="{FF2B5EF4-FFF2-40B4-BE49-F238E27FC236}">
                <a16:creationId xmlns:a16="http://schemas.microsoft.com/office/drawing/2014/main" xmlns="" id="{5000079C-9355-4657-B183-723B915B4178}"/>
              </a:ext>
            </a:extLst>
          </p:cNvPr>
          <p:cNvSpPr txBox="1">
            <a:spLocks/>
          </p:cNvSpPr>
          <p:nvPr/>
        </p:nvSpPr>
        <p:spPr>
          <a:xfrm>
            <a:off x="0" y="105236"/>
            <a:ext cx="8686800" cy="1040741"/>
          </a:xfrm>
          <a:prstGeom prst="rect">
            <a:avLst/>
          </a:prstGeom>
          <a:noFill/>
        </p:spPr>
        <p:txBody>
          <a:bodyPr vert="horz" lIns="91440" tIns="45720" rIns="91440" bIns="45720" rtlCol="0" anchor="ctr">
            <a:noAutofit/>
          </a:bodyPr>
          <a:lstStyle/>
          <a:p>
            <a:pPr algn="ctr">
              <a:spcBef>
                <a:spcPct val="0"/>
              </a:spcBef>
              <a:defRPr/>
            </a:pPr>
            <a:r>
              <a:rPr lang="en-US" altLang="zh-CN" sz="2400" b="1" dirty="0">
                <a:solidFill>
                  <a:srgbClr val="990000"/>
                </a:solidFill>
                <a:latin typeface="Arial"/>
                <a:ea typeface="+mj-ea"/>
                <a:cs typeface="Arial"/>
              </a:rPr>
              <a:t>Cost and effectiveness of stormwater BMPs </a:t>
            </a:r>
            <a:r>
              <a:rPr lang="en-US" altLang="zh-CN" dirty="0">
                <a:solidFill>
                  <a:srgbClr val="990000"/>
                </a:solidFill>
                <a:latin typeface="Arial"/>
                <a:ea typeface="+mj-ea"/>
                <a:cs typeface="Arial"/>
              </a:rPr>
              <a:t>(cont’d) </a:t>
            </a:r>
            <a:endParaRPr lang="en-US" altLang="zh-CN" sz="2400" u="sng" dirty="0">
              <a:solidFill>
                <a:srgbClr val="FFCC00"/>
              </a:solidFill>
              <a:latin typeface="Arial"/>
              <a:cs typeface="Arial"/>
            </a:endParaRPr>
          </a:p>
        </p:txBody>
      </p:sp>
    </p:spTree>
    <p:extLst>
      <p:ext uri="{BB962C8B-B14F-4D97-AF65-F5344CB8AC3E}">
        <p14:creationId xmlns:p14="http://schemas.microsoft.com/office/powerpoint/2010/main" val="5203149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354" y="1135759"/>
            <a:ext cx="8118885" cy="4544279"/>
          </a:xfrm>
        </p:spPr>
        <p:txBody>
          <a:bodyPr>
            <a:normAutofit fontScale="62500" lnSpcReduction="20000"/>
          </a:bodyPr>
          <a:lstStyle/>
          <a:p>
            <a:pPr algn="just"/>
            <a:r>
              <a:rPr lang="en-US" dirty="0">
                <a:solidFill>
                  <a:srgbClr val="000000"/>
                </a:solidFill>
                <a:latin typeface="Times New Roman" panose="02020603050405020304" pitchFamily="18" charset="0"/>
                <a:cs typeface="Times New Roman" panose="02020603050405020304" pitchFamily="18" charset="0"/>
              </a:rPr>
              <a:t>Calculating the cost-effectiveness of a </a:t>
            </a:r>
            <a:r>
              <a:rPr lang="en-US" dirty="0" err="1">
                <a:solidFill>
                  <a:srgbClr val="000000"/>
                </a:solidFill>
                <a:latin typeface="Times New Roman" panose="02020603050405020304" pitchFamily="18" charset="0"/>
                <a:cs typeface="Times New Roman" panose="02020603050405020304" pitchFamily="18" charset="0"/>
              </a:rPr>
              <a:t>stormwater</a:t>
            </a:r>
            <a:r>
              <a:rPr lang="en-US" dirty="0">
                <a:solidFill>
                  <a:srgbClr val="000000"/>
                </a:solidFill>
                <a:latin typeface="Times New Roman" panose="02020603050405020304" pitchFamily="18" charset="0"/>
                <a:cs typeface="Times New Roman" panose="02020603050405020304" pitchFamily="18" charset="0"/>
              </a:rPr>
              <a:t> BMP is </a:t>
            </a:r>
            <a:r>
              <a:rPr lang="en-US" dirty="0" smtClean="0">
                <a:solidFill>
                  <a:srgbClr val="000000"/>
                </a:solidFill>
                <a:latin typeface="Times New Roman" panose="02020603050405020304" pitchFamily="18" charset="0"/>
                <a:cs typeface="Times New Roman" panose="02020603050405020304" pitchFamily="18" charset="0"/>
              </a:rPr>
              <a:t>quite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difficult, </a:t>
            </a:r>
            <a:r>
              <a:rPr lang="en-US" dirty="0">
                <a:solidFill>
                  <a:srgbClr val="000000"/>
                </a:solidFill>
                <a:latin typeface="Times New Roman" panose="02020603050405020304" pitchFamily="18" charset="0"/>
                <a:cs typeface="Times New Roman" panose="02020603050405020304" pitchFamily="18" charset="0"/>
              </a:rPr>
              <a:t>and current cost information is limited and inconsistent. </a:t>
            </a:r>
          </a:p>
          <a:p>
            <a:pPr algn="just"/>
            <a:r>
              <a:rPr lang="en-US" dirty="0">
                <a:solidFill>
                  <a:srgbClr val="000000"/>
                </a:solidFill>
                <a:latin typeface="Times New Roman" panose="02020603050405020304" pitchFamily="18" charset="0"/>
                <a:cs typeface="Times New Roman" panose="02020603050405020304" pitchFamily="18" charset="0"/>
              </a:rPr>
              <a:t>The main factors affecting the relative costs of BMPs </a:t>
            </a:r>
            <a:r>
              <a:rPr lang="en-US" dirty="0" smtClean="0">
                <a:solidFill>
                  <a:srgbClr val="000000"/>
                </a:solidFill>
                <a:latin typeface="Times New Roman" panose="02020603050405020304" pitchFamily="18" charset="0"/>
                <a:cs typeface="Times New Roman" panose="02020603050405020304" pitchFamily="18" charset="0"/>
              </a:rPr>
              <a:t>are</a:t>
            </a:r>
            <a:r>
              <a:rPr lang="en-US" altLang="zh-CN" dirty="0" smtClean="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Cost of </a:t>
            </a:r>
            <a:r>
              <a:rPr lang="en-US" dirty="0" smtClean="0">
                <a:solidFill>
                  <a:srgbClr val="000000"/>
                </a:solidFill>
                <a:latin typeface="Times New Roman" panose="02020603050405020304" pitchFamily="18" charset="0"/>
                <a:cs typeface="Times New Roman" panose="02020603050405020304" pitchFamily="18" charset="0"/>
              </a:rPr>
              <a:t>land</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Engineering and </a:t>
            </a:r>
            <a:r>
              <a:rPr lang="en-US" dirty="0" smtClean="0">
                <a:solidFill>
                  <a:srgbClr val="000000"/>
                </a:solidFill>
                <a:latin typeface="Times New Roman" panose="02020603050405020304" pitchFamily="18" charset="0"/>
                <a:cs typeface="Times New Roman" panose="02020603050405020304" pitchFamily="18" charset="0"/>
              </a:rPr>
              <a:t>design</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smtClean="0">
                <a:solidFill>
                  <a:srgbClr val="000000"/>
                </a:solidFill>
                <a:latin typeface="Times New Roman" panose="02020603050405020304" pitchFamily="18" charset="0"/>
                <a:cs typeface="Times New Roman" panose="02020603050405020304" pitchFamily="18" charset="0"/>
              </a:rPr>
              <a:t>Permitting</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smtClean="0">
                <a:solidFill>
                  <a:srgbClr val="000000"/>
                </a:solidFill>
                <a:latin typeface="Times New Roman" panose="02020603050405020304" pitchFamily="18" charset="0"/>
                <a:cs typeface="Times New Roman" panose="02020603050405020304" pitchFamily="18" charset="0"/>
              </a:rPr>
              <a:t>Construction</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smtClean="0">
                <a:solidFill>
                  <a:srgbClr val="000000"/>
                </a:solidFill>
                <a:latin typeface="Times New Roman" panose="02020603050405020304" pitchFamily="18" charset="0"/>
                <a:cs typeface="Times New Roman" panose="02020603050405020304" pitchFamily="18" charset="0"/>
              </a:rPr>
              <a:t>Operation </a:t>
            </a:r>
            <a:r>
              <a:rPr lang="en-US" dirty="0">
                <a:solidFill>
                  <a:srgbClr val="000000"/>
                </a:solidFill>
                <a:latin typeface="Times New Roman" panose="02020603050405020304" pitchFamily="18" charset="0"/>
                <a:cs typeface="Times New Roman" panose="02020603050405020304" pitchFamily="18" charset="0"/>
              </a:rPr>
              <a:t>and </a:t>
            </a:r>
            <a:r>
              <a:rPr lang="en-US" dirty="0" smtClean="0">
                <a:solidFill>
                  <a:srgbClr val="000000"/>
                </a:solidFill>
                <a:latin typeface="Times New Roman" panose="02020603050405020304" pitchFamily="18" charset="0"/>
                <a:cs typeface="Times New Roman" panose="02020603050405020304" pitchFamily="18" charset="0"/>
              </a:rPr>
              <a:t>maintenance</a:t>
            </a:r>
            <a:endParaRPr lang="en-US" dirty="0">
              <a:solidFill>
                <a:srgbClr val="000000"/>
              </a:solidFill>
              <a:latin typeface="Times New Roman" panose="02020603050405020304" pitchFamily="18" charset="0"/>
              <a:cs typeface="Times New Roman" panose="02020603050405020304" pitchFamily="18" charset="0"/>
            </a:endParaRPr>
          </a:p>
          <a:p>
            <a:pPr algn="just"/>
            <a:r>
              <a:rPr lang="en-US" dirty="0">
                <a:solidFill>
                  <a:srgbClr val="000000"/>
                </a:solidFill>
                <a:latin typeface="Times New Roman" panose="02020603050405020304" pitchFamily="18" charset="0"/>
                <a:cs typeface="Times New Roman" panose="02020603050405020304" pitchFamily="18" charset="0"/>
              </a:rPr>
              <a:t>These costs can vary greatly due to individual site features such </a:t>
            </a:r>
            <a:r>
              <a:rPr lang="en-US" dirty="0" smtClean="0">
                <a:solidFill>
                  <a:srgbClr val="000000"/>
                </a:solidFill>
                <a:latin typeface="Times New Roman" panose="02020603050405020304" pitchFamily="18" charset="0"/>
                <a:cs typeface="Times New Roman" panose="02020603050405020304" pitchFamily="18" charset="0"/>
              </a:rPr>
              <a:t>as</a:t>
            </a:r>
            <a:r>
              <a:rPr lang="en-US" altLang="zh-CN" dirty="0" smtClean="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smtClean="0">
                <a:solidFill>
                  <a:srgbClr val="000000"/>
                </a:solidFill>
                <a:latin typeface="Times New Roman" panose="02020603050405020304" pitchFamily="18" charset="0"/>
                <a:cs typeface="Times New Roman" panose="02020603050405020304" pitchFamily="18" charset="0"/>
              </a:rPr>
              <a:t>Climate</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smtClean="0">
                <a:solidFill>
                  <a:srgbClr val="000000"/>
                </a:solidFill>
                <a:latin typeface="Times New Roman" panose="02020603050405020304" pitchFamily="18" charset="0"/>
                <a:cs typeface="Times New Roman" panose="02020603050405020304" pitchFamily="18" charset="0"/>
              </a:rPr>
              <a:t>Topography</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Government </a:t>
            </a:r>
            <a:r>
              <a:rPr lang="en-US" dirty="0" smtClean="0">
                <a:solidFill>
                  <a:srgbClr val="000000"/>
                </a:solidFill>
                <a:latin typeface="Times New Roman" panose="02020603050405020304" pitchFamily="18" charset="0"/>
                <a:cs typeface="Times New Roman" panose="02020603050405020304" pitchFamily="18" charset="0"/>
              </a:rPr>
              <a:t>regulations</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Time of year of </a:t>
            </a:r>
            <a:r>
              <a:rPr lang="en-US" dirty="0" smtClean="0">
                <a:solidFill>
                  <a:srgbClr val="000000"/>
                </a:solidFill>
                <a:latin typeface="Times New Roman" panose="02020603050405020304" pitchFamily="18" charset="0"/>
                <a:cs typeface="Times New Roman" panose="02020603050405020304" pitchFamily="18" charset="0"/>
              </a:rPr>
              <a:t>construction</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soil </a:t>
            </a:r>
            <a:r>
              <a:rPr lang="en-US" dirty="0" smtClean="0">
                <a:solidFill>
                  <a:srgbClr val="000000"/>
                </a:solidFill>
                <a:latin typeface="Times New Roman" panose="02020603050405020304" pitchFamily="18" charset="0"/>
                <a:cs typeface="Times New Roman" panose="02020603050405020304" pitchFamily="18" charset="0"/>
              </a:rPr>
              <a:t>type</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Accessibility of </a:t>
            </a:r>
            <a:r>
              <a:rPr lang="en-US" dirty="0" smtClean="0">
                <a:solidFill>
                  <a:srgbClr val="000000"/>
                </a:solidFill>
                <a:latin typeface="Times New Roman" panose="02020603050405020304" pitchFamily="18" charset="0"/>
                <a:cs typeface="Times New Roman" panose="02020603050405020304" pitchFamily="18" charset="0"/>
              </a:rPr>
              <a:t>equipment</a:t>
            </a:r>
            <a:endParaRPr lang="en-US" dirty="0">
              <a:solidFill>
                <a:srgbClr val="000000"/>
              </a:solidFill>
              <a:latin typeface="Times New Roman" panose="02020603050405020304" pitchFamily="18" charset="0"/>
              <a:cs typeface="Times New Roman" panose="02020603050405020304" pitchFamily="18" charset="0"/>
            </a:endParaRPr>
          </a:p>
          <a:p>
            <a:pPr lvl="1" algn="just">
              <a:buFont typeface="Courier New" charset="0"/>
              <a:buChar char="o"/>
            </a:pPr>
            <a:r>
              <a:rPr lang="en-US" dirty="0">
                <a:solidFill>
                  <a:srgbClr val="000000"/>
                </a:solidFill>
                <a:latin typeface="Times New Roman" panose="02020603050405020304" pitchFamily="18" charset="0"/>
                <a:cs typeface="Times New Roman" panose="02020603050405020304" pitchFamily="18" charset="0"/>
              </a:rPr>
              <a:t>Economics of </a:t>
            </a:r>
            <a:r>
              <a:rPr lang="en-US" dirty="0" smtClean="0">
                <a:solidFill>
                  <a:srgbClr val="000000"/>
                </a:solidFill>
                <a:latin typeface="Times New Roman" panose="02020603050405020304" pitchFamily="18" charset="0"/>
                <a:cs typeface="Times New Roman" panose="02020603050405020304" pitchFamily="18" charset="0"/>
              </a:rPr>
              <a:t>scale</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D43AD450-5A09-4625-9999-C29A3D1D74EC}"/>
              </a:ext>
            </a:extLst>
          </p:cNvPr>
          <p:cNvSpPr txBox="1">
            <a:spLocks/>
          </p:cNvSpPr>
          <p:nvPr/>
        </p:nvSpPr>
        <p:spPr>
          <a:xfrm>
            <a:off x="0" y="105236"/>
            <a:ext cx="8686800" cy="1040741"/>
          </a:xfrm>
          <a:prstGeom prst="rect">
            <a:avLst/>
          </a:prstGeom>
          <a:noFill/>
        </p:spPr>
        <p:txBody>
          <a:bodyPr vert="horz" lIns="91440" tIns="45720" rIns="91440" bIns="45720" rtlCol="0" anchor="ctr">
            <a:noAutofit/>
          </a:bodyPr>
          <a:lstStyle/>
          <a:p>
            <a:pPr algn="ctr">
              <a:spcBef>
                <a:spcPct val="0"/>
              </a:spcBef>
              <a:defRPr/>
            </a:pPr>
            <a:r>
              <a:rPr lang="en-US" altLang="zh-CN" sz="2400" b="1" dirty="0">
                <a:solidFill>
                  <a:srgbClr val="990000"/>
                </a:solidFill>
                <a:latin typeface="Arial"/>
                <a:ea typeface="+mj-ea"/>
                <a:cs typeface="Arial"/>
              </a:rPr>
              <a:t>Cost and effectiveness of stormwater BMPs </a:t>
            </a:r>
            <a:r>
              <a:rPr lang="en-US" altLang="zh-CN" dirty="0">
                <a:solidFill>
                  <a:srgbClr val="990000"/>
                </a:solidFill>
                <a:latin typeface="Arial"/>
                <a:ea typeface="+mj-ea"/>
                <a:cs typeface="Arial"/>
              </a:rPr>
              <a:t>(cont’d) </a:t>
            </a:r>
            <a:endParaRPr lang="en-US" altLang="zh-CN" sz="2400" u="sng" dirty="0">
              <a:solidFill>
                <a:srgbClr val="FFCC00"/>
              </a:solidFill>
              <a:latin typeface="Arial"/>
              <a:cs typeface="Arial"/>
            </a:endParaRPr>
          </a:p>
        </p:txBody>
      </p:sp>
    </p:spTree>
    <p:extLst>
      <p:ext uri="{BB962C8B-B14F-4D97-AF65-F5344CB8AC3E}">
        <p14:creationId xmlns:p14="http://schemas.microsoft.com/office/powerpoint/2010/main" val="380777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2</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400" b="1" u="none" strike="noStrike" kern="1200" cap="none" spc="0" normalizeH="0" baseline="0" noProof="0" dirty="0" err="1">
                <a:ln>
                  <a:noFill/>
                </a:ln>
                <a:effectLst/>
                <a:uLnTx/>
                <a:uFillTx/>
                <a:latin typeface="Arial"/>
                <a:ea typeface="+mj-ea"/>
                <a:cs typeface="Arial"/>
              </a:rPr>
              <a:t>Stormwater</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a:ln>
                  <a:noFill/>
                </a:ln>
                <a:effectLst/>
                <a:uLnTx/>
                <a:uFillTx/>
                <a:latin typeface="Arial"/>
                <a:ea typeface="+mj-ea"/>
                <a:cs typeface="Arial"/>
              </a:rPr>
              <a:t>BMPs</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a:ln>
                  <a:noFill/>
                </a:ln>
                <a:effectLst/>
                <a:uLnTx/>
                <a:uFillTx/>
                <a:latin typeface="Arial"/>
                <a:ea typeface="+mj-ea"/>
                <a:cs typeface="Arial"/>
              </a:rPr>
              <a:t>for</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a:ln>
                  <a:noFill/>
                </a:ln>
                <a:effectLst/>
                <a:uLnTx/>
                <a:uFillTx/>
                <a:latin typeface="Arial"/>
                <a:ea typeface="+mj-ea"/>
                <a:cs typeface="Arial"/>
              </a:rPr>
              <a:t/>
            </a:r>
            <a:br>
              <a:rPr kumimoji="0" lang="en-US" altLang="zh-CN" sz="4400" b="1" u="none" strike="noStrike" kern="1200" cap="none" spc="0" normalizeH="0" baseline="0" noProof="0" dirty="0">
                <a:ln>
                  <a:noFill/>
                </a:ln>
                <a:effectLst/>
                <a:uLnTx/>
                <a:uFillTx/>
                <a:latin typeface="Arial"/>
                <a:ea typeface="+mj-ea"/>
                <a:cs typeface="Arial"/>
              </a:rPr>
            </a:br>
            <a:r>
              <a:rPr lang="en-US" altLang="zh-CN" sz="4400" b="1" noProof="0" dirty="0">
                <a:latin typeface="Arial"/>
                <a:ea typeface="+mj-ea"/>
                <a:cs typeface="Arial"/>
              </a:rPr>
              <a:t>C</a:t>
            </a:r>
            <a:r>
              <a:rPr lang="en-US" altLang="zh-CN" sz="4400" b="1" dirty="0" err="1" smtClean="0">
                <a:latin typeface="Arial"/>
                <a:ea typeface="+mj-ea"/>
                <a:cs typeface="Arial"/>
              </a:rPr>
              <a:t>onstruction</a:t>
            </a:r>
            <a:r>
              <a:rPr lang="zh-CN" altLang="en-US" sz="4400" b="1" dirty="0" smtClean="0">
                <a:latin typeface="Arial"/>
                <a:ea typeface="+mj-ea"/>
                <a:cs typeface="Arial"/>
              </a:rPr>
              <a:t> </a:t>
            </a:r>
            <a:r>
              <a:rPr lang="en-US" altLang="zh-CN" sz="4400" b="1" dirty="0">
                <a:latin typeface="Arial"/>
                <a:ea typeface="+mj-ea"/>
                <a:cs typeface="Arial"/>
              </a:rPr>
              <a:t>S</a:t>
            </a:r>
            <a:r>
              <a:rPr lang="en-US" altLang="zh-CN" sz="4400" b="1" dirty="0" smtClean="0">
                <a:latin typeface="Arial"/>
                <a:ea typeface="+mj-ea"/>
                <a:cs typeface="Arial"/>
              </a:rPr>
              <a:t>ite</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0509052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505" y="1145977"/>
            <a:ext cx="8371160" cy="1332363"/>
          </a:xfrm>
        </p:spPr>
        <p:txBody>
          <a:bodyPr>
            <a:normAutofit/>
          </a:bodyPr>
          <a:lstStyle/>
          <a:p>
            <a:r>
              <a:rPr lang="en-US" sz="2000" dirty="0">
                <a:solidFill>
                  <a:srgbClr val="000000"/>
                </a:solidFill>
                <a:latin typeface="Times New Roman" panose="02020603050405020304" pitchFamily="18" charset="0"/>
                <a:cs typeface="Times New Roman" panose="02020603050405020304" pitchFamily="18" charset="0"/>
              </a:rPr>
              <a:t>Which BMPs to choose </a:t>
            </a:r>
            <a:r>
              <a:rPr lang="en-US" sz="2000" dirty="0" smtClean="0">
                <a:solidFill>
                  <a:srgbClr val="000000"/>
                </a:solidFill>
                <a:latin typeface="Times New Roman" panose="02020603050405020304" pitchFamily="18" charset="0"/>
                <a:cs typeface="Times New Roman" panose="02020603050405020304" pitchFamily="18" charset="0"/>
              </a:rPr>
              <a:t>?</a:t>
            </a:r>
            <a:br>
              <a:rPr lang="en-US" sz="2000" dirty="0" smtClean="0">
                <a:solidFill>
                  <a:srgbClr val="000000"/>
                </a:solidFill>
                <a:latin typeface="Times New Roman" panose="02020603050405020304" pitchFamily="18" charset="0"/>
                <a:cs typeface="Times New Roman" panose="02020603050405020304" pitchFamily="18" charset="0"/>
              </a:rPr>
            </a:br>
            <a:r>
              <a:rPr lang="en-US" sz="1600" dirty="0" smtClean="0">
                <a:solidFill>
                  <a:srgbClr val="000000"/>
                </a:solidFill>
                <a:latin typeface="Times New Roman" panose="02020603050405020304" pitchFamily="18" charset="0"/>
                <a:cs typeface="Times New Roman" panose="02020603050405020304" pitchFamily="18" charset="0"/>
              </a:rPr>
              <a:t>BMPs </a:t>
            </a:r>
            <a:r>
              <a:rPr lang="en-US" sz="1600" dirty="0">
                <a:solidFill>
                  <a:srgbClr val="000000"/>
                </a:solidFill>
                <a:latin typeface="Times New Roman" panose="02020603050405020304" pitchFamily="18" charset="0"/>
                <a:cs typeface="Times New Roman" panose="02020603050405020304" pitchFamily="18" charset="0"/>
              </a:rPr>
              <a:t>that remove the largest amount of pollutants ( nitrogen , metals phosphorus or sediments) for the lowest cost . </a:t>
            </a:r>
          </a:p>
          <a:p>
            <a:r>
              <a:rPr lang="en-US" sz="2000" b="1" dirty="0">
                <a:solidFill>
                  <a:srgbClr val="000000"/>
                </a:solidFill>
                <a:latin typeface="Times New Roman" panose="02020603050405020304" pitchFamily="18" charset="0"/>
                <a:cs typeface="Times New Roman" panose="02020603050405020304" pitchFamily="18" charset="0"/>
              </a:rPr>
              <a:t>Analyzing the cost of a BMPs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6" y="2478340"/>
            <a:ext cx="8126569" cy="3281101"/>
          </a:xfrm>
          <a:prstGeom prst="rect">
            <a:avLst/>
          </a:prstGeom>
        </p:spPr>
      </p:pic>
      <p:sp>
        <p:nvSpPr>
          <p:cNvPr id="8" name="Title 1">
            <a:extLst>
              <a:ext uri="{FF2B5EF4-FFF2-40B4-BE49-F238E27FC236}">
                <a16:creationId xmlns:a16="http://schemas.microsoft.com/office/drawing/2014/main" xmlns="" id="{A44308ED-DEE8-434E-932E-8636BAFB3FED}"/>
              </a:ext>
            </a:extLst>
          </p:cNvPr>
          <p:cNvSpPr txBox="1">
            <a:spLocks/>
          </p:cNvSpPr>
          <p:nvPr/>
        </p:nvSpPr>
        <p:spPr>
          <a:xfrm>
            <a:off x="0" y="105236"/>
            <a:ext cx="8686800" cy="1040741"/>
          </a:xfrm>
          <a:prstGeom prst="rect">
            <a:avLst/>
          </a:prstGeom>
          <a:noFill/>
        </p:spPr>
        <p:txBody>
          <a:bodyPr vert="horz" lIns="91440" tIns="45720" rIns="91440" bIns="45720" rtlCol="0" anchor="ctr">
            <a:noAutofit/>
          </a:bodyPr>
          <a:lstStyle/>
          <a:p>
            <a:pPr algn="ctr">
              <a:spcBef>
                <a:spcPct val="0"/>
              </a:spcBef>
              <a:defRPr/>
            </a:pPr>
            <a:r>
              <a:rPr lang="en-US" altLang="zh-CN" sz="2400" b="1" dirty="0">
                <a:solidFill>
                  <a:srgbClr val="990000"/>
                </a:solidFill>
                <a:latin typeface="Arial"/>
                <a:ea typeface="+mj-ea"/>
                <a:cs typeface="Arial"/>
              </a:rPr>
              <a:t>Cost and effectiveness of stormwater BMPs </a:t>
            </a:r>
            <a:r>
              <a:rPr lang="en-US" altLang="zh-CN" dirty="0">
                <a:solidFill>
                  <a:srgbClr val="990000"/>
                </a:solidFill>
                <a:latin typeface="Arial"/>
                <a:ea typeface="+mj-ea"/>
                <a:cs typeface="Arial"/>
              </a:rPr>
              <a:t>(cont’d) </a:t>
            </a:r>
            <a:endParaRPr lang="en-US" altLang="zh-CN" sz="2400" u="sng" dirty="0">
              <a:solidFill>
                <a:srgbClr val="FFCC00"/>
              </a:solidFill>
              <a:latin typeface="Arial"/>
              <a:cs typeface="Arial"/>
            </a:endParaRPr>
          </a:p>
        </p:txBody>
      </p:sp>
    </p:spTree>
    <p:extLst>
      <p:ext uri="{BB962C8B-B14F-4D97-AF65-F5344CB8AC3E}">
        <p14:creationId xmlns:p14="http://schemas.microsoft.com/office/powerpoint/2010/main" val="2280064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a:ln>
                  <a:noFill/>
                </a:ln>
                <a:solidFill>
                  <a:srgbClr val="990000"/>
                </a:solidFill>
                <a:effectLst/>
                <a:uLnTx/>
                <a:uFillTx/>
                <a:latin typeface="Arial"/>
                <a:ea typeface="+mj-ea"/>
                <a:cs typeface="Arial"/>
              </a:rPr>
              <a:t>Case studies</a:t>
            </a:r>
            <a:endParaRPr kumimoji="0" lang="en-US" altLang="zh-CN" sz="3000" b="1" u="none" strike="noStrike" kern="1200" cap="none" spc="0" normalizeH="0" baseline="0" noProof="0" dirty="0">
              <a:ln>
                <a:noFill/>
              </a:ln>
              <a:solidFill>
                <a:srgbClr val="990000"/>
              </a:solidFill>
              <a:effectLst/>
              <a:uLnTx/>
              <a:uFillTx/>
              <a:latin typeface="Arial"/>
              <a:ea typeface="+mj-ea"/>
              <a:cs typeface="Arial"/>
            </a:endParaRPr>
          </a:p>
          <a:p>
            <a:pPr algn="ctr">
              <a:spcBef>
                <a:spcPct val="0"/>
              </a:spcBef>
              <a:defRPr/>
            </a:pPr>
            <a:r>
              <a:rPr lang="en-US" altLang="zh-CN" sz="1600" u="sng" dirty="0">
                <a:solidFill>
                  <a:schemeClr val="tx2">
                    <a:lumMod val="60000"/>
                    <a:lumOff val="40000"/>
                  </a:schemeClr>
                </a:solidFill>
                <a:latin typeface="Arial"/>
                <a:cs typeface="Arial"/>
              </a:rPr>
              <a:t>1. Pennsylvania State </a:t>
            </a:r>
            <a:r>
              <a:rPr lang="en-US" altLang="zh-CN" sz="1600" u="sng" dirty="0" smtClean="0">
                <a:solidFill>
                  <a:schemeClr val="tx2">
                    <a:lumMod val="60000"/>
                    <a:lumOff val="40000"/>
                  </a:schemeClr>
                </a:solidFill>
                <a:latin typeface="Arial"/>
                <a:cs typeface="Arial"/>
              </a:rPr>
              <a:t>University, </a:t>
            </a:r>
            <a:r>
              <a:rPr lang="en-US" altLang="zh-CN" sz="1600" u="sng" dirty="0">
                <a:solidFill>
                  <a:schemeClr val="tx2">
                    <a:lumMod val="60000"/>
                    <a:lumOff val="40000"/>
                  </a:schemeClr>
                </a:solidFill>
                <a:latin typeface="Arial"/>
                <a:cs typeface="Arial"/>
              </a:rPr>
              <a:t>Berks County Campus, Berks County, Pennsylvania</a:t>
            </a:r>
          </a:p>
          <a:p>
            <a:pPr algn="ctr">
              <a:spcBef>
                <a:spcPct val="0"/>
              </a:spcBef>
              <a:defRPr/>
            </a:pPr>
            <a:endParaRPr lang="en-US" altLang="zh-CN" sz="2000" u="sng" dirty="0">
              <a:solidFill>
                <a:schemeClr val="tx2">
                  <a:lumMod val="60000"/>
                  <a:lumOff val="40000"/>
                </a:schemeClr>
              </a:solidFill>
              <a:latin typeface="Arial"/>
              <a:cs typeface="Arial"/>
            </a:endParaRPr>
          </a:p>
        </p:txBody>
      </p:sp>
      <p:sp>
        <p:nvSpPr>
          <p:cNvPr id="5" name="TextBox 4">
            <a:extLst>
              <a:ext uri="{FF2B5EF4-FFF2-40B4-BE49-F238E27FC236}">
                <a16:creationId xmlns:a16="http://schemas.microsoft.com/office/drawing/2014/main" xmlns="" id="{D077936D-E30E-4944-A82C-300888DA7DA3}"/>
              </a:ext>
            </a:extLst>
          </p:cNvPr>
          <p:cNvSpPr txBox="1"/>
          <p:nvPr/>
        </p:nvSpPr>
        <p:spPr>
          <a:xfrm>
            <a:off x="954833" y="1205840"/>
            <a:ext cx="6864031"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Porous </a:t>
            </a:r>
            <a:r>
              <a:rPr lang="en-US" altLang="zh-CN" dirty="0" smtClean="0">
                <a:solidFill>
                  <a:srgbClr val="990000"/>
                </a:solidFill>
                <a:latin typeface="Times New Roman" panose="02020603050405020304" pitchFamily="18" charset="0"/>
                <a:cs typeface="Times New Roman" panose="02020603050405020304" pitchFamily="18" charset="0"/>
              </a:rPr>
              <a:t>asphalt </a:t>
            </a:r>
            <a:r>
              <a:rPr lang="en-US" altLang="zh-CN" dirty="0">
                <a:solidFill>
                  <a:srgbClr val="990000"/>
                </a:solidFill>
                <a:latin typeface="Times New Roman" panose="02020603050405020304" pitchFamily="18" charset="0"/>
                <a:cs typeface="Times New Roman" panose="02020603050405020304" pitchFamily="18" charset="0"/>
              </a:rPr>
              <a:t>p</a:t>
            </a:r>
            <a:r>
              <a:rPr lang="en-US" altLang="zh-CN" dirty="0" smtClean="0">
                <a:solidFill>
                  <a:srgbClr val="990000"/>
                </a:solidFill>
                <a:latin typeface="Times New Roman" panose="02020603050405020304" pitchFamily="18" charset="0"/>
                <a:cs typeface="Times New Roman" panose="02020603050405020304" pitchFamily="18" charset="0"/>
              </a:rPr>
              <a:t>arking </a:t>
            </a:r>
            <a:r>
              <a:rPr lang="en-US" altLang="zh-CN" dirty="0">
                <a:solidFill>
                  <a:srgbClr val="990000"/>
                </a:solidFill>
                <a:latin typeface="Times New Roman" panose="02020603050405020304" pitchFamily="18" charset="0"/>
                <a:cs typeface="Times New Roman" panose="02020603050405020304" pitchFamily="18" charset="0"/>
              </a:rPr>
              <a:t>l</a:t>
            </a:r>
            <a:r>
              <a:rPr lang="en-US" altLang="zh-CN" dirty="0" smtClean="0">
                <a:solidFill>
                  <a:srgbClr val="990000"/>
                </a:solidFill>
                <a:latin typeface="Times New Roman" panose="02020603050405020304" pitchFamily="18" charset="0"/>
                <a:cs typeface="Times New Roman" panose="02020603050405020304" pitchFamily="18" charset="0"/>
              </a:rPr>
              <a:t>ots </a:t>
            </a:r>
            <a:r>
              <a:rPr lang="en-US" altLang="zh-CN" dirty="0">
                <a:solidFill>
                  <a:srgbClr val="990000"/>
                </a:solidFill>
                <a:latin typeface="Times New Roman" panose="02020603050405020304" pitchFamily="18" charset="0"/>
                <a:cs typeface="Times New Roman" panose="02020603050405020304" pitchFamily="18" charset="0"/>
              </a:rPr>
              <a:t>underlain with </a:t>
            </a:r>
            <a:r>
              <a:rPr lang="en-US" altLang="zh-CN" dirty="0" smtClean="0">
                <a:solidFill>
                  <a:srgbClr val="990000"/>
                </a:solidFill>
                <a:latin typeface="Times New Roman" panose="02020603050405020304" pitchFamily="18" charset="0"/>
                <a:cs typeface="Times New Roman" panose="02020603050405020304" pitchFamily="18" charset="0"/>
              </a:rPr>
              <a:t>subsurface </a:t>
            </a:r>
            <a:r>
              <a:rPr lang="en-US" altLang="zh-CN" dirty="0">
                <a:solidFill>
                  <a:srgbClr val="990000"/>
                </a:solidFill>
                <a:latin typeface="Times New Roman" panose="02020603050405020304" pitchFamily="18" charset="0"/>
                <a:cs typeface="Times New Roman" panose="02020603050405020304" pitchFamily="18" charset="0"/>
              </a:rPr>
              <a:t>i</a:t>
            </a:r>
            <a:r>
              <a:rPr lang="en-US" altLang="zh-CN" dirty="0" smtClean="0">
                <a:solidFill>
                  <a:srgbClr val="990000"/>
                </a:solidFill>
                <a:latin typeface="Times New Roman" panose="02020603050405020304" pitchFamily="18" charset="0"/>
                <a:cs typeface="Times New Roman" panose="02020603050405020304" pitchFamily="18" charset="0"/>
              </a:rPr>
              <a:t>nfiltration </a:t>
            </a:r>
            <a:r>
              <a:rPr lang="en-US" altLang="zh-CN" dirty="0">
                <a:solidFill>
                  <a:srgbClr val="990000"/>
                </a:solidFill>
                <a:latin typeface="Times New Roman" panose="02020603050405020304" pitchFamily="18" charset="0"/>
                <a:cs typeface="Times New Roman" panose="02020603050405020304" pitchFamily="18" charset="0"/>
              </a:rPr>
              <a:t>b</a:t>
            </a:r>
            <a:r>
              <a:rPr lang="en-US" altLang="zh-CN" dirty="0" smtClean="0">
                <a:solidFill>
                  <a:srgbClr val="990000"/>
                </a:solidFill>
                <a:latin typeface="Times New Roman" panose="02020603050405020304" pitchFamily="18" charset="0"/>
                <a:cs typeface="Times New Roman" panose="02020603050405020304" pitchFamily="18" charset="0"/>
              </a:rPr>
              <a:t>eds </a:t>
            </a:r>
            <a:endParaRPr lang="en-US" altLang="zh-CN" dirty="0">
              <a:solidFill>
                <a:srgbClr val="99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873400" y="2070545"/>
            <a:ext cx="3900299" cy="2831026"/>
          </a:xfrm>
          <a:prstGeom prst="rect">
            <a:avLst/>
          </a:prstGeom>
        </p:spPr>
      </p:pic>
      <p:sp>
        <p:nvSpPr>
          <p:cNvPr id="9" name="Rectangle 8"/>
          <p:cNvSpPr/>
          <p:nvPr/>
        </p:nvSpPr>
        <p:spPr>
          <a:xfrm>
            <a:off x="301400" y="1759669"/>
            <a:ext cx="4572000" cy="4031873"/>
          </a:xfrm>
          <a:prstGeom prst="rect">
            <a:avLst/>
          </a:prstGeom>
        </p:spPr>
        <p:txBody>
          <a:bodyPr>
            <a:spAutoFit/>
          </a:bodyPr>
          <a:lstStyle/>
          <a:p>
            <a:pPr marL="285750" indent="-285750" algn="just">
              <a:buFont typeface="Arial" charset="0"/>
              <a:buChar char="•"/>
            </a:pPr>
            <a:r>
              <a:rPr lang="en-US" sz="1600" dirty="0">
                <a:solidFill>
                  <a:srgbClr val="000000"/>
                </a:solidFill>
                <a:latin typeface="Times New Roman" charset="0"/>
                <a:ea typeface="Times New Roman" charset="0"/>
                <a:cs typeface="Times New Roman" charset="0"/>
              </a:rPr>
              <a:t>The new porous asphalt parking lot was designed to mitigate incident rainfall and direct runoff from the nearby access road and existing dormitories. </a:t>
            </a:r>
            <a:endParaRPr lang="en-US" sz="1600" dirty="0" smtClean="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P</a:t>
            </a:r>
            <a:r>
              <a:rPr lang="en-US" sz="1600" dirty="0" smtClean="0">
                <a:solidFill>
                  <a:srgbClr val="000000"/>
                </a:solidFill>
                <a:latin typeface="Times New Roman" charset="0"/>
                <a:ea typeface="Times New Roman" charset="0"/>
                <a:cs typeface="Times New Roman" charset="0"/>
              </a:rPr>
              <a:t>olluted </a:t>
            </a:r>
            <a:r>
              <a:rPr lang="en-US" sz="1600" dirty="0">
                <a:solidFill>
                  <a:srgbClr val="000000"/>
                </a:solidFill>
                <a:latin typeface="Times New Roman" charset="0"/>
                <a:ea typeface="Times New Roman" charset="0"/>
                <a:cs typeface="Times New Roman" charset="0"/>
              </a:rPr>
              <a:t>runoff from the site, usually described as nonpoint source pollution (NPS), was significantly removed by the overall plan. </a:t>
            </a:r>
            <a:endParaRPr lang="en-US" sz="1600" dirty="0" smtClean="0">
              <a:solidFill>
                <a:srgbClr val="000000"/>
              </a:solidFill>
              <a:latin typeface="Times New Roman" charset="0"/>
              <a:ea typeface="Times New Roman" charset="0"/>
              <a:cs typeface="Times New Roman" charset="0"/>
            </a:endParaRPr>
          </a:p>
          <a:p>
            <a:pPr marL="285750" indent="-285750" algn="just">
              <a:buFont typeface="Arial" charset="0"/>
              <a:buChar char="•"/>
            </a:pPr>
            <a:r>
              <a:rPr lang="en-US" sz="1600" dirty="0" smtClean="0">
                <a:solidFill>
                  <a:srgbClr val="000000"/>
                </a:solidFill>
                <a:latin typeface="Times New Roman" charset="0"/>
                <a:ea typeface="Times New Roman" charset="0"/>
                <a:cs typeface="Times New Roman" charset="0"/>
              </a:rPr>
              <a:t>The </a:t>
            </a:r>
            <a:r>
              <a:rPr lang="en-US" sz="1600" dirty="0">
                <a:solidFill>
                  <a:srgbClr val="000000"/>
                </a:solidFill>
                <a:latin typeface="Times New Roman" charset="0"/>
                <a:ea typeface="Times New Roman" charset="0"/>
                <a:cs typeface="Times New Roman" charset="0"/>
              </a:rPr>
              <a:t>new improvements at the PSU Berks County campus have had virtually zero impact on regional water resources. </a:t>
            </a:r>
          </a:p>
          <a:p>
            <a:pPr marL="285750" indent="-285750" algn="just">
              <a:buFont typeface="Arial" charset="0"/>
              <a:buChar char="•"/>
            </a:pPr>
            <a:r>
              <a:rPr lang="en-US" sz="1600" dirty="0" smtClean="0">
                <a:solidFill>
                  <a:srgbClr val="000000"/>
                </a:solidFill>
                <a:latin typeface="Times New Roman" charset="0"/>
                <a:ea typeface="Times New Roman" charset="0"/>
                <a:cs typeface="Times New Roman" charset="0"/>
              </a:rPr>
              <a:t>The </a:t>
            </a:r>
            <a:r>
              <a:rPr lang="en-US" sz="1600" dirty="0">
                <a:solidFill>
                  <a:srgbClr val="000000"/>
                </a:solidFill>
                <a:latin typeface="Times New Roman" charset="0"/>
                <a:ea typeface="Times New Roman" charset="0"/>
                <a:cs typeface="Times New Roman" charset="0"/>
              </a:rPr>
              <a:t>cost of the new porous asphalt parking lot with subsurface aggregate infiltration </a:t>
            </a:r>
            <a:r>
              <a:rPr lang="en-US" sz="1600" dirty="0" smtClean="0">
                <a:solidFill>
                  <a:srgbClr val="000000"/>
                </a:solidFill>
                <a:latin typeface="Times New Roman" charset="0"/>
                <a:ea typeface="Times New Roman" charset="0"/>
                <a:cs typeface="Times New Roman" charset="0"/>
              </a:rPr>
              <a:t>bed</a:t>
            </a:r>
            <a:r>
              <a:rPr lang="en-US" altLang="zh-CN" sz="1600" dirty="0" smtClean="0">
                <a:solidFill>
                  <a:srgbClr val="000000"/>
                </a:solidFill>
                <a:latin typeface="Times New Roman" charset="0"/>
                <a:ea typeface="Times New Roman" charset="0"/>
                <a:cs typeface="Times New Roman" charset="0"/>
              </a:rPr>
              <a:t>:</a:t>
            </a:r>
          </a:p>
          <a:p>
            <a:pPr marL="742950" lvl="1" indent="-285750" algn="just">
              <a:buFont typeface="Courier New" charset="0"/>
              <a:buChar char="o"/>
            </a:pPr>
            <a:r>
              <a:rPr lang="en-US" altLang="zh-CN" sz="1600" dirty="0" smtClean="0">
                <a:solidFill>
                  <a:srgbClr val="000000"/>
                </a:solidFill>
                <a:latin typeface="Times New Roman" charset="0"/>
                <a:ea typeface="Times New Roman" charset="0"/>
                <a:cs typeface="Times New Roman" charset="0"/>
              </a:rPr>
              <a:t>A</a:t>
            </a:r>
            <a:r>
              <a:rPr lang="en-US" sz="1600" dirty="0" smtClean="0">
                <a:solidFill>
                  <a:srgbClr val="000000"/>
                </a:solidFill>
                <a:latin typeface="Times New Roman" charset="0"/>
                <a:ea typeface="Times New Roman" charset="0"/>
                <a:cs typeface="Times New Roman" charset="0"/>
              </a:rPr>
              <a:t>round </a:t>
            </a:r>
            <a:r>
              <a:rPr lang="en-US" sz="1600" dirty="0">
                <a:solidFill>
                  <a:srgbClr val="000000"/>
                </a:solidFill>
                <a:latin typeface="Times New Roman" charset="0"/>
                <a:ea typeface="Times New Roman" charset="0"/>
                <a:cs typeface="Times New Roman" charset="0"/>
              </a:rPr>
              <a:t>$1100 per </a:t>
            </a:r>
            <a:r>
              <a:rPr lang="en-US" sz="1600" dirty="0" smtClean="0">
                <a:solidFill>
                  <a:srgbClr val="000000"/>
                </a:solidFill>
                <a:latin typeface="Times New Roman" charset="0"/>
                <a:ea typeface="Times New Roman" charset="0"/>
                <a:cs typeface="Times New Roman" charset="0"/>
              </a:rPr>
              <a:t>space </a:t>
            </a:r>
            <a:r>
              <a:rPr lang="en-US" sz="1600" dirty="0">
                <a:solidFill>
                  <a:srgbClr val="000000"/>
                </a:solidFill>
                <a:latin typeface="Times New Roman" charset="0"/>
                <a:ea typeface="Times New Roman" charset="0"/>
                <a:cs typeface="Times New Roman" charset="0"/>
              </a:rPr>
              <a:t>in </a:t>
            </a:r>
            <a:r>
              <a:rPr lang="en-US" sz="1600" dirty="0" smtClean="0">
                <a:solidFill>
                  <a:srgbClr val="000000"/>
                </a:solidFill>
                <a:latin typeface="Times New Roman" charset="0"/>
                <a:ea typeface="Times New Roman" charset="0"/>
                <a:cs typeface="Times New Roman" charset="0"/>
              </a:rPr>
              <a:t>1999</a:t>
            </a:r>
          </a:p>
          <a:p>
            <a:pPr marL="742950" lvl="1" indent="-285750" algn="just">
              <a:buFont typeface="Courier New" charset="0"/>
              <a:buChar char="o"/>
            </a:pPr>
            <a:r>
              <a:rPr lang="en-US" altLang="zh-CN" sz="1600" dirty="0" smtClean="0">
                <a:solidFill>
                  <a:srgbClr val="000000"/>
                </a:solidFill>
                <a:latin typeface="Times New Roman" charset="0"/>
                <a:ea typeface="Times New Roman" charset="0"/>
                <a:cs typeface="Times New Roman" charset="0"/>
              </a:rPr>
              <a:t>F</a:t>
            </a:r>
            <a:r>
              <a:rPr lang="en-US" sz="1600" dirty="0" smtClean="0">
                <a:solidFill>
                  <a:srgbClr val="000000"/>
                </a:solidFill>
                <a:latin typeface="Times New Roman" charset="0"/>
                <a:ea typeface="Times New Roman" charset="0"/>
                <a:cs typeface="Times New Roman" charset="0"/>
              </a:rPr>
              <a:t>inal </a:t>
            </a:r>
            <a:r>
              <a:rPr lang="en-US" sz="1600" dirty="0">
                <a:solidFill>
                  <a:srgbClr val="000000"/>
                </a:solidFill>
                <a:latin typeface="Times New Roman" charset="0"/>
                <a:ea typeface="Times New Roman" charset="0"/>
                <a:cs typeface="Times New Roman" charset="0"/>
              </a:rPr>
              <a:t>cost per space was around $</a:t>
            </a:r>
            <a:r>
              <a:rPr lang="en-US" sz="1600" dirty="0" smtClean="0">
                <a:solidFill>
                  <a:srgbClr val="000000"/>
                </a:solidFill>
                <a:latin typeface="Times New Roman" charset="0"/>
                <a:ea typeface="Times New Roman" charset="0"/>
                <a:cs typeface="Times New Roman" charset="0"/>
              </a:rPr>
              <a:t>2200</a:t>
            </a:r>
            <a:r>
              <a:rPr lang="en-US" altLang="zh-CN" sz="1600" dirty="0" smtClean="0">
                <a:solidFill>
                  <a:srgbClr val="000000"/>
                </a:solidFill>
                <a:latin typeface="Times New Roman" charset="0"/>
                <a:ea typeface="Times New Roman" charset="0"/>
                <a:cs typeface="Times New Roman" charset="0"/>
              </a:rPr>
              <a:t>,</a:t>
            </a:r>
            <a:r>
              <a:rPr 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a:t>
            </a:r>
            <a:r>
              <a:rPr lang="en-US" sz="1600" dirty="0" smtClean="0">
                <a:solidFill>
                  <a:srgbClr val="000000"/>
                </a:solidFill>
                <a:latin typeface="Times New Roman" charset="0"/>
                <a:ea typeface="Times New Roman" charset="0"/>
                <a:cs typeface="Times New Roman" charset="0"/>
              </a:rPr>
              <a:t>hen </a:t>
            </a:r>
            <a:r>
              <a:rPr lang="en-US" sz="1600" dirty="0">
                <a:solidFill>
                  <a:srgbClr val="000000"/>
                </a:solidFill>
                <a:latin typeface="Times New Roman" charset="0"/>
                <a:ea typeface="Times New Roman" charset="0"/>
                <a:cs typeface="Times New Roman" charset="0"/>
              </a:rPr>
              <a:t>all related site work (lighting, landscaping, erosion and sedimentation control, etc.) was </a:t>
            </a:r>
            <a:r>
              <a:rPr lang="en-US" sz="1600" dirty="0" smtClean="0">
                <a:solidFill>
                  <a:srgbClr val="000000"/>
                </a:solidFill>
                <a:latin typeface="Times New Roman" charset="0"/>
                <a:ea typeface="Times New Roman" charset="0"/>
                <a:cs typeface="Times New Roman" charset="0"/>
              </a:rPr>
              <a:t>considered</a:t>
            </a:r>
            <a:r>
              <a:rPr lang="en-US" altLang="zh-CN" sz="1600" dirty="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p:txBody>
      </p:sp>
      <p:sp>
        <p:nvSpPr>
          <p:cNvPr id="7" name="TextBox 6"/>
          <p:cNvSpPr txBox="1"/>
          <p:nvPr/>
        </p:nvSpPr>
        <p:spPr>
          <a:xfrm>
            <a:off x="5090587" y="4901571"/>
            <a:ext cx="3465924" cy="646331"/>
          </a:xfrm>
          <a:prstGeom prst="rect">
            <a:avLst/>
          </a:prstGeom>
          <a:noFill/>
        </p:spPr>
        <p:txBody>
          <a:bodyPr wrap="square" rtlCol="0">
            <a:spAutoFit/>
          </a:bodyPr>
          <a:lstStyle/>
          <a:p>
            <a:r>
              <a:rPr lang="en-US" altLang="zh-CN" dirty="0" smtClean="0">
                <a:latin typeface="Times New Roman" charset="0"/>
                <a:ea typeface="Times New Roman" charset="0"/>
                <a:cs typeface="Times New Roman" charset="0"/>
              </a:rPr>
              <a:t>Porous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asphalt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pavement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underlain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with</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subsurface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infiltration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beds</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8208399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a:ln>
                  <a:noFill/>
                </a:ln>
                <a:solidFill>
                  <a:srgbClr val="990000"/>
                </a:solidFill>
                <a:effectLst/>
                <a:uLnTx/>
                <a:uFillTx/>
                <a:latin typeface="Arial"/>
                <a:ea typeface="+mj-ea"/>
                <a:cs typeface="Arial"/>
              </a:rPr>
              <a:t>Case studies</a:t>
            </a:r>
            <a:endParaRPr kumimoji="0" lang="en-US" altLang="zh-CN" sz="3000" b="1" u="none" strike="noStrike" kern="1200" cap="none" spc="0" normalizeH="0" baseline="0" noProof="0" dirty="0">
              <a:ln>
                <a:noFill/>
              </a:ln>
              <a:solidFill>
                <a:srgbClr val="990000"/>
              </a:solidFill>
              <a:effectLst/>
              <a:uLnTx/>
              <a:uFillTx/>
              <a:latin typeface="Arial"/>
              <a:ea typeface="+mj-ea"/>
              <a:cs typeface="Arial"/>
            </a:endParaRPr>
          </a:p>
          <a:p>
            <a:pPr algn="ctr">
              <a:spcBef>
                <a:spcPct val="0"/>
              </a:spcBef>
              <a:defRPr/>
            </a:pPr>
            <a:r>
              <a:rPr lang="en-US" altLang="zh-CN" sz="2000" u="sng" dirty="0" smtClean="0">
                <a:solidFill>
                  <a:schemeClr val="tx2">
                    <a:lumMod val="60000"/>
                    <a:lumOff val="40000"/>
                  </a:schemeClr>
                </a:solidFill>
                <a:latin typeface="Arial"/>
                <a:cs typeface="Arial"/>
              </a:rPr>
              <a:t>2.</a:t>
            </a:r>
            <a:r>
              <a:rPr lang="zh-CN" altLang="en-US" sz="2000" u="sng" dirty="0" smtClean="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Lebanon Valley Agricultural Center, Lebanon </a:t>
            </a:r>
            <a:r>
              <a:rPr lang="en-US" altLang="zh-CN" sz="2000" u="sng" dirty="0" smtClean="0">
                <a:solidFill>
                  <a:schemeClr val="tx2">
                    <a:lumMod val="60000"/>
                    <a:lumOff val="40000"/>
                  </a:schemeClr>
                </a:solidFill>
                <a:latin typeface="Arial"/>
                <a:cs typeface="Arial"/>
              </a:rPr>
              <a:t>County, Pennsylvania</a:t>
            </a:r>
            <a:endParaRPr lang="en-US" altLang="zh-CN" sz="2000" u="sng" dirty="0">
              <a:solidFill>
                <a:schemeClr val="tx2">
                  <a:lumMod val="60000"/>
                  <a:lumOff val="40000"/>
                </a:schemeClr>
              </a:solidFill>
              <a:latin typeface="Arial"/>
              <a:cs typeface="Arial"/>
            </a:endParaRPr>
          </a:p>
        </p:txBody>
      </p:sp>
      <p:sp>
        <p:nvSpPr>
          <p:cNvPr id="5" name="TextBox 4">
            <a:extLst>
              <a:ext uri="{FF2B5EF4-FFF2-40B4-BE49-F238E27FC236}">
                <a16:creationId xmlns:a16="http://schemas.microsoft.com/office/drawing/2014/main" xmlns="" id="{D077936D-E30E-4944-A82C-300888DA7DA3}"/>
              </a:ext>
            </a:extLst>
          </p:cNvPr>
          <p:cNvSpPr txBox="1"/>
          <p:nvPr/>
        </p:nvSpPr>
        <p:spPr>
          <a:xfrm>
            <a:off x="3054784" y="1180574"/>
            <a:ext cx="2664130"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Porous Asphalt parking lot</a:t>
            </a:r>
            <a:endParaRPr lang="en-US" altLang="zh-CN" dirty="0">
              <a:solidFill>
                <a:srgbClr val="99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62764" y="1549906"/>
            <a:ext cx="4953180" cy="4278094"/>
          </a:xfrm>
          <a:prstGeom prst="rect">
            <a:avLst/>
          </a:prstGeom>
        </p:spPr>
        <p:txBody>
          <a:bodyPr wrap="square">
            <a:spAutoFit/>
          </a:bodyPr>
          <a:lstStyle/>
          <a:p>
            <a:pPr marL="285750" indent="-285750" algn="just">
              <a:buFont typeface="Arial" charset="0"/>
              <a:buChar char="•"/>
            </a:pPr>
            <a:r>
              <a:rPr lang="en-US" sz="1600" dirty="0">
                <a:solidFill>
                  <a:srgbClr val="000000"/>
                </a:solidFill>
                <a:latin typeface="Times New Roman" charset="0"/>
                <a:ea typeface="Times New Roman" charset="0"/>
                <a:cs typeface="Times New Roman" charset="0"/>
              </a:rPr>
              <a:t>The center drive lane is conventional asphalt with porous pavement limited to the parking </a:t>
            </a:r>
            <a:r>
              <a:rPr lang="en-US" sz="1600" dirty="0" smtClean="0">
                <a:solidFill>
                  <a:srgbClr val="000000"/>
                </a:solidFill>
                <a:latin typeface="Times New Roman" charset="0"/>
                <a:ea typeface="Times New Roman" charset="0"/>
                <a:cs typeface="Times New Roman" charset="0"/>
              </a:rPr>
              <a:t>bays</a:t>
            </a:r>
            <a:r>
              <a:rPr lang="en-US" altLang="zh-CN" sz="1600" dirty="0" smtClean="0">
                <a:solidFill>
                  <a:srgbClr val="000000"/>
                </a:solidFill>
                <a:latin typeface="Times New Roman" charset="0"/>
                <a:ea typeface="Times New Roman" charset="0"/>
                <a:cs typeface="Times New Roman" charset="0"/>
              </a:rPr>
              <a:t>.</a:t>
            </a:r>
          </a:p>
          <a:p>
            <a:pPr marL="285750" indent="-285750" algn="just">
              <a:buFont typeface="Arial" charset="0"/>
              <a:buChar char="•"/>
            </a:pPr>
            <a:r>
              <a:rPr lang="en-US" sz="1600" dirty="0">
                <a:solidFill>
                  <a:srgbClr val="000000"/>
                </a:solidFill>
                <a:latin typeface="Times New Roman" charset="0"/>
                <a:ea typeface="Times New Roman" charset="0"/>
                <a:cs typeface="Times New Roman" charset="0"/>
              </a:rPr>
              <a:t>The porous pavement parking lot was installed on an existing lawn area and is underlain by a 24 -inch infiltration bed</a:t>
            </a:r>
            <a:r>
              <a:rPr lang="en-US" sz="1600" dirty="0" smtClean="0">
                <a:solidFill>
                  <a:srgbClr val="000000"/>
                </a:solidFill>
                <a:latin typeface="Times New Roman" charset="0"/>
                <a:ea typeface="Times New Roman" charset="0"/>
                <a:cs typeface="Times New Roman" charset="0"/>
              </a:rPr>
              <a:t>.</a:t>
            </a:r>
          </a:p>
          <a:p>
            <a:pPr marL="285750" indent="-285750" algn="just">
              <a:buFont typeface="Arial" charset="0"/>
              <a:buChar char="•"/>
            </a:pPr>
            <a:r>
              <a:rPr lang="en-US" sz="1600" dirty="0">
                <a:solidFill>
                  <a:srgbClr val="000000"/>
                </a:solidFill>
                <a:latin typeface="Times New Roman" charset="0"/>
                <a:ea typeface="Times New Roman" charset="0"/>
                <a:cs typeface="Times New Roman" charset="0"/>
              </a:rPr>
              <a:t>The bed was excavated and unwoven geotextile fabric was placed on the undisturbed subsoil</a:t>
            </a:r>
            <a:r>
              <a:rPr lang="en-US" sz="1600" dirty="0" smtClean="0">
                <a:solidFill>
                  <a:srgbClr val="000000"/>
                </a:solidFill>
                <a:latin typeface="Times New Roman" charset="0"/>
                <a:ea typeface="Times New Roman" charset="0"/>
                <a:cs typeface="Times New Roman" charset="0"/>
              </a:rPr>
              <a:t>.</a:t>
            </a:r>
          </a:p>
          <a:p>
            <a:pPr marL="285750" indent="-285750" algn="just">
              <a:buFont typeface="Arial" charset="0"/>
              <a:buChar char="•"/>
            </a:pPr>
            <a:r>
              <a:rPr lang="en-US" sz="1600" dirty="0">
                <a:solidFill>
                  <a:srgbClr val="000000"/>
                </a:solidFill>
                <a:latin typeface="Times New Roman" charset="0"/>
                <a:ea typeface="Times New Roman" charset="0"/>
                <a:cs typeface="Times New Roman" charset="0"/>
              </a:rPr>
              <a:t>Clean AASHTO #1 aggregate was placed in the bed in 12-inch lifts and lightly rolled to prevent settling. </a:t>
            </a:r>
            <a:endParaRPr lang="en-US" sz="1600" dirty="0" smtClean="0">
              <a:solidFill>
                <a:srgbClr val="000000"/>
              </a:solidFill>
              <a:latin typeface="Times New Roman" charset="0"/>
              <a:ea typeface="Times New Roman" charset="0"/>
              <a:cs typeface="Times New Roman" charset="0"/>
            </a:endParaRPr>
          </a:p>
          <a:p>
            <a:pPr marL="285750" indent="-285750" algn="just">
              <a:buFont typeface="Arial" charset="0"/>
              <a:buChar char="•"/>
            </a:pPr>
            <a:r>
              <a:rPr lang="en-US" sz="1600" dirty="0" smtClean="0">
                <a:solidFill>
                  <a:srgbClr val="000000"/>
                </a:solidFill>
                <a:latin typeface="Times New Roman" charset="0"/>
                <a:ea typeface="Times New Roman" charset="0"/>
                <a:cs typeface="Times New Roman" charset="0"/>
              </a:rPr>
              <a:t>Finally</a:t>
            </a:r>
            <a:r>
              <a:rPr lang="en-US" sz="1600" dirty="0">
                <a:solidFill>
                  <a:srgbClr val="000000"/>
                </a:solidFill>
                <a:latin typeface="Times New Roman" charset="0"/>
                <a:ea typeface="Times New Roman" charset="0"/>
                <a:cs typeface="Times New Roman" charset="0"/>
              </a:rPr>
              <a:t>, a 3-inch choker course comprised of AASHTO #57 was placed over the larger aggregate and was finish graded to prepare for the asphalt pavement</a:t>
            </a:r>
            <a:r>
              <a:rPr lang="en-US" sz="1600" dirty="0" smtClean="0">
                <a:solidFill>
                  <a:srgbClr val="000000"/>
                </a:solidFill>
                <a:latin typeface="Times New Roman" charset="0"/>
                <a:ea typeface="Times New Roman" charset="0"/>
                <a:cs typeface="Times New Roman" charset="0"/>
              </a:rPr>
              <a:t>.</a:t>
            </a:r>
          </a:p>
          <a:p>
            <a:pPr marL="285750" indent="-285750" algn="just">
              <a:buFont typeface="Arial" charset="0"/>
              <a:buChar char="•"/>
            </a:pPr>
            <a:r>
              <a:rPr lang="en-US" sz="1600" dirty="0">
                <a:solidFill>
                  <a:srgbClr val="000000"/>
                </a:solidFill>
                <a:latin typeface="Times New Roman" charset="0"/>
                <a:ea typeface="Times New Roman" charset="0"/>
                <a:cs typeface="Times New Roman" charset="0"/>
              </a:rPr>
              <a:t>The project site has been observed during several high intensity storms and appears to be working successfully as there was little or no discharge apparent from the overflow pipes.</a:t>
            </a:r>
          </a:p>
        </p:txBody>
      </p:sp>
      <p:pic>
        <p:nvPicPr>
          <p:cNvPr id="8" name="Picture 7"/>
          <p:cNvPicPr>
            <a:picLocks noChangeAspect="1"/>
          </p:cNvPicPr>
          <p:nvPr/>
        </p:nvPicPr>
        <p:blipFill>
          <a:blip r:embed="rId2"/>
          <a:stretch>
            <a:fillRect/>
          </a:stretch>
        </p:blipFill>
        <p:spPr>
          <a:xfrm>
            <a:off x="5347656" y="2221315"/>
            <a:ext cx="3516195" cy="2485053"/>
          </a:xfrm>
          <a:prstGeom prst="rect">
            <a:avLst/>
          </a:prstGeom>
        </p:spPr>
      </p:pic>
      <p:sp>
        <p:nvSpPr>
          <p:cNvPr id="6" name="TextBox 5"/>
          <p:cNvSpPr txBox="1"/>
          <p:nvPr/>
        </p:nvSpPr>
        <p:spPr>
          <a:xfrm>
            <a:off x="5776152" y="4706368"/>
            <a:ext cx="2659201" cy="369332"/>
          </a:xfrm>
          <a:prstGeom prst="rect">
            <a:avLst/>
          </a:prstGeom>
          <a:noFill/>
        </p:spPr>
        <p:txBody>
          <a:bodyPr wrap="square" rtlCol="0">
            <a:spAutoFit/>
          </a:bodyPr>
          <a:lstStyle/>
          <a:p>
            <a:r>
              <a:rPr lang="en-US" altLang="zh-CN" dirty="0" smtClean="0">
                <a:latin typeface="Times New Roman" charset="0"/>
                <a:ea typeface="Times New Roman" charset="0"/>
                <a:cs typeface="Times New Roman" charset="0"/>
              </a:rPr>
              <a:t>Porous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asphalt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pavement</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625947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a:ln>
                  <a:noFill/>
                </a:ln>
                <a:solidFill>
                  <a:srgbClr val="990000"/>
                </a:solidFill>
                <a:effectLst/>
                <a:uLnTx/>
                <a:uFillTx/>
                <a:latin typeface="Arial"/>
                <a:ea typeface="+mj-ea"/>
                <a:cs typeface="Arial"/>
              </a:rPr>
              <a:t>Case studies</a:t>
            </a:r>
            <a:endParaRPr kumimoji="0" lang="en-US" altLang="zh-CN" sz="3000" b="1" u="none" strike="noStrike" kern="1200" cap="none" spc="0" normalizeH="0" baseline="0" noProof="0" dirty="0">
              <a:ln>
                <a:noFill/>
              </a:ln>
              <a:solidFill>
                <a:srgbClr val="990000"/>
              </a:solidFill>
              <a:effectLst/>
              <a:uLnTx/>
              <a:uFillTx/>
              <a:latin typeface="Arial"/>
              <a:ea typeface="+mj-ea"/>
              <a:cs typeface="Arial"/>
            </a:endParaRPr>
          </a:p>
          <a:p>
            <a:pPr algn="ctr">
              <a:spcBef>
                <a:spcPct val="0"/>
              </a:spcBef>
              <a:defRPr/>
            </a:pPr>
            <a:r>
              <a:rPr lang="en-US" altLang="zh-CN" sz="2000" u="sng" dirty="0">
                <a:solidFill>
                  <a:schemeClr val="tx2">
                    <a:lumMod val="60000"/>
                    <a:lumOff val="40000"/>
                  </a:schemeClr>
                </a:solidFill>
                <a:latin typeface="Arial"/>
                <a:cs typeface="Arial"/>
              </a:rPr>
              <a:t>3</a:t>
            </a:r>
            <a:r>
              <a:rPr lang="en-US" altLang="zh-CN" sz="2000" u="sng" dirty="0" smtClean="0">
                <a:solidFill>
                  <a:schemeClr val="tx2">
                    <a:lumMod val="60000"/>
                    <a:lumOff val="40000"/>
                  </a:schemeClr>
                </a:solidFill>
                <a:latin typeface="Arial"/>
                <a:cs typeface="Arial"/>
              </a:rPr>
              <a:t>.</a:t>
            </a:r>
            <a:r>
              <a:rPr lang="zh-CN" altLang="en-US" sz="2000" u="sng" dirty="0" smtClean="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Civic Center Back 40 Infiltration Basin </a:t>
            </a:r>
            <a:r>
              <a:rPr lang="en-US" altLang="zh-CN" sz="2000" u="sng" dirty="0" smtClean="0">
                <a:solidFill>
                  <a:schemeClr val="tx2">
                    <a:lumMod val="60000"/>
                    <a:lumOff val="40000"/>
                  </a:schemeClr>
                </a:solidFill>
                <a:latin typeface="Arial"/>
                <a:cs typeface="Arial"/>
              </a:rPr>
              <a:t>Project,</a:t>
            </a:r>
            <a:r>
              <a:rPr lang="zh-CN" altLang="en-US" sz="2000" u="sng" dirty="0" smtClean="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Evansville, Indiana</a:t>
            </a:r>
          </a:p>
        </p:txBody>
      </p:sp>
      <p:pic>
        <p:nvPicPr>
          <p:cNvPr id="9" name="Picture 8"/>
          <p:cNvPicPr>
            <a:picLocks noChangeAspect="1"/>
          </p:cNvPicPr>
          <p:nvPr/>
        </p:nvPicPr>
        <p:blipFill>
          <a:blip r:embed="rId2"/>
          <a:stretch>
            <a:fillRect/>
          </a:stretch>
        </p:blipFill>
        <p:spPr>
          <a:xfrm>
            <a:off x="493781" y="1199903"/>
            <a:ext cx="3527906" cy="4257304"/>
          </a:xfrm>
          <a:prstGeom prst="rect">
            <a:avLst/>
          </a:prstGeom>
        </p:spPr>
      </p:pic>
      <p:sp>
        <p:nvSpPr>
          <p:cNvPr id="10" name="TextBox 9"/>
          <p:cNvSpPr txBox="1"/>
          <p:nvPr/>
        </p:nvSpPr>
        <p:spPr>
          <a:xfrm>
            <a:off x="1351749" y="5457207"/>
            <a:ext cx="1802205" cy="369332"/>
          </a:xfrm>
          <a:prstGeom prst="rect">
            <a:avLst/>
          </a:prstGeom>
          <a:noFill/>
        </p:spPr>
        <p:txBody>
          <a:bodyPr wrap="square" rtlCol="0">
            <a:spAutoFit/>
          </a:bodyPr>
          <a:lstStyle/>
          <a:p>
            <a:r>
              <a:rPr lang="en-US" altLang="zh-CN" dirty="0" smtClean="0">
                <a:latin typeface="Times New Roman" charset="0"/>
                <a:ea typeface="Times New Roman" charset="0"/>
                <a:cs typeface="Times New Roman" charset="0"/>
              </a:rPr>
              <a:t>Project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boundary</a:t>
            </a:r>
            <a:endParaRPr lang="en-US" dirty="0">
              <a:latin typeface="Times New Roman" charset="0"/>
              <a:ea typeface="Times New Roman" charset="0"/>
              <a:cs typeface="Times New Roman" charset="0"/>
            </a:endParaRPr>
          </a:p>
        </p:txBody>
      </p:sp>
      <p:sp>
        <p:nvSpPr>
          <p:cNvPr id="11" name="TextBox 10"/>
          <p:cNvSpPr txBox="1"/>
          <p:nvPr/>
        </p:nvSpPr>
        <p:spPr>
          <a:xfrm>
            <a:off x="4088425" y="1557855"/>
            <a:ext cx="4924950" cy="4308872"/>
          </a:xfrm>
          <a:prstGeom prst="rect">
            <a:avLst/>
          </a:prstGeom>
          <a:noFill/>
        </p:spPr>
        <p:txBody>
          <a:bodyPr wrap="square" rtlCol="0">
            <a:spAutoFit/>
          </a:bodyPr>
          <a:lstStyle/>
          <a:p>
            <a:pPr marL="285750" indent="-285750">
              <a:buFont typeface="Arial" charset="0"/>
              <a:buChar char="•"/>
            </a:pPr>
            <a:r>
              <a:rPr lang="en-US" altLang="zh-CN" dirty="0" smtClean="0">
                <a:latin typeface="Times New Roman" charset="0"/>
                <a:ea typeface="Times New Roman" charset="0"/>
                <a:cs typeface="Times New Roman" charset="0"/>
              </a:rPr>
              <a:t>Cost:</a:t>
            </a:r>
            <a:r>
              <a:rPr lang="zh-CN" altLang="en-US" dirty="0" smtClean="0">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$1.1M construction </a:t>
            </a:r>
            <a:r>
              <a:rPr lang="en-US" altLang="zh-CN" dirty="0" smtClean="0">
                <a:solidFill>
                  <a:srgbClr val="000000"/>
                </a:solidFill>
                <a:latin typeface="Times New Roman" charset="0"/>
                <a:ea typeface="Times New Roman" charset="0"/>
                <a:cs typeface="Times New Roman" charset="0"/>
              </a:rPr>
              <a:t>cost</a:t>
            </a:r>
          </a:p>
          <a:p>
            <a:pPr marL="285750" indent="-285750">
              <a:buFont typeface="Arial" charset="0"/>
              <a:buChar char="•"/>
            </a:pPr>
            <a:r>
              <a:rPr lang="en-US" altLang="zh-CN" dirty="0" smtClean="0">
                <a:latin typeface="Times New Roman" charset="0"/>
                <a:ea typeface="Times New Roman" charset="0"/>
                <a:cs typeface="Times New Roman" charset="0"/>
              </a:rPr>
              <a:t>Scale:</a:t>
            </a:r>
            <a:r>
              <a:rPr lang="zh-CN" altLang="en-US" dirty="0" smtClean="0">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190,000 </a:t>
            </a:r>
            <a:r>
              <a:rPr lang="en-US" dirty="0">
                <a:solidFill>
                  <a:srgbClr val="000000"/>
                </a:solidFill>
                <a:latin typeface="Times New Roman" charset="0"/>
                <a:ea typeface="Times New Roman" charset="0"/>
                <a:cs typeface="Times New Roman" charset="0"/>
              </a:rPr>
              <a:t>square feet parking </a:t>
            </a:r>
            <a:r>
              <a:rPr lang="en-US" dirty="0" smtClean="0">
                <a:solidFill>
                  <a:srgbClr val="000000"/>
                </a:solidFill>
                <a:latin typeface="Times New Roman" charset="0"/>
                <a:ea typeface="Times New Roman" charset="0"/>
                <a:cs typeface="Times New Roman" charset="0"/>
              </a:rPr>
              <a:t>area</a:t>
            </a:r>
          </a:p>
          <a:p>
            <a:pPr marL="285750" indent="-285750">
              <a:buFont typeface="Arial" charset="0"/>
              <a:buChar char="•"/>
            </a:pPr>
            <a:r>
              <a:rPr lang="en-US" altLang="zh-CN" dirty="0" smtClean="0">
                <a:latin typeface="Times New Roman" charset="0"/>
                <a:ea typeface="Times New Roman" charset="0"/>
                <a:cs typeface="Times New Roman" charset="0"/>
              </a:rPr>
              <a:t>BMPs:</a:t>
            </a:r>
          </a:p>
          <a:p>
            <a:pPr marL="548640" lvl="1" indent="-285750">
              <a:buSzPct val="70000"/>
              <a:buFont typeface="Courier New" charset="0"/>
              <a:buChar char="o"/>
            </a:pPr>
            <a:r>
              <a:rPr lang="en-US" sz="1600" dirty="0" err="1" smtClean="0">
                <a:solidFill>
                  <a:srgbClr val="000000"/>
                </a:solidFill>
                <a:latin typeface="Times New Roman" charset="0"/>
                <a:ea typeface="Times New Roman" charset="0"/>
                <a:cs typeface="Times New Roman" charset="0"/>
              </a:rPr>
              <a:t>Bioretention</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islands (landscaped and rock-filled) </a:t>
            </a:r>
            <a:endParaRPr lang="en-US" sz="1600" dirty="0" smtClean="0">
              <a:solidFill>
                <a:srgbClr val="000000"/>
              </a:solidFill>
              <a:latin typeface="Times New Roman" charset="0"/>
              <a:ea typeface="Times New Roman" charset="0"/>
              <a:cs typeface="Times New Roman" charset="0"/>
            </a:endParaRPr>
          </a:p>
          <a:p>
            <a:pPr marL="548640" lvl="1" indent="-285750">
              <a:buSzPct val="70000"/>
              <a:buFont typeface="Courier New" charset="0"/>
              <a:buChar char="o"/>
            </a:pPr>
            <a:r>
              <a:rPr lang="en-US" sz="1600" dirty="0" smtClean="0">
                <a:solidFill>
                  <a:srgbClr val="000000"/>
                </a:solidFill>
                <a:latin typeface="Times New Roman" charset="0"/>
                <a:ea typeface="Times New Roman" charset="0"/>
                <a:cs typeface="Times New Roman" charset="0"/>
              </a:rPr>
              <a:t>Underground </a:t>
            </a:r>
            <a:r>
              <a:rPr lang="en-US" sz="1600" dirty="0">
                <a:solidFill>
                  <a:srgbClr val="000000"/>
                </a:solidFill>
                <a:latin typeface="Times New Roman" charset="0"/>
                <a:ea typeface="Times New Roman" charset="0"/>
                <a:cs typeface="Times New Roman" charset="0"/>
              </a:rPr>
              <a:t>infiltration </a:t>
            </a:r>
            <a:r>
              <a:rPr lang="en-US" sz="1600" dirty="0" smtClean="0">
                <a:solidFill>
                  <a:srgbClr val="000000"/>
                </a:solidFill>
                <a:latin typeface="Times New Roman" charset="0"/>
                <a:ea typeface="Times New Roman" charset="0"/>
                <a:cs typeface="Times New Roman" charset="0"/>
              </a:rPr>
              <a:t>syste</a:t>
            </a:r>
            <a:r>
              <a:rPr lang="en-US" altLang="zh-CN" sz="1600" dirty="0" smtClean="0">
                <a:solidFill>
                  <a:srgbClr val="000000"/>
                </a:solidFill>
                <a:latin typeface="Times New Roman" charset="0"/>
                <a:ea typeface="Times New Roman" charset="0"/>
                <a:cs typeface="Times New Roman" charset="0"/>
              </a:rPr>
              <a:t>m</a:t>
            </a:r>
          </a:p>
          <a:p>
            <a:pPr marL="285750" indent="-285750" algn="just">
              <a:buSzPct val="100000"/>
              <a:buFont typeface="Arial" charset="0"/>
              <a:buChar char="•"/>
            </a:pPr>
            <a:r>
              <a:rPr lang="en-US" altLang="zh-CN" dirty="0" smtClean="0">
                <a:latin typeface="Times New Roman" charset="0"/>
                <a:ea typeface="Times New Roman" charset="0"/>
                <a:cs typeface="Times New Roman" charset="0"/>
              </a:rPr>
              <a:t>Problem:</a:t>
            </a:r>
            <a:r>
              <a:rPr lang="zh-CN" altLang="en-US" dirty="0" smtClean="0">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Evansville’s </a:t>
            </a:r>
            <a:r>
              <a:rPr lang="en-US" altLang="zh-CN" dirty="0">
                <a:solidFill>
                  <a:srgbClr val="000000"/>
                </a:solidFill>
                <a:latin typeface="Times New Roman" charset="0"/>
                <a:ea typeface="Times New Roman" charset="0"/>
                <a:cs typeface="Times New Roman" charset="0"/>
              </a:rPr>
              <a:t>sewer system has a history of maintenance and system capacity problems that result in it being overwhelmed by rainfall, </a:t>
            </a:r>
            <a:r>
              <a:rPr lang="en-US" altLang="zh-CN" dirty="0" smtClean="0">
                <a:solidFill>
                  <a:srgbClr val="000000"/>
                </a:solidFill>
                <a:latin typeface="Times New Roman" charset="0"/>
                <a:ea typeface="Times New Roman" charset="0"/>
                <a:cs typeface="Times New Roman" charset="0"/>
              </a:rPr>
              <a:t>thus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discharging </a:t>
            </a:r>
            <a:r>
              <a:rPr lang="en-US" altLang="zh-CN" dirty="0">
                <a:solidFill>
                  <a:srgbClr val="000000"/>
                </a:solidFill>
                <a:latin typeface="Times New Roman" charset="0"/>
                <a:ea typeface="Times New Roman" charset="0"/>
                <a:cs typeface="Times New Roman" charset="0"/>
              </a:rPr>
              <a:t>untreated sewage into the Ohio River</a:t>
            </a:r>
            <a:r>
              <a:rPr lang="en-US" altLang="zh-CN" dirty="0" smtClean="0">
                <a:solidFill>
                  <a:srgbClr val="000000"/>
                </a:solidFill>
                <a:latin typeface="Times New Roman" charset="0"/>
                <a:ea typeface="Times New Roman" charset="0"/>
                <a:cs typeface="Times New Roman" charset="0"/>
              </a:rPr>
              <a:t>.</a:t>
            </a:r>
          </a:p>
          <a:p>
            <a:pPr marL="285750" indent="-285750" algn="just">
              <a:buSzPct val="100000"/>
              <a:buFont typeface="Arial" charset="0"/>
              <a:buChar char="•"/>
            </a:pPr>
            <a:r>
              <a:rPr lang="en-US" altLang="zh-CN" dirty="0" smtClean="0">
                <a:latin typeface="Times New Roman" charset="0"/>
                <a:ea typeface="Times New Roman" charset="0"/>
                <a:cs typeface="Times New Roman" charset="0"/>
              </a:rPr>
              <a:t>Benefits:</a:t>
            </a:r>
          </a:p>
          <a:p>
            <a:pPr lvl="1" indent="-274320" algn="just">
              <a:buSzPct val="70000"/>
              <a:buFont typeface="Courier New" charset="0"/>
              <a:buChar char="o"/>
            </a:pPr>
            <a:r>
              <a:rPr lang="en-US" sz="1600" dirty="0">
                <a:solidFill>
                  <a:srgbClr val="000000"/>
                </a:solidFill>
                <a:latin typeface="Times New Roman" charset="0"/>
                <a:ea typeface="Times New Roman" charset="0"/>
                <a:cs typeface="Times New Roman" charset="0"/>
              </a:rPr>
              <a:t>Redirects approximately 6 million annual </a:t>
            </a:r>
            <a:r>
              <a:rPr lang="en-US" sz="1600" dirty="0" smtClean="0">
                <a:solidFill>
                  <a:srgbClr val="000000"/>
                </a:solidFill>
                <a:latin typeface="Times New Roman" charset="0"/>
                <a:ea typeface="Times New Roman" charset="0"/>
                <a:cs typeface="Times New Roman" charset="0"/>
              </a:rPr>
              <a:t>gallons</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from the </a:t>
            </a:r>
            <a:r>
              <a:rPr lang="en-US" sz="1600" dirty="0" smtClean="0">
                <a:solidFill>
                  <a:srgbClr val="000000"/>
                </a:solidFill>
                <a:latin typeface="Times New Roman" charset="0"/>
                <a:ea typeface="Times New Roman" charset="0"/>
                <a:cs typeface="Times New Roman" charset="0"/>
              </a:rPr>
              <a:t>combin</a:t>
            </a:r>
            <a:r>
              <a:rPr lang="en-US" altLang="zh-CN" sz="1600" dirty="0" smtClean="0">
                <a:solidFill>
                  <a:srgbClr val="000000"/>
                </a:solidFill>
                <a:latin typeface="Times New Roman" charset="0"/>
                <a:ea typeface="Times New Roman" charset="0"/>
                <a:cs typeface="Times New Roman" charset="0"/>
              </a:rPr>
              <a:t>ed</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sewer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storm</a:t>
            </a:r>
            <a:r>
              <a:rPr lang="en-US" sz="1600" dirty="0" smtClean="0">
                <a:solidFill>
                  <a:srgbClr val="000000"/>
                </a:solidFill>
                <a:latin typeface="Times New Roman" charset="0"/>
                <a:ea typeface="Times New Roman" charset="0"/>
                <a:cs typeface="Times New Roman" charset="0"/>
              </a:rPr>
              <a:t> system </a:t>
            </a:r>
            <a:r>
              <a:rPr lang="en-US" sz="1600" dirty="0">
                <a:solidFill>
                  <a:srgbClr val="000000"/>
                </a:solidFill>
                <a:latin typeface="Times New Roman" charset="0"/>
                <a:ea typeface="Times New Roman" charset="0"/>
                <a:cs typeface="Times New Roman" charset="0"/>
              </a:rPr>
              <a:t>reducing </a:t>
            </a:r>
            <a:r>
              <a:rPr lang="en-US" altLang="zh-CN" sz="1600" dirty="0" smtClean="0">
                <a:solidFill>
                  <a:srgbClr val="000000"/>
                </a:solidFill>
                <a:latin typeface="Times New Roman" charset="0"/>
                <a:ea typeface="Times New Roman" charset="0"/>
                <a:cs typeface="Times New Roman" charset="0"/>
              </a:rPr>
              <a:t>combined</a:t>
            </a:r>
            <a:r>
              <a:rPr 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sewer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overflow</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(CSO)</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events </a:t>
            </a:r>
          </a:p>
          <a:p>
            <a:pPr lvl="1" indent="-274320" algn="just">
              <a:buSzPct val="70000"/>
              <a:buFont typeface="Courier New" charset="0"/>
              <a:buChar char="o"/>
            </a:pPr>
            <a:r>
              <a:rPr lang="en-US" sz="1600" dirty="0" smtClean="0">
                <a:solidFill>
                  <a:srgbClr val="000000"/>
                </a:solidFill>
                <a:latin typeface="Times New Roman" charset="0"/>
                <a:ea typeface="Times New Roman" charset="0"/>
                <a:cs typeface="Times New Roman" charset="0"/>
              </a:rPr>
              <a:t>Infiltration </a:t>
            </a:r>
            <a:r>
              <a:rPr lang="en-US" sz="1600" dirty="0">
                <a:solidFill>
                  <a:srgbClr val="000000"/>
                </a:solidFill>
                <a:latin typeface="Times New Roman" charset="0"/>
                <a:ea typeface="Times New Roman" charset="0"/>
                <a:cs typeface="Times New Roman" charset="0"/>
              </a:rPr>
              <a:t>reduces the grey infrastructure costs of handling CSO discharge</a:t>
            </a:r>
          </a:p>
        </p:txBody>
      </p:sp>
      <p:sp>
        <p:nvSpPr>
          <p:cNvPr id="12" name="TextBox 11">
            <a:extLst>
              <a:ext uri="{FF2B5EF4-FFF2-40B4-BE49-F238E27FC236}">
                <a16:creationId xmlns:a16="http://schemas.microsoft.com/office/drawing/2014/main" xmlns="" id="{D077936D-E30E-4944-A82C-300888DA7DA3}"/>
              </a:ext>
            </a:extLst>
          </p:cNvPr>
          <p:cNvSpPr txBox="1"/>
          <p:nvPr/>
        </p:nvSpPr>
        <p:spPr>
          <a:xfrm>
            <a:off x="4198350" y="1183796"/>
            <a:ext cx="1859572"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Basic</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information</a:t>
            </a:r>
            <a:endParaRPr lang="en-US" altLang="zh-CN" dirty="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036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a:ln>
                  <a:noFill/>
                </a:ln>
                <a:solidFill>
                  <a:srgbClr val="990000"/>
                </a:solidFill>
                <a:effectLst/>
                <a:uLnTx/>
                <a:uFillTx/>
                <a:latin typeface="Arial"/>
                <a:ea typeface="+mj-ea"/>
                <a:cs typeface="Arial"/>
              </a:rPr>
              <a:t>Case studies</a:t>
            </a:r>
            <a:endParaRPr kumimoji="0" lang="en-US" altLang="zh-CN" sz="3000" b="1" u="none" strike="noStrike" kern="1200" cap="none" spc="0" normalizeH="0" baseline="0" noProof="0" dirty="0">
              <a:ln>
                <a:noFill/>
              </a:ln>
              <a:solidFill>
                <a:srgbClr val="990000"/>
              </a:solidFill>
              <a:effectLst/>
              <a:uLnTx/>
              <a:uFillTx/>
              <a:latin typeface="Arial"/>
              <a:ea typeface="+mj-ea"/>
              <a:cs typeface="Arial"/>
            </a:endParaRPr>
          </a:p>
          <a:p>
            <a:pPr algn="ctr">
              <a:spcBef>
                <a:spcPct val="0"/>
              </a:spcBef>
              <a:defRPr/>
            </a:pPr>
            <a:r>
              <a:rPr lang="en-US" altLang="zh-CN" sz="2000" u="sng" dirty="0">
                <a:solidFill>
                  <a:schemeClr val="tx2">
                    <a:lumMod val="60000"/>
                    <a:lumOff val="40000"/>
                  </a:schemeClr>
                </a:solidFill>
                <a:latin typeface="Arial"/>
                <a:cs typeface="Arial"/>
              </a:rPr>
              <a:t>3</a:t>
            </a:r>
            <a:r>
              <a:rPr lang="en-US" altLang="zh-CN" sz="2000" u="sng" dirty="0" smtClean="0">
                <a:solidFill>
                  <a:schemeClr val="tx2">
                    <a:lumMod val="60000"/>
                    <a:lumOff val="40000"/>
                  </a:schemeClr>
                </a:solidFill>
                <a:latin typeface="Arial"/>
                <a:cs typeface="Arial"/>
              </a:rPr>
              <a:t>.</a:t>
            </a:r>
            <a:r>
              <a:rPr lang="zh-CN" altLang="en-US" sz="2000" u="sng" dirty="0" smtClean="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Civic Center Back 40 Infiltration Basin </a:t>
            </a:r>
            <a:r>
              <a:rPr lang="en-US" altLang="zh-CN" sz="2000" u="sng" dirty="0" smtClean="0">
                <a:solidFill>
                  <a:schemeClr val="tx2">
                    <a:lumMod val="60000"/>
                    <a:lumOff val="40000"/>
                  </a:schemeClr>
                </a:solidFill>
                <a:latin typeface="Arial"/>
                <a:cs typeface="Arial"/>
              </a:rPr>
              <a:t>Project,</a:t>
            </a:r>
            <a:r>
              <a:rPr lang="zh-CN" altLang="en-US" sz="2000" u="sng" dirty="0" smtClean="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Evansville, </a:t>
            </a:r>
            <a:r>
              <a:rPr lang="en-US" altLang="zh-CN" sz="2000" u="sng" dirty="0" smtClean="0">
                <a:solidFill>
                  <a:schemeClr val="tx2">
                    <a:lumMod val="60000"/>
                    <a:lumOff val="40000"/>
                  </a:schemeClr>
                </a:solidFill>
                <a:latin typeface="Arial"/>
                <a:cs typeface="Arial"/>
              </a:rPr>
              <a:t>Indiana</a:t>
            </a:r>
            <a:r>
              <a:rPr lang="zh-CN" altLang="en-US" sz="2000" u="sng" dirty="0" smtClean="0">
                <a:solidFill>
                  <a:schemeClr val="tx2">
                    <a:lumMod val="60000"/>
                    <a:lumOff val="40000"/>
                  </a:schemeClr>
                </a:solidFill>
                <a:latin typeface="Arial"/>
                <a:cs typeface="Arial"/>
              </a:rPr>
              <a:t> </a:t>
            </a:r>
            <a:r>
              <a:rPr lang="en-US" altLang="zh-CN" sz="1600" u="sng" dirty="0" smtClean="0">
                <a:solidFill>
                  <a:schemeClr val="tx2">
                    <a:lumMod val="60000"/>
                    <a:lumOff val="40000"/>
                  </a:schemeClr>
                </a:solidFill>
                <a:latin typeface="Arial"/>
                <a:cs typeface="Arial"/>
              </a:rPr>
              <a:t>(cont’d)</a:t>
            </a:r>
            <a:endParaRPr lang="en-US" altLang="zh-CN" sz="1600" u="sng" dirty="0">
              <a:solidFill>
                <a:schemeClr val="tx2">
                  <a:lumMod val="60000"/>
                  <a:lumOff val="40000"/>
                </a:schemeClr>
              </a:solidFill>
              <a:latin typeface="Arial"/>
              <a:cs typeface="Arial"/>
            </a:endParaRPr>
          </a:p>
        </p:txBody>
      </p:sp>
      <p:pic>
        <p:nvPicPr>
          <p:cNvPr id="6" name="Picture 5"/>
          <p:cNvPicPr>
            <a:picLocks noChangeAspect="1"/>
          </p:cNvPicPr>
          <p:nvPr/>
        </p:nvPicPr>
        <p:blipFill>
          <a:blip r:embed="rId2"/>
          <a:stretch>
            <a:fillRect/>
          </a:stretch>
        </p:blipFill>
        <p:spPr>
          <a:xfrm>
            <a:off x="325748" y="1490847"/>
            <a:ext cx="4100556" cy="3152404"/>
          </a:xfrm>
          <a:prstGeom prst="rect">
            <a:avLst/>
          </a:prstGeom>
        </p:spPr>
      </p:pic>
      <p:pic>
        <p:nvPicPr>
          <p:cNvPr id="7" name="Picture 6"/>
          <p:cNvPicPr>
            <a:picLocks noChangeAspect="1"/>
          </p:cNvPicPr>
          <p:nvPr/>
        </p:nvPicPr>
        <p:blipFill>
          <a:blip r:embed="rId3"/>
          <a:stretch>
            <a:fillRect/>
          </a:stretch>
        </p:blipFill>
        <p:spPr>
          <a:xfrm>
            <a:off x="4639194" y="1490847"/>
            <a:ext cx="4206038" cy="3152404"/>
          </a:xfrm>
          <a:prstGeom prst="rect">
            <a:avLst/>
          </a:prstGeom>
        </p:spPr>
      </p:pic>
      <p:sp>
        <p:nvSpPr>
          <p:cNvPr id="8" name="TextBox 7"/>
          <p:cNvSpPr txBox="1"/>
          <p:nvPr/>
        </p:nvSpPr>
        <p:spPr>
          <a:xfrm>
            <a:off x="823377" y="4643251"/>
            <a:ext cx="3105298" cy="923330"/>
          </a:xfrm>
          <a:prstGeom prst="rect">
            <a:avLst/>
          </a:prstGeom>
          <a:noFill/>
        </p:spPr>
        <p:txBody>
          <a:bodyPr wrap="square" rtlCol="0">
            <a:spAutoFit/>
          </a:bodyPr>
          <a:lstStyle/>
          <a:p>
            <a:r>
              <a:rPr lang="en-US" altLang="zh-CN" dirty="0">
                <a:latin typeface="Times New Roman" charset="0"/>
                <a:ea typeface="Times New Roman" charset="0"/>
                <a:cs typeface="Times New Roman" charset="0"/>
              </a:rPr>
              <a:t>Completed </a:t>
            </a:r>
            <a:r>
              <a:rPr lang="en-US" altLang="zh-CN" dirty="0" err="1">
                <a:latin typeface="Times New Roman" charset="0"/>
                <a:ea typeface="Times New Roman" charset="0"/>
                <a:cs typeface="Times New Roman" charset="0"/>
              </a:rPr>
              <a:t>bioretention</a:t>
            </a:r>
            <a:r>
              <a:rPr lang="en-US" altLang="zh-CN" dirty="0">
                <a:latin typeface="Times New Roman" charset="0"/>
                <a:ea typeface="Times New Roman" charset="0"/>
                <a:cs typeface="Times New Roman" charset="0"/>
              </a:rPr>
              <a:t> islands (landscaped near building and </a:t>
            </a:r>
            <a:r>
              <a:rPr lang="en-US" altLang="zh-CN" dirty="0" smtClean="0">
                <a:latin typeface="Times New Roman" charset="0"/>
                <a:ea typeface="Times New Roman" charset="0"/>
                <a:cs typeface="Times New Roman" charset="0"/>
              </a:rPr>
              <a:t>rock-filled </a:t>
            </a:r>
            <a:r>
              <a:rPr lang="en-US" altLang="zh-CN" dirty="0">
                <a:latin typeface="Times New Roman" charset="0"/>
                <a:ea typeface="Times New Roman" charset="0"/>
                <a:cs typeface="Times New Roman" charset="0"/>
              </a:rPr>
              <a:t>in parking area)</a:t>
            </a:r>
            <a:endParaRPr lang="en-US" dirty="0">
              <a:latin typeface="Times New Roman" charset="0"/>
              <a:ea typeface="Times New Roman" charset="0"/>
              <a:cs typeface="Times New Roman" charset="0"/>
            </a:endParaRPr>
          </a:p>
        </p:txBody>
      </p:sp>
      <p:sp>
        <p:nvSpPr>
          <p:cNvPr id="9" name="TextBox 8"/>
          <p:cNvSpPr txBox="1"/>
          <p:nvPr/>
        </p:nvSpPr>
        <p:spPr>
          <a:xfrm>
            <a:off x="5201439" y="4781750"/>
            <a:ext cx="3105298" cy="646331"/>
          </a:xfrm>
          <a:prstGeom prst="rect">
            <a:avLst/>
          </a:prstGeom>
          <a:noFill/>
        </p:spPr>
        <p:txBody>
          <a:bodyPr wrap="square" rtlCol="0">
            <a:spAutoFit/>
          </a:bodyPr>
          <a:lstStyle/>
          <a:p>
            <a:r>
              <a:rPr lang="en-US" altLang="zh-CN">
                <a:latin typeface="Times New Roman" charset="0"/>
                <a:ea typeface="Times New Roman" charset="0"/>
                <a:cs typeface="Times New Roman" charset="0"/>
              </a:rPr>
              <a:t>Construction of underground infiltration bed in parking lot</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367742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230131"/>
            <a:ext cx="9129299" cy="4114800"/>
          </a:xfrm>
          <a:prstGeom prst="rect">
            <a:avLst/>
          </a:prstGeom>
        </p:spPr>
        <p:txBody>
          <a:bodyPr vert="horz" lIns="91440" tIns="45720" rIns="91440" bIns="45720" rtlCol="0" anchor="ctr">
            <a:normAutofit lnSpcReduction="10000"/>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 </a:t>
            </a:r>
            <a:r>
              <a:rPr lang="en-US" altLang="zh-CN" sz="2400" b="1" noProof="0" dirty="0">
                <a:solidFill>
                  <a:schemeClr val="bg2">
                    <a:lumMod val="10000"/>
                  </a:schemeClr>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BMPs</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for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Construction</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S</a:t>
            </a:r>
            <a:r>
              <a:rPr lang="en-US" altLang="zh-CN" sz="2400" b="1" dirty="0" smtClean="0">
                <a:solidFill>
                  <a:schemeClr val="bg2">
                    <a:lumMod val="10000"/>
                  </a:schemeClr>
                </a:solidFill>
                <a:latin typeface="Times New Roman" charset="0"/>
                <a:ea typeface="Times New Roman" charset="0"/>
                <a:cs typeface="Times New Roman" charset="0"/>
              </a:rPr>
              <a:t>ite</a:t>
            </a:r>
            <a:endParaRPr lang="en-US" altLang="zh-CN" sz="2400" b="1" dirty="0">
              <a:solidFill>
                <a:schemeClr val="bg2">
                  <a:lumMod val="10000"/>
                </a:schemeClr>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kumimoji="0" lang="en-US" altLang="zh-CN" sz="2400" b="1" u="none" strike="noStrike" kern="1200" cap="none" spc="0" normalizeH="0" baseline="0" noProof="0" dirty="0" err="1">
                <a:solidFill>
                  <a:srgbClr val="000000"/>
                </a:solidFill>
                <a:effectLst/>
                <a:uLnTx/>
                <a:uFillTx/>
                <a:latin typeface="Times New Roman" charset="0"/>
                <a:ea typeface="Times New Roman" charset="0"/>
                <a:cs typeface="Times New Roman" charset="0"/>
              </a:rPr>
              <a:t>Stormwater</a:t>
            </a:r>
            <a:r>
              <a:rPr kumimoji="0" lang="zh-CN" altLang="en-US" sz="2400" b="1" u="none" strike="noStrike" kern="1200" cap="none" spc="0" normalizeH="0" noProof="0" dirty="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rgbClr val="000000"/>
                </a:solidFill>
                <a:effectLst/>
                <a:uLnTx/>
                <a:uFillTx/>
                <a:latin typeface="Times New Roman" charset="0"/>
                <a:ea typeface="Times New Roman" charset="0"/>
                <a:cs typeface="Times New Roman" charset="0"/>
              </a:rPr>
              <a:t>BMPs</a:t>
            </a:r>
            <a:r>
              <a:rPr kumimoji="0" lang="zh-CN" altLang="en-US" sz="2400" b="1" u="none" strike="noStrike" kern="1200" cap="none" spc="0" normalizeH="0" noProof="0" dirty="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rgbClr val="000000"/>
                </a:solidFill>
                <a:effectLst/>
                <a:uLnTx/>
                <a:uFillTx/>
                <a:latin typeface="Times New Roman" charset="0"/>
                <a:ea typeface="Times New Roman" charset="0"/>
                <a:cs typeface="Times New Roman" charset="0"/>
              </a:rPr>
              <a:t>for</a:t>
            </a:r>
            <a:r>
              <a:rPr kumimoji="0" lang="zh-CN" altLang="en-US" sz="2400" b="1" u="none" strike="noStrike" kern="1200" cap="none" spc="0" normalizeH="0" noProof="0" dirty="0">
                <a:solidFill>
                  <a:srgbClr val="000000"/>
                </a:solidFill>
                <a:effectLst/>
                <a:uLnTx/>
                <a:uFillTx/>
                <a:latin typeface="Times New Roman" charset="0"/>
                <a:ea typeface="Times New Roman" charset="0"/>
                <a:cs typeface="Times New Roman" charset="0"/>
              </a:rPr>
              <a:t> </a:t>
            </a:r>
            <a:r>
              <a:rPr lang="en-US" altLang="zh-CN" sz="2400" b="1" dirty="0">
                <a:solidFill>
                  <a:srgbClr val="000000"/>
                </a:solidFill>
                <a:latin typeface="Times New Roman" charset="0"/>
                <a:ea typeface="Times New Roman" charset="0"/>
                <a:cs typeface="Times New Roman" charset="0"/>
              </a:rPr>
              <a:t>P</a:t>
            </a:r>
            <a:r>
              <a:rPr kumimoji="0" lang="en-US" altLang="zh-CN" sz="2400" b="1" u="none" strike="noStrike" kern="1200" cap="none" spc="0" normalizeH="0" noProof="0" dirty="0" err="1" smtClean="0">
                <a:solidFill>
                  <a:srgbClr val="000000"/>
                </a:solidFill>
                <a:effectLst/>
                <a:uLnTx/>
                <a:uFillTx/>
                <a:latin typeface="Times New Roman" charset="0"/>
                <a:ea typeface="Times New Roman" charset="0"/>
                <a:cs typeface="Times New Roman" charset="0"/>
              </a:rPr>
              <a:t>arking</a:t>
            </a:r>
            <a:r>
              <a:rPr kumimoji="0" lang="zh-CN" altLang="en-US" sz="2400" b="1" u="none" strike="noStrike" kern="1200" cap="none" spc="0" normalizeH="0" noProof="0" dirty="0" smtClean="0">
                <a:solidFill>
                  <a:srgbClr val="000000"/>
                </a:solidFill>
                <a:effectLst/>
                <a:uLnTx/>
                <a:uFillTx/>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L</a:t>
            </a:r>
            <a:r>
              <a:rPr kumimoji="0" lang="en-US" altLang="zh-CN" sz="2400" b="1" u="none" strike="noStrike" kern="1200" cap="none" spc="0" normalizeH="0" noProof="0" dirty="0" err="1" smtClean="0">
                <a:solidFill>
                  <a:srgbClr val="000000"/>
                </a:solidFill>
                <a:effectLst/>
                <a:uLnTx/>
                <a:uFillTx/>
                <a:latin typeface="Times New Roman" charset="0"/>
                <a:ea typeface="Times New Roman" charset="0"/>
                <a:cs typeface="Times New Roman" charset="0"/>
              </a:rPr>
              <a:t>ot</a:t>
            </a:r>
            <a:endParaRPr kumimoji="0" lang="en-US" altLang="zh-CN" sz="2400" b="1" u="none" strike="noStrike" kern="1200" cap="none" spc="0" normalizeH="0" noProof="0" dirty="0">
              <a:solidFill>
                <a:srgbClr val="000000"/>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4"/>
              <a:defRPr/>
            </a:pPr>
            <a:r>
              <a:rPr lang="en-US" altLang="zh-CN" sz="2400" b="1" dirty="0" smtClean="0">
                <a:solidFill>
                  <a:srgbClr val="00B050"/>
                </a:solidFill>
                <a:latin typeface="Times New Roman" charset="0"/>
                <a:ea typeface="Times New Roman" charset="0"/>
                <a:cs typeface="Times New Roman" charset="0"/>
              </a:rPr>
              <a:t>Summary</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and</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Discussion</a:t>
            </a:r>
          </a:p>
          <a:p>
            <a:pPr marL="1714500" lvl="3" indent="-342900">
              <a:lnSpc>
                <a:spcPct val="150000"/>
              </a:lnSpc>
              <a:spcBef>
                <a:spcPct val="20000"/>
              </a:spcBef>
              <a:buFont typeface="Arial" charset="0"/>
              <a:buChar char="•"/>
              <a:defRPr/>
            </a:pPr>
            <a:r>
              <a:rPr lang="en-US" altLang="zh-CN" sz="2000" dirty="0" smtClean="0">
                <a:solidFill>
                  <a:srgbClr val="00B050"/>
                </a:solidFill>
                <a:latin typeface="Times New Roman" charset="0"/>
                <a:ea typeface="Times New Roman" charset="0"/>
                <a:cs typeface="Times New Roman" charset="0"/>
              </a:rPr>
              <a:t>Summary</a:t>
            </a:r>
          </a:p>
          <a:p>
            <a:pPr marL="1714500" lvl="3" indent="-342900">
              <a:lnSpc>
                <a:spcPct val="150000"/>
              </a:lnSpc>
              <a:spcBef>
                <a:spcPct val="20000"/>
              </a:spcBef>
              <a:buFont typeface="Arial" charset="0"/>
              <a:buChar char="•"/>
              <a:defRPr/>
            </a:pPr>
            <a:r>
              <a:rPr lang="en-US" altLang="zh-CN" sz="2000" dirty="0" smtClean="0">
                <a:solidFill>
                  <a:srgbClr val="00B050"/>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4"/>
              <a:defRPr/>
            </a:pPr>
            <a:r>
              <a:rPr lang="en-US" altLang="zh-CN" sz="2400" b="1" dirty="0" smtClean="0">
                <a:solidFill>
                  <a:srgbClr val="000000"/>
                </a:solidFill>
                <a:latin typeface="Times New Roman" charset="0"/>
                <a:ea typeface="Times New Roman" charset="0"/>
                <a:cs typeface="Times New Roman" charset="0"/>
              </a:rPr>
              <a:t>References</a:t>
            </a: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4000" b="1" u="none"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4000" b="1" u="none" strike="noStrike" kern="1200" cap="none" spc="0" normalizeH="0" baseline="0" noProof="0" dirty="0" smtClean="0">
                <a:ln>
                  <a:noFill/>
                </a:ln>
                <a:solidFill>
                  <a:srgbClr val="990000"/>
                </a:solidFill>
                <a:effectLst/>
                <a:uLnTx/>
                <a:uFillTx/>
                <a:latin typeface="Arial"/>
                <a:ea typeface="+mj-ea"/>
                <a:cs typeface="Arial"/>
              </a:rPr>
              <a:t> </a:t>
            </a:r>
            <a:r>
              <a:rPr lang="en-US" altLang="zh-CN" sz="4000" b="1" dirty="0" smtClean="0">
                <a:solidFill>
                  <a:srgbClr val="990000"/>
                </a:solidFill>
                <a:latin typeface="Arial"/>
                <a:ea typeface="+mj-ea"/>
                <a:cs typeface="Arial"/>
              </a:rPr>
              <a:t>of</a:t>
            </a:r>
            <a:r>
              <a:rPr lang="zh-CN" altLang="en-US" sz="4000" b="1" dirty="0" smtClean="0">
                <a:solidFill>
                  <a:srgbClr val="990000"/>
                </a:solidFill>
                <a:latin typeface="Arial"/>
                <a:ea typeface="+mj-ea"/>
                <a:cs typeface="Arial"/>
              </a:rPr>
              <a:t> </a:t>
            </a:r>
            <a:r>
              <a:rPr lang="en-US" altLang="zh-CN" sz="4000" b="1" dirty="0" smtClean="0">
                <a:solidFill>
                  <a:srgbClr val="990000"/>
                </a:solidFill>
                <a:latin typeface="Arial"/>
                <a:ea typeface="+mj-ea"/>
                <a:cs typeface="Arial"/>
              </a:rPr>
              <a:t>Contents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102843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4</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400" b="1" u="none" strike="noStrike" kern="1200" cap="none" spc="0" normalizeH="0" baseline="0" noProof="0" dirty="0" smtClean="0">
                <a:ln>
                  <a:noFill/>
                </a:ln>
                <a:effectLst/>
                <a:uLnTx/>
                <a:uFillTx/>
                <a:latin typeface="Arial"/>
                <a:ea typeface="+mj-ea"/>
                <a:cs typeface="Arial"/>
              </a:rPr>
              <a:t>Summary</a:t>
            </a:r>
            <a:r>
              <a:rPr kumimoji="0" lang="zh-CN" altLang="en-US" sz="4400" b="1" u="none" strike="noStrike" kern="1200" cap="none" spc="0" normalizeH="0" baseline="0" noProof="0" dirty="0" smtClean="0">
                <a:ln>
                  <a:noFill/>
                </a:ln>
                <a:effectLst/>
                <a:uLnTx/>
                <a:uFillTx/>
                <a:latin typeface="Arial"/>
                <a:ea typeface="+mj-ea"/>
                <a:cs typeface="Arial"/>
              </a:rPr>
              <a:t> </a:t>
            </a:r>
            <a:r>
              <a:rPr kumimoji="0" lang="en-US" altLang="zh-CN" sz="4400" b="1" u="none" strike="noStrike" kern="1200" cap="none" spc="0" normalizeH="0" baseline="0" noProof="0" dirty="0" smtClean="0">
                <a:ln>
                  <a:noFill/>
                </a:ln>
                <a:effectLst/>
                <a:uLnTx/>
                <a:uFillTx/>
                <a:latin typeface="Arial"/>
                <a:ea typeface="+mj-ea"/>
                <a:cs typeface="Arial"/>
              </a:rPr>
              <a:t>and</a:t>
            </a:r>
            <a:r>
              <a:rPr kumimoji="0" lang="zh-CN" altLang="en-US" sz="4400" b="1" u="none" strike="noStrike" kern="1200" cap="none" spc="0" normalizeH="0" baseline="0" noProof="0" dirty="0" smtClean="0">
                <a:ln>
                  <a:noFill/>
                </a:ln>
                <a:effectLst/>
                <a:uLnTx/>
                <a:uFillTx/>
                <a:latin typeface="Arial"/>
                <a:ea typeface="+mj-ea"/>
                <a:cs typeface="Arial"/>
              </a:rPr>
              <a:t> </a:t>
            </a:r>
            <a:r>
              <a:rPr lang="en-US" altLang="zh-CN" sz="4400" b="1" dirty="0" smtClean="0">
                <a:latin typeface="Arial"/>
                <a:ea typeface="+mj-ea"/>
                <a:cs typeface="Arial"/>
              </a:rPr>
              <a:t>Discussion</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6528172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8121CBF1-40F9-464C-9164-8E5A584CDEF0}"/>
              </a:ext>
            </a:extLst>
          </p:cNvPr>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smtClean="0">
                <a:ln>
                  <a:noFill/>
                </a:ln>
                <a:solidFill>
                  <a:srgbClr val="990000"/>
                </a:solidFill>
                <a:effectLst/>
                <a:uLnTx/>
                <a:uFillTx/>
                <a:latin typeface="Arial"/>
                <a:ea typeface="+mj-ea"/>
                <a:cs typeface="Arial"/>
              </a:rPr>
              <a:t>Summary</a:t>
            </a:r>
            <a:endParaRPr kumimoji="0" lang="en-US" altLang="zh-CN" sz="2800" b="1" u="none" strike="noStrike" kern="1200" cap="none" spc="0" normalizeH="0" baseline="0" noProof="0" dirty="0">
              <a:ln>
                <a:noFill/>
              </a:ln>
              <a:solidFill>
                <a:srgbClr val="990000"/>
              </a:solidFill>
              <a:effectLst/>
              <a:uLnTx/>
              <a:uFillTx/>
              <a:latin typeface="Arial"/>
              <a:ea typeface="+mj-ea"/>
              <a:cs typeface="Arial"/>
            </a:endParaRPr>
          </a:p>
        </p:txBody>
      </p:sp>
      <p:sp>
        <p:nvSpPr>
          <p:cNvPr id="2" name="TextBox 1"/>
          <p:cNvSpPr txBox="1"/>
          <p:nvPr/>
        </p:nvSpPr>
        <p:spPr>
          <a:xfrm>
            <a:off x="300190" y="925977"/>
            <a:ext cx="8612316" cy="4770537"/>
          </a:xfrm>
          <a:prstGeom prst="rect">
            <a:avLst/>
          </a:prstGeom>
          <a:noFill/>
        </p:spPr>
        <p:txBody>
          <a:bodyPr wrap="square" rtlCol="0">
            <a:spAutoFit/>
          </a:bodyPr>
          <a:lstStyle/>
          <a:p>
            <a:pPr algn="just"/>
            <a:r>
              <a:rPr lang="en-US" altLang="zh-CN" sz="1600" dirty="0" smtClean="0">
                <a:solidFill>
                  <a:srgbClr val="00B050"/>
                </a:solidFill>
                <a:latin typeface="Times New Roman" charset="0"/>
                <a:ea typeface="Times New Roman" charset="0"/>
                <a:cs typeface="Times New Roman" charset="0"/>
              </a:rPr>
              <a:t>Regulations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to</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protect</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LA</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River:</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Construction sites have to </a:t>
            </a:r>
            <a:r>
              <a:rPr lang="en-US" altLang="zh-CN" sz="1600" dirty="0" smtClean="0">
                <a:solidFill>
                  <a:srgbClr val="000000"/>
                </a:solidFill>
                <a:latin typeface="Times New Roman" charset="0"/>
                <a:ea typeface="Times New Roman" charset="0"/>
                <a:cs typeface="Times New Roman" charset="0"/>
              </a:rPr>
              <a:t>obtain </a:t>
            </a:r>
            <a:r>
              <a:rPr lang="en-US" altLang="zh-CN" sz="1600" dirty="0">
                <a:solidFill>
                  <a:srgbClr val="000000"/>
                </a:solidFill>
                <a:latin typeface="Times New Roman" charset="0"/>
                <a:ea typeface="Times New Roman" charset="0"/>
                <a:cs typeface="Times New Roman" charset="0"/>
              </a:rPr>
              <a:t>the necessary </a:t>
            </a:r>
            <a:r>
              <a:rPr lang="en-US" altLang="zh-CN" sz="1600" b="1" dirty="0" err="1" smtClean="0">
                <a:solidFill>
                  <a:srgbClr val="000000"/>
                </a:solidFill>
                <a:latin typeface="Times New Roman" charset="0"/>
                <a:ea typeface="Times New Roman" charset="0"/>
                <a:cs typeface="Times New Roman" charset="0"/>
              </a:rPr>
              <a:t>stormwater</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permits</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compliance </a:t>
            </a:r>
            <a:r>
              <a:rPr lang="en-US" altLang="zh-CN" sz="1600" dirty="0">
                <a:solidFill>
                  <a:srgbClr val="000000"/>
                </a:solidFill>
                <a:latin typeface="Times New Roman" charset="0"/>
                <a:ea typeface="Times New Roman" charset="0"/>
                <a:cs typeface="Times New Roman" charset="0"/>
              </a:rPr>
              <a:t>with Total Maximum Daily Load </a:t>
            </a:r>
            <a:r>
              <a:rPr lang="en-US" altLang="zh-CN" sz="1600" b="1" dirty="0">
                <a:solidFill>
                  <a:srgbClr val="000000"/>
                </a:solidFill>
                <a:latin typeface="Times New Roman" charset="0"/>
                <a:ea typeface="Times New Roman" charset="0"/>
                <a:cs typeface="Times New Roman" charset="0"/>
              </a:rPr>
              <a:t>(TMDL) requirements</a:t>
            </a:r>
            <a:r>
              <a:rPr lang="en-US" altLang="zh-CN" sz="1600" dirty="0">
                <a:solidFill>
                  <a:srgbClr val="000000"/>
                </a:solidFill>
                <a:latin typeface="Times New Roman" charset="0"/>
                <a:ea typeface="Times New Roman" charset="0"/>
                <a:cs typeface="Times New Roman" charset="0"/>
              </a:rPr>
              <a:t>, installation and monitoring of the Best Management Plans </a:t>
            </a:r>
            <a:r>
              <a:rPr lang="en-US" altLang="zh-CN" sz="1600" b="1" dirty="0">
                <a:solidFill>
                  <a:srgbClr val="000000"/>
                </a:solidFill>
                <a:latin typeface="Times New Roman" charset="0"/>
                <a:ea typeface="Times New Roman" charset="0"/>
                <a:cs typeface="Times New Roman" charset="0"/>
              </a:rPr>
              <a:t>(BMPs)</a:t>
            </a:r>
            <a:r>
              <a:rPr lang="en-US" altLang="zh-CN"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design </a:t>
            </a:r>
            <a:r>
              <a:rPr lang="en-US" altLang="zh-CN" sz="1600" dirty="0">
                <a:solidFill>
                  <a:srgbClr val="000000"/>
                </a:solidFill>
                <a:latin typeface="Times New Roman" charset="0"/>
                <a:ea typeface="Times New Roman" charset="0"/>
                <a:cs typeface="Times New Roman" charset="0"/>
              </a:rPr>
              <a:t>and implementation of the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Pollution Prevention Plan </a:t>
            </a:r>
            <a:r>
              <a:rPr lang="en-US" altLang="zh-CN" sz="1600" b="1" dirty="0">
                <a:solidFill>
                  <a:srgbClr val="000000"/>
                </a:solidFill>
                <a:latin typeface="Times New Roman" charset="0"/>
                <a:ea typeface="Times New Roman" charset="0"/>
                <a:cs typeface="Times New Roman" charset="0"/>
              </a:rPr>
              <a:t>(SWPPP</a:t>
            </a:r>
            <a:r>
              <a:rPr lang="en-US" altLang="zh-CN" sz="1600" b="1" dirty="0" smtClean="0">
                <a:solidFill>
                  <a:srgbClr val="000000"/>
                </a:solidFill>
                <a:latin typeface="Times New Roman" charset="0"/>
                <a:ea typeface="Times New Roman" charset="0"/>
                <a:cs typeface="Times New Roman" charset="0"/>
              </a:rPr>
              <a:t>)</a:t>
            </a:r>
            <a:r>
              <a:rPr lang="en-US" altLang="zh-CN" sz="1600" dirty="0">
                <a:solidFill>
                  <a:srgbClr val="000000"/>
                </a:solidFill>
                <a:latin typeface="Times New Roman" charset="0"/>
                <a:ea typeface="Times New Roman" charset="0"/>
                <a:cs typeface="Times New Roman" charset="0"/>
              </a:rPr>
              <a:t> to minimize the </a:t>
            </a:r>
            <a:r>
              <a:rPr lang="en-US" altLang="zh-CN" sz="1600" dirty="0" smtClean="0">
                <a:solidFill>
                  <a:srgbClr val="000000"/>
                </a:solidFill>
                <a:latin typeface="Times New Roman" charset="0"/>
                <a:ea typeface="Times New Roman" charset="0"/>
                <a:cs typeface="Times New Roman" charset="0"/>
              </a:rPr>
              <a:t>pollutants discharge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River.</a:t>
            </a:r>
          </a:p>
          <a:p>
            <a:pPr algn="just"/>
            <a:r>
              <a:rPr lang="en-US" altLang="zh-CN" sz="1600" dirty="0" smtClean="0">
                <a:solidFill>
                  <a:srgbClr val="00B050"/>
                </a:solidFill>
                <a:latin typeface="Times New Roman" charset="0"/>
                <a:ea typeface="Times New Roman" charset="0"/>
                <a:cs typeface="Times New Roman" charset="0"/>
              </a:rPr>
              <a:t>Pollutions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in</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construction</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site</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and</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parking</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lots:</a:t>
            </a:r>
            <a:endParaRPr lang="en-US" altLang="zh-CN" sz="1600" dirty="0">
              <a:solidFill>
                <a:srgbClr val="00B050"/>
              </a:solidFill>
              <a:latin typeface="Times New Roman" charset="0"/>
              <a:ea typeface="Times New Roman" charset="0"/>
              <a:cs typeface="Times New Roman" charset="0"/>
            </a:endParaRP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Construction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site: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erosion </a:t>
            </a:r>
            <a:r>
              <a:rPr lang="en-US" altLang="zh-CN" sz="1600" dirty="0">
                <a:solidFill>
                  <a:srgbClr val="000000"/>
                </a:solidFill>
                <a:latin typeface="Times New Roman" charset="0"/>
                <a:ea typeface="Times New Roman" charset="0"/>
                <a:cs typeface="Times New Roman" charset="0"/>
              </a:rPr>
              <a:t>and </a:t>
            </a:r>
            <a:r>
              <a:rPr lang="en-US" altLang="zh-CN" sz="1600" dirty="0" smtClean="0">
                <a:solidFill>
                  <a:srgbClr val="000000"/>
                </a:solidFill>
                <a:latin typeface="Times New Roman" charset="0"/>
                <a:ea typeface="Times New Roman" charset="0"/>
                <a:cs typeface="Times New Roman" charset="0"/>
              </a:rPr>
              <a:t>sedimentation,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metals</a:t>
            </a:r>
            <a:r>
              <a:rPr lang="en-US" altLang="zh-CN" sz="1600" dirty="0">
                <a:solidFill>
                  <a:srgbClr val="000000"/>
                </a:solidFill>
                <a:latin typeface="Times New Roman" charset="0"/>
                <a:ea typeface="Times New Roman" charset="0"/>
                <a:cs typeface="Times New Roman" charset="0"/>
              </a:rPr>
              <a:t>, nutrients, soil additives, pesticides, construction chemicals, and other construction </a:t>
            </a:r>
            <a:r>
              <a:rPr lang="en-US" altLang="zh-CN" sz="1600" dirty="0" smtClean="0">
                <a:solidFill>
                  <a:srgbClr val="000000"/>
                </a:solidFill>
                <a:latin typeface="Times New Roman" charset="0"/>
                <a:ea typeface="Times New Roman" charset="0"/>
                <a:cs typeface="Times New Roman" charset="0"/>
              </a:rPr>
              <a:t>wastes.</a:t>
            </a:r>
            <a:endParaRPr lang="en-US" altLang="zh-CN" sz="1600" dirty="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Parking</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lots:</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Trash, </a:t>
            </a:r>
            <a:r>
              <a:rPr lang="en-US" altLang="zh-CN" sz="1600" dirty="0" smtClean="0">
                <a:solidFill>
                  <a:srgbClr val="000000"/>
                </a:solidFill>
                <a:latin typeface="Times New Roman" charset="0"/>
                <a:ea typeface="Times New Roman" charset="0"/>
                <a:cs typeface="Times New Roman" charset="0"/>
              </a:rPr>
              <a:t>sediments, </a:t>
            </a:r>
            <a:r>
              <a:rPr lang="en-US" altLang="zh-CN" sz="1600" dirty="0">
                <a:solidFill>
                  <a:srgbClr val="000000"/>
                </a:solidFill>
                <a:latin typeface="Times New Roman" charset="0"/>
                <a:ea typeface="Times New Roman" charset="0"/>
                <a:cs typeface="Times New Roman" charset="0"/>
              </a:rPr>
              <a:t>hydrocarbons, oil and grease, heavy metals, and </a:t>
            </a:r>
            <a:r>
              <a:rPr lang="en-US" altLang="zh-CN" sz="1600" dirty="0" smtClean="0">
                <a:solidFill>
                  <a:srgbClr val="000000"/>
                </a:solidFill>
                <a:latin typeface="Times New Roman" charset="0"/>
                <a:ea typeface="Times New Roman" charset="0"/>
                <a:cs typeface="Times New Roman" charset="0"/>
              </a:rPr>
              <a:t>bacteria</a:t>
            </a:r>
          </a:p>
          <a:p>
            <a:pPr algn="just"/>
            <a:r>
              <a:rPr lang="en-US" altLang="zh-CN" sz="1600" dirty="0" err="1" smtClean="0">
                <a:solidFill>
                  <a:srgbClr val="00B050"/>
                </a:solidFill>
                <a:latin typeface="Times New Roman" charset="0"/>
                <a:ea typeface="Times New Roman" charset="0"/>
                <a:cs typeface="Times New Roman" charset="0"/>
              </a:rPr>
              <a:t>Stormwater</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BMPs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for</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construction</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site:</a:t>
            </a:r>
            <a:endParaRPr lang="en-US" altLang="zh-CN" sz="1600" dirty="0">
              <a:solidFill>
                <a:srgbClr val="00B050"/>
              </a:solidFill>
              <a:latin typeface="Times New Roman" charset="0"/>
              <a:ea typeface="Times New Roman" charset="0"/>
              <a:cs typeface="Times New Roman" charset="0"/>
            </a:endParaRP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Erosion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control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a:t>
            </a:r>
            <a:r>
              <a:rPr lang="en-US" altLang="zh-CN" sz="1600" dirty="0" smtClean="0">
                <a:solidFill>
                  <a:srgbClr val="000000"/>
                </a:solidFill>
                <a:latin typeface="Times New Roman" charset="0"/>
                <a:ea typeface="Times New Roman" charset="0"/>
                <a:cs typeface="Times New Roman" charset="0"/>
              </a:rPr>
              <a:t>cheduling,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hydro-seeding,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mulch,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soil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binder,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geotextile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earth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dikes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drainage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swale,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slope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drain,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outlet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protection,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etc.</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Sediment</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control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BMPs:</a:t>
            </a:r>
            <a:r>
              <a:rPr lang="zh-CN" altLang="en-US" sz="1600" b="1"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silt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fence,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sediment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basin,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sediment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trap,</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check</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dams,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fiber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rolls,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gravel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berms,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sandbag/straw</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bale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barrier,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drain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inlet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protection,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etc.</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Tracking</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control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construction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entrance/exit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stabilization,</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roadway</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stabilization,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entrance/exit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tire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wash</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Non-structural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disposal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construction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materials,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process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discharge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containment,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site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management,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education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employee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training</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Treatment</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technology:</a:t>
            </a:r>
            <a:r>
              <a:rPr lang="zh-CN" altLang="en-US" sz="1600" b="1"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Active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treatment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system</a:t>
            </a:r>
          </a:p>
        </p:txBody>
      </p:sp>
    </p:spTree>
    <p:extLst>
      <p:ext uri="{BB962C8B-B14F-4D97-AF65-F5344CB8AC3E}">
        <p14:creationId xmlns:p14="http://schemas.microsoft.com/office/powerpoint/2010/main" val="16142216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8121CBF1-40F9-464C-9164-8E5A584CDEF0}"/>
              </a:ext>
            </a:extLst>
          </p:cNvPr>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smtClean="0">
                <a:ln>
                  <a:noFill/>
                </a:ln>
                <a:solidFill>
                  <a:srgbClr val="990000"/>
                </a:solidFill>
                <a:effectLst/>
                <a:uLnTx/>
                <a:uFillTx/>
                <a:latin typeface="Arial"/>
                <a:ea typeface="+mj-ea"/>
                <a:cs typeface="Arial"/>
              </a:rPr>
              <a:t>Summary</a:t>
            </a:r>
            <a:r>
              <a:rPr kumimoji="0" lang="zh-CN" altLang="en-US" sz="3200" b="1"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400" b="1" u="none" strike="noStrike" kern="1200" cap="none" spc="0" normalizeH="0" baseline="0" noProof="0" dirty="0" smtClean="0">
                <a:ln>
                  <a:noFill/>
                </a:ln>
                <a:solidFill>
                  <a:srgbClr val="990000"/>
                </a:solidFill>
                <a:effectLst/>
                <a:uLnTx/>
                <a:uFillTx/>
                <a:latin typeface="Arial"/>
                <a:ea typeface="+mj-ea"/>
                <a:cs typeface="Arial"/>
              </a:rPr>
              <a:t>(cont’d)</a:t>
            </a:r>
            <a:endParaRPr kumimoji="0" lang="en-US" altLang="zh-CN" sz="2000" b="1" u="none" strike="noStrike" kern="1200" cap="none" spc="0" normalizeH="0" baseline="0" noProof="0" dirty="0">
              <a:ln>
                <a:noFill/>
              </a:ln>
              <a:solidFill>
                <a:srgbClr val="990000"/>
              </a:solidFill>
              <a:effectLst/>
              <a:uLnTx/>
              <a:uFillTx/>
              <a:latin typeface="Arial"/>
              <a:ea typeface="+mj-ea"/>
              <a:cs typeface="Arial"/>
            </a:endParaRPr>
          </a:p>
        </p:txBody>
      </p:sp>
      <p:sp>
        <p:nvSpPr>
          <p:cNvPr id="2" name="TextBox 1"/>
          <p:cNvSpPr txBox="1"/>
          <p:nvPr/>
        </p:nvSpPr>
        <p:spPr>
          <a:xfrm>
            <a:off x="300190" y="870025"/>
            <a:ext cx="8612316" cy="5016758"/>
          </a:xfrm>
          <a:prstGeom prst="rect">
            <a:avLst/>
          </a:prstGeom>
          <a:noFill/>
        </p:spPr>
        <p:txBody>
          <a:bodyPr wrap="square" rtlCol="0">
            <a:spAutoFit/>
          </a:bodyPr>
          <a:lstStyle/>
          <a:p>
            <a:pPr algn="just"/>
            <a:r>
              <a:rPr lang="en-US" altLang="zh-CN" sz="1600" dirty="0" smtClean="0">
                <a:solidFill>
                  <a:srgbClr val="00B050"/>
                </a:solidFill>
                <a:latin typeface="Times New Roman" charset="0"/>
                <a:ea typeface="Times New Roman" charset="0"/>
                <a:cs typeface="Times New Roman" charset="0"/>
              </a:rPr>
              <a:t>Case</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studies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for</a:t>
            </a:r>
            <a:r>
              <a:rPr lang="zh-CN" altLang="en-US" sz="1600" dirty="0" smtClean="0">
                <a:solidFill>
                  <a:srgbClr val="00B050"/>
                </a:solidFill>
                <a:latin typeface="Times New Roman" charset="0"/>
                <a:ea typeface="Times New Roman" charset="0"/>
                <a:cs typeface="Times New Roman" charset="0"/>
              </a:rPr>
              <a:t> </a:t>
            </a:r>
            <a:r>
              <a:rPr lang="en-US" altLang="zh-CN" sz="1600" dirty="0" err="1" smtClean="0">
                <a:solidFill>
                  <a:srgbClr val="00B050"/>
                </a:solidFill>
                <a:latin typeface="Times New Roman" charset="0"/>
                <a:ea typeface="Times New Roman" charset="0"/>
                <a:cs typeface="Times New Roman" charset="0"/>
              </a:rPr>
              <a:t>stormwater</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BMPs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in</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construction</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site:</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Minnesota</a:t>
            </a:r>
            <a:r>
              <a:rPr lang="zh-CN" altLang="en-US" sz="1600" b="1" dirty="0" smtClean="0">
                <a:solidFill>
                  <a:srgbClr val="000000"/>
                </a:solidFill>
                <a:latin typeface="Times New Roman" charset="0"/>
                <a:ea typeface="Times New Roman" charset="0"/>
                <a:cs typeface="Times New Roman" charset="0"/>
              </a:rPr>
              <a:t> </a:t>
            </a:r>
            <a:r>
              <a:rPr lang="en-US" altLang="zh-CN" sz="1600" b="1" dirty="0" err="1" smtClean="0">
                <a:solidFill>
                  <a:srgbClr val="000000"/>
                </a:solidFill>
                <a:latin typeface="Times New Roman" charset="0"/>
                <a:ea typeface="Times New Roman" charset="0"/>
                <a:cs typeface="Times New Roman" charset="0"/>
              </a:rPr>
              <a:t>stormwater</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manual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small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residential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construction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site</a:t>
            </a:r>
          </a:p>
          <a:p>
            <a:pPr algn="just"/>
            <a:r>
              <a:rPr lang="zh-CN" altLang="en-US" sz="1600" dirty="0">
                <a:solidFill>
                  <a:srgbClr val="000000"/>
                </a:solidFill>
                <a:latin typeface="Times New Roman" charset="0"/>
                <a:ea typeface="Times New Roman" charset="0"/>
                <a:cs typeface="Times New Roman" charset="0"/>
              </a:rPr>
              <a:t> </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typical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case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that</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u</a:t>
            </a:r>
            <a:r>
              <a:rPr lang="en-US" altLang="zh-CN" sz="1600" dirty="0" smtClean="0">
                <a:solidFill>
                  <a:srgbClr val="000000"/>
                </a:solidFill>
                <a:latin typeface="Times New Roman" charset="0"/>
                <a:ea typeface="Times New Roman" charset="0"/>
                <a:cs typeface="Times New Roman" charset="0"/>
              </a:rPr>
              <a:t>ses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erosion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sediment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control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non-structural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small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
            </a:r>
            <a:br>
              <a:rPr lang="en-US" altLang="zh-CN" sz="1600" dirty="0" smtClean="0">
                <a:solidFill>
                  <a:srgbClr val="000000"/>
                </a:solidFill>
                <a:latin typeface="Times New Roman" charset="0"/>
                <a:ea typeface="Times New Roman" charset="0"/>
                <a:cs typeface="Times New Roman" charset="0"/>
              </a:rPr>
            </a:b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residential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construction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site.</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Kentucky</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case</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study:</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slope</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protection</a:t>
            </a:r>
          </a:p>
          <a:p>
            <a:pPr algn="just"/>
            <a:r>
              <a:rPr lang="zh-CN" altLang="en-US" sz="1600" dirty="0">
                <a:solidFill>
                  <a:srgbClr val="000000"/>
                </a:solidFill>
                <a:latin typeface="Times New Roman" charset="0"/>
                <a:ea typeface="Times New Roman" charset="0"/>
                <a:cs typeface="Times New Roman" charset="0"/>
              </a:rPr>
              <a:t> </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guide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choosing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good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slope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protection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measure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according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different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situation.</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San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Diego</a:t>
            </a:r>
            <a:r>
              <a:rPr lang="zh-CN" altLang="en-US" sz="1600" b="1" dirty="0" smtClean="0">
                <a:solidFill>
                  <a:srgbClr val="000000"/>
                </a:solidFill>
                <a:latin typeface="Times New Roman" charset="0"/>
                <a:ea typeface="Times New Roman" charset="0"/>
                <a:cs typeface="Times New Roman" charset="0"/>
              </a:rPr>
              <a:t> </a:t>
            </a:r>
            <a:r>
              <a:rPr lang="en-US" altLang="zh-CN" sz="1600" b="1" dirty="0" err="1" smtClean="0">
                <a:solidFill>
                  <a:srgbClr val="000000"/>
                </a:solidFill>
                <a:latin typeface="Times New Roman" charset="0"/>
                <a:ea typeface="Times New Roman" charset="0"/>
                <a:cs typeface="Times New Roman" charset="0"/>
              </a:rPr>
              <a:t>stormwater</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management</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plan</a:t>
            </a:r>
          </a:p>
          <a:p>
            <a:pPr algn="just"/>
            <a:r>
              <a:rPr lang="zh-CN" altLang="en-US" sz="1600" dirty="0">
                <a:solidFill>
                  <a:srgbClr val="000000"/>
                </a:solidFill>
                <a:latin typeface="Times New Roman" charset="0"/>
                <a:ea typeface="Times New Roman" charset="0"/>
                <a:cs typeface="Times New Roman" charset="0"/>
              </a:rPr>
              <a:t> </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sample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Diego</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management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plan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construction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site</a:t>
            </a:r>
          </a:p>
          <a:p>
            <a:pPr algn="just"/>
            <a:r>
              <a:rPr lang="en-US" altLang="zh-CN" sz="1600" dirty="0" err="1">
                <a:solidFill>
                  <a:srgbClr val="00B050"/>
                </a:solidFill>
                <a:latin typeface="Times New Roman" charset="0"/>
                <a:ea typeface="Times New Roman" charset="0"/>
                <a:cs typeface="Times New Roman" charset="0"/>
              </a:rPr>
              <a:t>Stormwater</a:t>
            </a:r>
            <a:r>
              <a:rPr lang="zh-CN" altLang="en-US" sz="1600" dirty="0">
                <a:solidFill>
                  <a:srgbClr val="00B050"/>
                </a:solidFill>
                <a:latin typeface="Times New Roman" charset="0"/>
                <a:ea typeface="Times New Roman" charset="0"/>
                <a:cs typeface="Times New Roman" charset="0"/>
              </a:rPr>
              <a:t> </a:t>
            </a:r>
            <a:r>
              <a:rPr lang="en-US" altLang="zh-CN" sz="1600" dirty="0">
                <a:solidFill>
                  <a:srgbClr val="00B050"/>
                </a:solidFill>
                <a:latin typeface="Times New Roman" charset="0"/>
                <a:ea typeface="Times New Roman" charset="0"/>
                <a:cs typeface="Times New Roman" charset="0"/>
              </a:rPr>
              <a:t>BMPs</a:t>
            </a:r>
            <a:r>
              <a:rPr lang="zh-CN" altLang="en-US" sz="1600" dirty="0">
                <a:solidFill>
                  <a:srgbClr val="00B050"/>
                </a:solidFill>
                <a:latin typeface="Times New Roman" charset="0"/>
                <a:ea typeface="Times New Roman" charset="0"/>
                <a:cs typeface="Times New Roman" charset="0"/>
              </a:rPr>
              <a:t> </a:t>
            </a:r>
            <a:r>
              <a:rPr lang="en-US" altLang="zh-CN" sz="1600" dirty="0">
                <a:solidFill>
                  <a:srgbClr val="00B050"/>
                </a:solidFill>
                <a:latin typeface="Times New Roman" charset="0"/>
                <a:ea typeface="Times New Roman" charset="0"/>
                <a:cs typeface="Times New Roman" charset="0"/>
              </a:rPr>
              <a:t>for</a:t>
            </a:r>
            <a:r>
              <a:rPr lang="zh-CN" altLang="en-US" sz="1600" dirty="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parking</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lots:</a:t>
            </a:r>
            <a:endParaRPr lang="en-US" altLang="zh-CN" sz="1600" dirty="0">
              <a:solidFill>
                <a:srgbClr val="00B050"/>
              </a:solidFill>
              <a:latin typeface="Times New Roman" charset="0"/>
              <a:ea typeface="Times New Roman" charset="0"/>
              <a:cs typeface="Times New Roman" charset="0"/>
            </a:endParaRP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Structural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Oil/water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separators,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catch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basin,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rain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garden,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dry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detention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basins,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wet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retention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basins,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swales,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infiltration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system,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pervious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pavement</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Non-structural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education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source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control</a:t>
            </a:r>
          </a:p>
          <a:p>
            <a:pPr algn="just"/>
            <a:r>
              <a:rPr lang="en-US" altLang="zh-CN" sz="1600" dirty="0">
                <a:solidFill>
                  <a:srgbClr val="00B050"/>
                </a:solidFill>
                <a:latin typeface="Times New Roman" charset="0"/>
                <a:ea typeface="Times New Roman" charset="0"/>
                <a:cs typeface="Times New Roman" charset="0"/>
              </a:rPr>
              <a:t>Case</a:t>
            </a:r>
            <a:r>
              <a:rPr lang="zh-CN" altLang="en-US" sz="1600" dirty="0">
                <a:solidFill>
                  <a:srgbClr val="00B050"/>
                </a:solidFill>
                <a:latin typeface="Times New Roman" charset="0"/>
                <a:ea typeface="Times New Roman" charset="0"/>
                <a:cs typeface="Times New Roman" charset="0"/>
              </a:rPr>
              <a:t> </a:t>
            </a:r>
            <a:r>
              <a:rPr lang="en-US" altLang="zh-CN" sz="1600" dirty="0">
                <a:solidFill>
                  <a:srgbClr val="00B050"/>
                </a:solidFill>
                <a:latin typeface="Times New Roman" charset="0"/>
                <a:ea typeface="Times New Roman" charset="0"/>
                <a:cs typeface="Times New Roman" charset="0"/>
              </a:rPr>
              <a:t>studies</a:t>
            </a:r>
            <a:r>
              <a:rPr lang="zh-CN" altLang="en-US" sz="1600" dirty="0">
                <a:solidFill>
                  <a:srgbClr val="00B050"/>
                </a:solidFill>
                <a:latin typeface="Times New Roman" charset="0"/>
                <a:ea typeface="Times New Roman" charset="0"/>
                <a:cs typeface="Times New Roman" charset="0"/>
              </a:rPr>
              <a:t> </a:t>
            </a:r>
            <a:r>
              <a:rPr lang="en-US" altLang="zh-CN" sz="1600" dirty="0">
                <a:solidFill>
                  <a:srgbClr val="00B050"/>
                </a:solidFill>
                <a:latin typeface="Times New Roman" charset="0"/>
                <a:ea typeface="Times New Roman" charset="0"/>
                <a:cs typeface="Times New Roman" charset="0"/>
              </a:rPr>
              <a:t>for</a:t>
            </a:r>
            <a:r>
              <a:rPr lang="zh-CN" altLang="en-US" sz="1600" dirty="0">
                <a:solidFill>
                  <a:srgbClr val="00B050"/>
                </a:solidFill>
                <a:latin typeface="Times New Roman" charset="0"/>
                <a:ea typeface="Times New Roman" charset="0"/>
                <a:cs typeface="Times New Roman" charset="0"/>
              </a:rPr>
              <a:t> </a:t>
            </a:r>
            <a:r>
              <a:rPr lang="en-US" altLang="zh-CN" sz="1600" dirty="0" err="1">
                <a:solidFill>
                  <a:srgbClr val="00B050"/>
                </a:solidFill>
                <a:latin typeface="Times New Roman" charset="0"/>
                <a:ea typeface="Times New Roman" charset="0"/>
                <a:cs typeface="Times New Roman" charset="0"/>
              </a:rPr>
              <a:t>stormwater</a:t>
            </a:r>
            <a:r>
              <a:rPr lang="zh-CN" altLang="en-US" sz="1600" dirty="0">
                <a:solidFill>
                  <a:srgbClr val="00B050"/>
                </a:solidFill>
                <a:latin typeface="Times New Roman" charset="0"/>
                <a:ea typeface="Times New Roman" charset="0"/>
                <a:cs typeface="Times New Roman" charset="0"/>
              </a:rPr>
              <a:t> </a:t>
            </a:r>
            <a:r>
              <a:rPr lang="en-US" altLang="zh-CN" sz="1600" dirty="0">
                <a:solidFill>
                  <a:srgbClr val="00B050"/>
                </a:solidFill>
                <a:latin typeface="Times New Roman" charset="0"/>
                <a:ea typeface="Times New Roman" charset="0"/>
                <a:cs typeface="Times New Roman" charset="0"/>
              </a:rPr>
              <a:t>BMPs</a:t>
            </a:r>
            <a:r>
              <a:rPr lang="zh-CN" altLang="en-US" sz="1600" dirty="0">
                <a:solidFill>
                  <a:srgbClr val="00B050"/>
                </a:solidFill>
                <a:latin typeface="Times New Roman" charset="0"/>
                <a:ea typeface="Times New Roman" charset="0"/>
                <a:cs typeface="Times New Roman" charset="0"/>
              </a:rPr>
              <a:t> </a:t>
            </a:r>
            <a:r>
              <a:rPr lang="en-US" altLang="zh-CN" sz="1600" dirty="0">
                <a:solidFill>
                  <a:srgbClr val="00B050"/>
                </a:solidFill>
                <a:latin typeface="Times New Roman" charset="0"/>
                <a:ea typeface="Times New Roman" charset="0"/>
                <a:cs typeface="Times New Roman" charset="0"/>
              </a:rPr>
              <a:t>in</a:t>
            </a:r>
            <a:r>
              <a:rPr lang="zh-CN" altLang="en-US" sz="1600" dirty="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parking</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lots:</a:t>
            </a:r>
            <a:endParaRPr lang="en-US" altLang="zh-CN" sz="1600" dirty="0">
              <a:solidFill>
                <a:srgbClr val="00B050"/>
              </a:solidFill>
              <a:latin typeface="Times New Roman" charset="0"/>
              <a:ea typeface="Times New Roman" charset="0"/>
              <a:cs typeface="Times New Roman" charset="0"/>
            </a:endParaRP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Pennsylvania</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State</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University,</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Berks</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County</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Campus</a:t>
            </a:r>
            <a:endParaRPr lang="en-US" altLang="zh-CN" sz="1600" b="1" dirty="0">
              <a:solidFill>
                <a:srgbClr val="000000"/>
              </a:solidFill>
              <a:latin typeface="Times New Roman" charset="0"/>
              <a:ea typeface="Times New Roman" charset="0"/>
              <a:cs typeface="Times New Roman" charset="0"/>
            </a:endParaRPr>
          </a:p>
          <a:p>
            <a:pPr algn="just"/>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Uses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porous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asphalt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pavement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underlain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with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subsurface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infiltration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beds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mitigate</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
            </a:r>
            <a:br>
              <a:rPr lang="en-US" altLang="zh-CN" sz="1600" dirty="0" smtClean="0">
                <a:solidFill>
                  <a:srgbClr val="000000"/>
                </a:solidFill>
                <a:latin typeface="Times New Roman" charset="0"/>
                <a:ea typeface="Times New Roman" charset="0"/>
                <a:cs typeface="Times New Roman" charset="0"/>
              </a:rPr>
            </a:b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runoff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prevent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pollution.</a:t>
            </a:r>
            <a:endParaRPr lang="en-US" altLang="zh-CN" sz="1600" dirty="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Lebanon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Valley</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Agricultural</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Center,</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Lebanon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County</a:t>
            </a:r>
            <a:r>
              <a:rPr lang="en-US" altLang="zh-CN" sz="1600" b="1" smtClean="0">
                <a:solidFill>
                  <a:srgbClr val="000000"/>
                </a:solidFill>
                <a:latin typeface="Times New Roman" charset="0"/>
                <a:ea typeface="Times New Roman" charset="0"/>
                <a:cs typeface="Times New Roman" charset="0"/>
              </a:rPr>
              <a:t>, Pennsylvania</a:t>
            </a:r>
            <a:endParaRPr lang="en-US" altLang="zh-CN" sz="1600" b="1" dirty="0">
              <a:solidFill>
                <a:srgbClr val="000000"/>
              </a:solidFill>
              <a:latin typeface="Times New Roman" charset="0"/>
              <a:ea typeface="Times New Roman" charset="0"/>
              <a:cs typeface="Times New Roman" charset="0"/>
            </a:endParaRPr>
          </a:p>
          <a:p>
            <a:pPr algn="just"/>
            <a:r>
              <a:rPr lang="zh-CN" altLang="en-US" sz="1600" dirty="0">
                <a:solidFill>
                  <a:srgbClr val="000000"/>
                </a:solidFill>
                <a:latin typeface="Times New Roman" charset="0"/>
                <a:ea typeface="Times New Roman" charset="0"/>
                <a:cs typeface="Times New Roman" charset="0"/>
              </a:rPr>
              <a:t> </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successful</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application</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of</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porous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asphalt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pavement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parking</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lot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control</a:t>
            </a:r>
            <a:r>
              <a:rPr lang="zh-CN" altLang="en-US" sz="1600" dirty="0">
                <a:solidFill>
                  <a:srgbClr val="000000"/>
                </a:solidFill>
                <a:latin typeface="Times New Roman" charset="0"/>
                <a:ea typeface="Times New Roman" charset="0"/>
                <a:cs typeface="Times New Roman" charset="0"/>
              </a:rPr>
              <a:t>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a:t>
            </a:r>
          </a:p>
          <a:p>
            <a:pPr marL="285750" indent="-285750" algn="just">
              <a:buFont typeface="Arial" charset="0"/>
              <a:buChar char="•"/>
            </a:pPr>
            <a:r>
              <a:rPr lang="en-US" altLang="zh-CN" sz="1600" b="1" dirty="0" smtClean="0">
                <a:solidFill>
                  <a:srgbClr val="000000"/>
                </a:solidFill>
                <a:latin typeface="Times New Roman" charset="0"/>
                <a:ea typeface="Times New Roman" charset="0"/>
                <a:cs typeface="Times New Roman" charset="0"/>
              </a:rPr>
              <a:t>Civic</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Center</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Back</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40</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Infiltration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Basin</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Project,</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Evansville,</a:t>
            </a:r>
            <a:r>
              <a:rPr lang="zh-CN" altLang="en-US" sz="1600" b="1" dirty="0" smtClean="0">
                <a:solidFill>
                  <a:srgbClr val="000000"/>
                </a:solidFill>
                <a:latin typeface="Times New Roman" charset="0"/>
                <a:ea typeface="Times New Roman" charset="0"/>
                <a:cs typeface="Times New Roman" charset="0"/>
              </a:rPr>
              <a:t> </a:t>
            </a:r>
            <a:r>
              <a:rPr lang="en-US" altLang="zh-CN" sz="1600" b="1" dirty="0" smtClean="0">
                <a:solidFill>
                  <a:srgbClr val="000000"/>
                </a:solidFill>
                <a:latin typeface="Times New Roman" charset="0"/>
                <a:ea typeface="Times New Roman" charset="0"/>
                <a:cs typeface="Times New Roman" charset="0"/>
              </a:rPr>
              <a:t>Indiana</a:t>
            </a:r>
            <a:endParaRPr lang="en-US" altLang="zh-CN" sz="1600" b="1" dirty="0">
              <a:solidFill>
                <a:srgbClr val="000000"/>
              </a:solidFill>
              <a:latin typeface="Times New Roman" charset="0"/>
              <a:ea typeface="Times New Roman" charset="0"/>
              <a:cs typeface="Times New Roman" charset="0"/>
            </a:endParaRPr>
          </a:p>
          <a:p>
            <a:pPr algn="just"/>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Uses</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bioretention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islands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underground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infiltration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system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infiltrate</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ground.</a:t>
            </a:r>
            <a:endParaRPr lang="en-US" altLang="zh-CN"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735453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692E73A-F3CE-4C7D-BDB6-ECD9FBA6DA97}"/>
              </a:ext>
            </a:extLst>
          </p:cNvPr>
          <p:cNvSpPr>
            <a:spLocks noGrp="1"/>
          </p:cNvSpPr>
          <p:nvPr>
            <p:ph idx="1"/>
          </p:nvPr>
        </p:nvSpPr>
        <p:spPr>
          <a:xfrm>
            <a:off x="544099" y="1194121"/>
            <a:ext cx="8229600" cy="4465899"/>
          </a:xfrm>
        </p:spPr>
        <p:txBody>
          <a:bodyPr/>
          <a:lstStyle/>
          <a:p>
            <a:pPr algn="just"/>
            <a:r>
              <a:rPr lang="en-US" altLang="zh-CN" sz="2000" dirty="0" err="1" smtClean="0">
                <a:solidFill>
                  <a:srgbClr val="000000"/>
                </a:solidFill>
                <a:latin typeface="Times New Roman" charset="0"/>
                <a:ea typeface="Times New Roman" charset="0"/>
                <a:cs typeface="Times New Roman" charset="0"/>
              </a:rPr>
              <a:t>Stormwater</a:t>
            </a:r>
            <a:r>
              <a:rPr lang="en-US" altLang="en-US" sz="2000" dirty="0" smtClean="0">
                <a:solidFill>
                  <a:srgbClr val="000000"/>
                </a:solidFill>
                <a:latin typeface="Times New Roman" charset="0"/>
                <a:ea typeface="Times New Roman" charset="0"/>
                <a:cs typeface="Times New Roman" charset="0"/>
              </a:rPr>
              <a:t> </a:t>
            </a:r>
            <a:r>
              <a:rPr lang="en-US" altLang="en-US" sz="2000" dirty="0">
                <a:solidFill>
                  <a:srgbClr val="000000"/>
                </a:solidFill>
                <a:latin typeface="Times New Roman" charset="0"/>
                <a:ea typeface="Times New Roman" charset="0"/>
                <a:cs typeface="Times New Roman" charset="0"/>
              </a:rPr>
              <a:t>BMPs play a key role in the revitalization of LA </a:t>
            </a:r>
            <a:r>
              <a:rPr lang="en-US" altLang="en-US" sz="2000" dirty="0" smtClean="0">
                <a:solidFill>
                  <a:srgbClr val="000000"/>
                </a:solidFill>
                <a:latin typeface="Times New Roman" charset="0"/>
                <a:ea typeface="Times New Roman" charset="0"/>
                <a:cs typeface="Times New Roman" charset="0"/>
              </a:rPr>
              <a:t>River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prevent</a:t>
            </a:r>
            <a:r>
              <a:rPr lang="zh-CN" altLang="en-US" sz="2000" dirty="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pollution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from</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being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discharged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from</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construction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area</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parking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lots</a:t>
            </a:r>
            <a:r>
              <a:rPr lang="en-US" altLang="en-US" sz="2000" dirty="0" smtClean="0">
                <a:solidFill>
                  <a:srgbClr val="000000"/>
                </a:solidFill>
                <a:latin typeface="Times New Roman" charset="0"/>
                <a:ea typeface="Times New Roman" charset="0"/>
                <a:cs typeface="Times New Roman" charset="0"/>
              </a:rPr>
              <a:t>.</a:t>
            </a:r>
            <a:endParaRPr lang="en-US" altLang="en-US" sz="2000" dirty="0">
              <a:solidFill>
                <a:srgbClr val="000000"/>
              </a:solidFill>
              <a:latin typeface="Times New Roman" charset="0"/>
              <a:ea typeface="Times New Roman" charset="0"/>
              <a:cs typeface="Times New Roman" charset="0"/>
            </a:endParaRPr>
          </a:p>
          <a:p>
            <a:pPr algn="just"/>
            <a:r>
              <a:rPr lang="en-US" altLang="zh-CN" sz="2000" dirty="0" smtClean="0">
                <a:solidFill>
                  <a:srgbClr val="000000"/>
                </a:solidFill>
                <a:latin typeface="Times New Roman" charset="0"/>
                <a:ea typeface="Times New Roman" charset="0"/>
                <a:cs typeface="Times New Roman" charset="0"/>
              </a:rPr>
              <a:t>Identifying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selecting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appropriate</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according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different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conditions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of</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construction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site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very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important.</a:t>
            </a:r>
            <a:r>
              <a:rPr lang="zh-CN" altLang="en-US" sz="2000" dirty="0" smtClean="0">
                <a:solidFill>
                  <a:srgbClr val="000000"/>
                </a:solidFill>
                <a:latin typeface="Times New Roman" charset="0"/>
                <a:ea typeface="Times New Roman" charset="0"/>
                <a:cs typeface="Times New Roman" charset="0"/>
              </a:rPr>
              <a:t> </a:t>
            </a:r>
            <a:endParaRPr lang="en-US" altLang="zh-CN" sz="2000" dirty="0" smtClean="0">
              <a:solidFill>
                <a:srgbClr val="000000"/>
              </a:solidFill>
              <a:latin typeface="Times New Roman" charset="0"/>
              <a:ea typeface="Times New Roman" charset="0"/>
              <a:cs typeface="Times New Roman" charset="0"/>
            </a:endParaRPr>
          </a:p>
          <a:p>
            <a:pPr algn="just"/>
            <a:r>
              <a:rPr lang="en-US" altLang="zh-CN" sz="2000" dirty="0" smtClean="0">
                <a:solidFill>
                  <a:srgbClr val="000000"/>
                </a:solidFill>
                <a:latin typeface="Times New Roman" charset="0"/>
                <a:ea typeface="Times New Roman" charset="0"/>
                <a:cs typeface="Times New Roman" charset="0"/>
              </a:rPr>
              <a:t>Regular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inspections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good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maintenance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can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ensure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good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condition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effectively</a:t>
            </a:r>
            <a:r>
              <a:rPr lang="zh-CN" altLang="en-US" sz="2000" dirty="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operated.</a:t>
            </a:r>
          </a:p>
          <a:p>
            <a:pPr algn="just"/>
            <a:r>
              <a:rPr lang="en-US" altLang="zh-CN"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efficiency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depends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site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condition,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weather,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maintenance,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other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related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factors.</a:t>
            </a:r>
            <a:endParaRPr lang="en-US" altLang="en-US" sz="2000" dirty="0">
              <a:solidFill>
                <a:srgbClr val="000000"/>
              </a:solidFill>
              <a:latin typeface="Times New Roman" charset="0"/>
              <a:ea typeface="Times New Roman" charset="0"/>
              <a:cs typeface="Times New Roman" charset="0"/>
            </a:endParaRPr>
          </a:p>
          <a:p>
            <a:pPr algn="just"/>
            <a:r>
              <a:rPr lang="en-US" altLang="en-US" sz="2000" dirty="0">
                <a:solidFill>
                  <a:srgbClr val="000000"/>
                </a:solidFill>
                <a:latin typeface="Times New Roman" charset="0"/>
                <a:ea typeface="Times New Roman" charset="0"/>
                <a:cs typeface="Times New Roman" charset="0"/>
              </a:rPr>
              <a:t>Role of </a:t>
            </a:r>
            <a:r>
              <a:rPr lang="en-US" altLang="zh-CN" sz="2000" dirty="0" smtClean="0">
                <a:solidFill>
                  <a:srgbClr val="000000"/>
                </a:solidFill>
                <a:latin typeface="Times New Roman" charset="0"/>
                <a:ea typeface="Times New Roman" charset="0"/>
                <a:cs typeface="Times New Roman" charset="0"/>
              </a:rPr>
              <a:t>non-structural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(material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management,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site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management,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education,</a:t>
            </a:r>
            <a:r>
              <a:rPr lang="zh-CN" altLang="en-US" sz="2000" dirty="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employee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training)</a:t>
            </a:r>
            <a:r>
              <a:rPr lang="zh-CN" altLang="en-US" sz="2000" dirty="0" smtClean="0">
                <a:solidFill>
                  <a:srgbClr val="000000"/>
                </a:solidFill>
                <a:latin typeface="Times New Roman" charset="0"/>
                <a:ea typeface="Times New Roman" charset="0"/>
                <a:cs typeface="Times New Roman" charset="0"/>
              </a:rPr>
              <a:t> </a:t>
            </a:r>
            <a:r>
              <a:rPr lang="en-US" altLang="en-US" sz="2000" dirty="0" smtClean="0">
                <a:solidFill>
                  <a:srgbClr val="000000"/>
                </a:solidFill>
                <a:latin typeface="Times New Roman" charset="0"/>
                <a:ea typeface="Times New Roman" charset="0"/>
                <a:cs typeface="Times New Roman" charset="0"/>
              </a:rPr>
              <a:t>is </a:t>
            </a:r>
            <a:r>
              <a:rPr lang="en-US" altLang="zh-CN" sz="2000" dirty="0" smtClean="0">
                <a:solidFill>
                  <a:srgbClr val="000000"/>
                </a:solidFill>
                <a:latin typeface="Times New Roman" charset="0"/>
                <a:ea typeface="Times New Roman" charset="0"/>
                <a:cs typeface="Times New Roman" charset="0"/>
              </a:rPr>
              <a:t>as</a:t>
            </a:r>
            <a:r>
              <a:rPr lang="zh-CN" altLang="en-US" sz="2000" dirty="0" smtClean="0">
                <a:solidFill>
                  <a:srgbClr val="000000"/>
                </a:solidFill>
                <a:latin typeface="Times New Roman" charset="0"/>
                <a:ea typeface="Times New Roman" charset="0"/>
                <a:cs typeface="Times New Roman" charset="0"/>
              </a:rPr>
              <a:t> </a:t>
            </a:r>
            <a:r>
              <a:rPr lang="en-US" altLang="en-US" sz="2000" dirty="0" smtClean="0">
                <a:solidFill>
                  <a:srgbClr val="000000"/>
                </a:solidFill>
                <a:latin typeface="Times New Roman" charset="0"/>
                <a:ea typeface="Times New Roman" charset="0"/>
                <a:cs typeface="Times New Roman" charset="0"/>
              </a:rPr>
              <a:t>important as </a:t>
            </a:r>
            <a:r>
              <a:rPr lang="en-US" altLang="zh-CN" sz="2000" dirty="0" smtClean="0">
                <a:solidFill>
                  <a:srgbClr val="000000"/>
                </a:solidFill>
                <a:latin typeface="Times New Roman" charset="0"/>
                <a:ea typeface="Times New Roman" charset="0"/>
                <a:cs typeface="Times New Roman" charset="0"/>
              </a:rPr>
              <a:t>structural</a:t>
            </a:r>
            <a:r>
              <a:rPr lang="zh-CN" altLang="en-US" sz="2000" dirty="0" smtClean="0">
                <a:solidFill>
                  <a:srgbClr val="000000"/>
                </a:solidFill>
                <a:latin typeface="Times New Roman" charset="0"/>
                <a:ea typeface="Times New Roman" charset="0"/>
                <a:cs typeface="Times New Roman" charset="0"/>
              </a:rPr>
              <a:t> </a:t>
            </a:r>
            <a:r>
              <a:rPr lang="en-US" altLang="en-US" sz="2000" dirty="0" smtClean="0">
                <a:solidFill>
                  <a:srgbClr val="000000"/>
                </a:solidFill>
                <a:latin typeface="Times New Roman" charset="0"/>
                <a:ea typeface="Times New Roman" charset="0"/>
                <a:cs typeface="Times New Roman" charset="0"/>
              </a:rPr>
              <a:t>BMPs</a:t>
            </a:r>
            <a:r>
              <a:rPr lang="en-US" altLang="en-US" sz="2000" dirty="0">
                <a:solidFill>
                  <a:srgbClr val="000000"/>
                </a:solidFill>
                <a:latin typeface="Times New Roman" charset="0"/>
                <a:ea typeface="Times New Roman" charset="0"/>
                <a:cs typeface="Times New Roman" charset="0"/>
              </a:rPr>
              <a:t>. </a:t>
            </a:r>
          </a:p>
          <a:p>
            <a:pPr algn="just"/>
            <a:r>
              <a:rPr lang="en-US" altLang="zh-CN" sz="2000" dirty="0" smtClean="0">
                <a:solidFill>
                  <a:srgbClr val="000000"/>
                </a:solidFill>
                <a:latin typeface="Times New Roman" charset="0"/>
                <a:ea typeface="Times New Roman" charset="0"/>
                <a:cs typeface="Times New Roman" charset="0"/>
              </a:rPr>
              <a:t>C</a:t>
            </a:r>
            <a:r>
              <a:rPr lang="en-US" altLang="en-US" sz="2000" dirty="0" smtClean="0">
                <a:solidFill>
                  <a:srgbClr val="000000"/>
                </a:solidFill>
                <a:latin typeface="Times New Roman" charset="0"/>
                <a:ea typeface="Times New Roman" charset="0"/>
                <a:cs typeface="Times New Roman" charset="0"/>
              </a:rPr>
              <a:t>ase </a:t>
            </a:r>
            <a:r>
              <a:rPr lang="en-US" altLang="en-US" sz="2000" dirty="0">
                <a:solidFill>
                  <a:srgbClr val="000000"/>
                </a:solidFill>
                <a:latin typeface="Times New Roman" charset="0"/>
                <a:ea typeface="Times New Roman" charset="0"/>
                <a:cs typeface="Times New Roman" charset="0"/>
              </a:rPr>
              <a:t>studies </a:t>
            </a:r>
            <a:r>
              <a:rPr lang="en-US" altLang="zh-CN" sz="2000" dirty="0" smtClean="0">
                <a:solidFill>
                  <a:srgbClr val="000000"/>
                </a:solidFill>
                <a:latin typeface="Times New Roman" charset="0"/>
                <a:ea typeface="Times New Roman" charset="0"/>
                <a:cs typeface="Times New Roman" charset="0"/>
              </a:rPr>
              <a:t>show</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different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examples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guidelines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of</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en-US" sz="2000" dirty="0" smtClean="0">
                <a:solidFill>
                  <a:srgbClr val="000000"/>
                </a:solidFill>
                <a:latin typeface="Times New Roman" charset="0"/>
                <a:ea typeface="Times New Roman" charset="0"/>
                <a:cs typeface="Times New Roman" charset="0"/>
              </a:rPr>
              <a:t> 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for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construction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sites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parking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lot</a:t>
            </a:r>
            <a:r>
              <a:rPr lang="en-US" altLang="en-US" sz="2000" dirty="0" smtClean="0">
                <a:solidFill>
                  <a:srgbClr val="000000"/>
                </a:solidFill>
                <a:latin typeface="Times New Roman" charset="0"/>
                <a:ea typeface="Times New Roman" charset="0"/>
                <a:cs typeface="Times New Roman" charset="0"/>
              </a:rPr>
              <a:t>.</a:t>
            </a:r>
            <a:endParaRPr lang="en-US" altLang="en-US" sz="2000" dirty="0">
              <a:solidFill>
                <a:srgbClr val="000000"/>
              </a:solidFill>
              <a:latin typeface="Times New Roman" charset="0"/>
              <a:ea typeface="Times New Roman" charset="0"/>
              <a:cs typeface="Times New Roman" charset="0"/>
            </a:endParaRPr>
          </a:p>
        </p:txBody>
      </p:sp>
      <p:sp>
        <p:nvSpPr>
          <p:cNvPr id="5" name="Title 1">
            <a:extLst>
              <a:ext uri="{FF2B5EF4-FFF2-40B4-BE49-F238E27FC236}">
                <a16:creationId xmlns:a16="http://schemas.microsoft.com/office/drawing/2014/main" xmlns="" id="{8121CBF1-40F9-464C-9164-8E5A584CDEF0}"/>
              </a:ext>
            </a:extLst>
          </p:cNvPr>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3200" b="1" u="none" strike="noStrike" kern="1200" cap="none" spc="0" normalizeH="0" baseline="0" noProof="0" dirty="0" smtClean="0">
                <a:ln>
                  <a:noFill/>
                </a:ln>
                <a:solidFill>
                  <a:srgbClr val="990000"/>
                </a:solidFill>
                <a:effectLst/>
                <a:uLnTx/>
                <a:uFillTx/>
                <a:latin typeface="Arial"/>
                <a:ea typeface="+mj-ea"/>
                <a:cs typeface="Arial"/>
              </a:rPr>
              <a:t>Discussion</a:t>
            </a:r>
            <a:endParaRPr kumimoji="0" lang="en-US" altLang="zh-CN" sz="2800" b="1"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576039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29299" cy="1066799"/>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none" strike="noStrike" kern="1200" cap="none" spc="0" normalizeH="0" baseline="0" noProof="0" dirty="0" smtClean="0">
                <a:ln>
                  <a:noFill/>
                </a:ln>
                <a:solidFill>
                  <a:srgbClr val="990000"/>
                </a:solidFill>
                <a:effectLst/>
                <a:uLnTx/>
                <a:uFillTx/>
                <a:latin typeface="Arial"/>
                <a:ea typeface="+mj-ea"/>
                <a:cs typeface="Arial"/>
              </a:rPr>
              <a:t>Introduction</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pic>
        <p:nvPicPr>
          <p:cNvPr id="1026" name="Picture 2" descr="onstruction Site Secu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759" y="2906081"/>
            <a:ext cx="5199079" cy="2599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1118033"/>
            <a:ext cx="8704613" cy="1754326"/>
          </a:xfrm>
          <a:prstGeom prst="rect">
            <a:avLst/>
          </a:prstGeom>
          <a:noFill/>
        </p:spPr>
        <p:txBody>
          <a:bodyPr wrap="square" rtlCol="0">
            <a:spAutoFit/>
          </a:bodyPr>
          <a:lstStyle/>
          <a:p>
            <a:pPr marL="742950" lvl="1" indent="-285750" algn="just">
              <a:buFont typeface="Arial" charset="0"/>
              <a:buChar char="•"/>
            </a:pPr>
            <a:r>
              <a:rPr lang="en-US" dirty="0">
                <a:solidFill>
                  <a:srgbClr val="000000"/>
                </a:solidFill>
                <a:latin typeface="Times New Roman" charset="0"/>
                <a:ea typeface="Times New Roman" charset="0"/>
                <a:cs typeface="Times New Roman" charset="0"/>
              </a:rPr>
              <a:t>Construction activities can be a significant source of stormwater contamination to LA River.</a:t>
            </a:r>
          </a:p>
          <a:p>
            <a:pPr marL="742950" lvl="1" indent="-285750" algn="just">
              <a:buFont typeface="Arial" charset="0"/>
              <a:buChar char="•"/>
            </a:pPr>
            <a:r>
              <a:rPr lang="en-US" dirty="0">
                <a:solidFill>
                  <a:srgbClr val="000000"/>
                </a:solidFill>
                <a:latin typeface="Times New Roman" charset="0"/>
                <a:ea typeface="Times New Roman" charset="0"/>
                <a:cs typeface="Times New Roman" charset="0"/>
              </a:rPr>
              <a:t>Sediment and other pollutants (paint, concrete, etc.) can be washed or </a:t>
            </a:r>
            <a:r>
              <a:rPr lang="en-US" dirty="0" smtClean="0">
                <a:solidFill>
                  <a:srgbClr val="000000"/>
                </a:solidFill>
                <a:latin typeface="Times New Roman" charset="0"/>
                <a:ea typeface="Times New Roman" charset="0"/>
                <a:cs typeface="Times New Roman" charset="0"/>
              </a:rPr>
              <a:t>tracked </a:t>
            </a:r>
            <a:r>
              <a:rPr lang="en-US" dirty="0">
                <a:solidFill>
                  <a:srgbClr val="000000"/>
                </a:solidFill>
                <a:latin typeface="Times New Roman" charset="0"/>
                <a:ea typeface="Times New Roman" charset="0"/>
                <a:cs typeface="Times New Roman" charset="0"/>
              </a:rPr>
              <a:t>offsite, eventually entering the storm drain system</a:t>
            </a:r>
            <a:r>
              <a:rPr lang="en-US" dirty="0" smtClean="0">
                <a:solidFill>
                  <a:srgbClr val="000000"/>
                </a:solidFill>
                <a:latin typeface="Times New Roman" charset="0"/>
                <a:ea typeface="Times New Roman" charset="0"/>
                <a:cs typeface="Times New Roman" charset="0"/>
              </a:rPr>
              <a:t>.</a:t>
            </a:r>
            <a:r>
              <a:rPr lang="zh-CN" altLang="en-US" dirty="0" smtClean="0">
                <a:solidFill>
                  <a:srgbClr val="000000"/>
                </a:solidFill>
                <a:latin typeface="Times New Roman" charset="0"/>
                <a:ea typeface="Times New Roman" charset="0"/>
                <a:cs typeface="Times New Roman" charset="0"/>
              </a:rPr>
              <a:t> </a:t>
            </a:r>
            <a:endParaRPr lang="en-US" altLang="zh-CN" dirty="0" smtClean="0">
              <a:solidFill>
                <a:srgbClr val="000000"/>
              </a:solidFill>
              <a:latin typeface="Times New Roman" charset="0"/>
              <a:ea typeface="Times New Roman" charset="0"/>
              <a:cs typeface="Times New Roman" charset="0"/>
            </a:endParaRPr>
          </a:p>
          <a:p>
            <a:pPr marL="742950" lvl="1" indent="-285750" algn="just">
              <a:buFont typeface="Arial" charset="0"/>
              <a:buChar char="•"/>
            </a:pPr>
            <a:r>
              <a:rPr lang="en-US" altLang="zh-CN" dirty="0" smtClean="0">
                <a:solidFill>
                  <a:srgbClr val="000000"/>
                </a:solidFill>
                <a:latin typeface="Times New Roman" charset="0"/>
                <a:ea typeface="Times New Roman" charset="0"/>
                <a:cs typeface="Times New Roman" charset="0"/>
              </a:rPr>
              <a:t>Suitable</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effectively</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prevent</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pollutants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from</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discharged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LA</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River.</a:t>
            </a:r>
            <a:endParaRPr lang="en-US" dirty="0">
              <a:solidFill>
                <a:srgbClr val="000000"/>
              </a:solidFill>
              <a:latin typeface="Times New Roman" charset="0"/>
              <a:ea typeface="Times New Roman" charset="0"/>
              <a:cs typeface="Times New Roman" charset="0"/>
            </a:endParaRPr>
          </a:p>
        </p:txBody>
      </p:sp>
      <p:sp>
        <p:nvSpPr>
          <p:cNvPr id="5" name="TextBox 4"/>
          <p:cNvSpPr txBox="1"/>
          <p:nvPr/>
        </p:nvSpPr>
        <p:spPr>
          <a:xfrm>
            <a:off x="1705759" y="5510745"/>
            <a:ext cx="4864100"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http://southvault.com/2018/10/08/top-10-construction-site-security-tips-for-contractors/</a:t>
            </a:r>
          </a:p>
        </p:txBody>
      </p:sp>
    </p:spTree>
    <p:extLst>
      <p:ext uri="{BB962C8B-B14F-4D97-AF65-F5344CB8AC3E}">
        <p14:creationId xmlns:p14="http://schemas.microsoft.com/office/powerpoint/2010/main" val="19255193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230131"/>
            <a:ext cx="9129299" cy="4114800"/>
          </a:xfrm>
          <a:prstGeom prst="rect">
            <a:avLst/>
          </a:prstGeom>
        </p:spPr>
        <p:txBody>
          <a:bodyPr vert="horz" lIns="91440" tIns="45720" rIns="91440" bIns="45720" rtlCol="0" anchor="ctr">
            <a:normAutofit/>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 </a:t>
            </a:r>
            <a:r>
              <a:rPr lang="en-US" altLang="zh-CN" sz="2400" b="1" noProof="0" dirty="0">
                <a:solidFill>
                  <a:schemeClr val="bg2">
                    <a:lumMod val="10000"/>
                  </a:schemeClr>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BMPs</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for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Construction</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S</a:t>
            </a:r>
            <a:r>
              <a:rPr lang="en-US" altLang="zh-CN" sz="2400" b="1" dirty="0" smtClean="0">
                <a:solidFill>
                  <a:schemeClr val="bg2">
                    <a:lumMod val="10000"/>
                  </a:schemeClr>
                </a:solidFill>
                <a:latin typeface="Times New Roman" charset="0"/>
                <a:ea typeface="Times New Roman" charset="0"/>
                <a:cs typeface="Times New Roman" charset="0"/>
              </a:rPr>
              <a:t>ite</a:t>
            </a:r>
            <a:endParaRPr lang="en-US" altLang="zh-CN" sz="2400" b="1" dirty="0">
              <a:solidFill>
                <a:schemeClr val="bg2">
                  <a:lumMod val="10000"/>
                </a:schemeClr>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kumimoji="0" lang="en-US" altLang="zh-CN" sz="2400" b="1" u="none" strike="noStrike" kern="1200" cap="none" spc="0" normalizeH="0" baseline="0" noProof="0" dirty="0" err="1">
                <a:solidFill>
                  <a:srgbClr val="000000"/>
                </a:solidFill>
                <a:effectLst/>
                <a:uLnTx/>
                <a:uFillTx/>
                <a:latin typeface="Times New Roman" charset="0"/>
                <a:ea typeface="Times New Roman" charset="0"/>
                <a:cs typeface="Times New Roman" charset="0"/>
              </a:rPr>
              <a:t>Stormwater</a:t>
            </a:r>
            <a:r>
              <a:rPr kumimoji="0" lang="zh-CN" altLang="en-US" sz="2400" b="1" u="none" strike="noStrike" kern="1200" cap="none" spc="0" normalizeH="0" noProof="0" dirty="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rgbClr val="000000"/>
                </a:solidFill>
                <a:effectLst/>
                <a:uLnTx/>
                <a:uFillTx/>
                <a:latin typeface="Times New Roman" charset="0"/>
                <a:ea typeface="Times New Roman" charset="0"/>
                <a:cs typeface="Times New Roman" charset="0"/>
              </a:rPr>
              <a:t>BMPs</a:t>
            </a:r>
            <a:r>
              <a:rPr kumimoji="0" lang="zh-CN" altLang="en-US" sz="2400" b="1" u="none" strike="noStrike" kern="1200" cap="none" spc="0" normalizeH="0" noProof="0" dirty="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rgbClr val="000000"/>
                </a:solidFill>
                <a:effectLst/>
                <a:uLnTx/>
                <a:uFillTx/>
                <a:latin typeface="Times New Roman" charset="0"/>
                <a:ea typeface="Times New Roman" charset="0"/>
                <a:cs typeface="Times New Roman" charset="0"/>
              </a:rPr>
              <a:t>for</a:t>
            </a:r>
            <a:r>
              <a:rPr kumimoji="0" lang="zh-CN" altLang="en-US" sz="2400" b="1" u="none" strike="noStrike" kern="1200" cap="none" spc="0" normalizeH="0" noProof="0" dirty="0">
                <a:solidFill>
                  <a:srgbClr val="000000"/>
                </a:solidFill>
                <a:effectLst/>
                <a:uLnTx/>
                <a:uFillTx/>
                <a:latin typeface="Times New Roman" charset="0"/>
                <a:ea typeface="Times New Roman" charset="0"/>
                <a:cs typeface="Times New Roman" charset="0"/>
              </a:rPr>
              <a:t> </a:t>
            </a:r>
            <a:r>
              <a:rPr lang="en-US" altLang="zh-CN" sz="2400" b="1" dirty="0">
                <a:solidFill>
                  <a:srgbClr val="000000"/>
                </a:solidFill>
                <a:latin typeface="Times New Roman" charset="0"/>
                <a:ea typeface="Times New Roman" charset="0"/>
                <a:cs typeface="Times New Roman" charset="0"/>
              </a:rPr>
              <a:t>P</a:t>
            </a:r>
            <a:r>
              <a:rPr kumimoji="0" lang="en-US" altLang="zh-CN" sz="2400" b="1" u="none" strike="noStrike" kern="1200" cap="none" spc="0" normalizeH="0" noProof="0" dirty="0" err="1" smtClean="0">
                <a:solidFill>
                  <a:srgbClr val="000000"/>
                </a:solidFill>
                <a:effectLst/>
                <a:uLnTx/>
                <a:uFillTx/>
                <a:latin typeface="Times New Roman" charset="0"/>
                <a:ea typeface="Times New Roman" charset="0"/>
                <a:cs typeface="Times New Roman" charset="0"/>
              </a:rPr>
              <a:t>arking</a:t>
            </a:r>
            <a:r>
              <a:rPr kumimoji="0" lang="zh-CN" altLang="en-US" sz="2400" b="1" u="none" strike="noStrike" kern="1200" cap="none" spc="0" normalizeH="0" noProof="0" dirty="0" smtClean="0">
                <a:solidFill>
                  <a:srgbClr val="000000"/>
                </a:solidFill>
                <a:effectLst/>
                <a:uLnTx/>
                <a:uFillTx/>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L</a:t>
            </a:r>
            <a:r>
              <a:rPr kumimoji="0" lang="en-US" altLang="zh-CN" sz="2400" b="1" u="none" strike="noStrike" kern="1200" cap="none" spc="0" normalizeH="0" noProof="0" dirty="0" err="1" smtClean="0">
                <a:solidFill>
                  <a:srgbClr val="000000"/>
                </a:solidFill>
                <a:effectLst/>
                <a:uLnTx/>
                <a:uFillTx/>
                <a:latin typeface="Times New Roman" charset="0"/>
                <a:ea typeface="Times New Roman" charset="0"/>
                <a:cs typeface="Times New Roman" charset="0"/>
              </a:rPr>
              <a:t>ot</a:t>
            </a:r>
            <a:endParaRPr kumimoji="0" lang="en-US" altLang="zh-CN" sz="2400" b="1" u="none" strike="noStrike" kern="1200" cap="none" spc="0" normalizeH="0" noProof="0" dirty="0">
              <a:solidFill>
                <a:srgbClr val="000000"/>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4"/>
              <a:defRPr/>
            </a:pPr>
            <a:r>
              <a:rPr lang="en-US" altLang="zh-CN" sz="2400" b="1" dirty="0" smtClean="0">
                <a:solidFill>
                  <a:srgbClr val="000000"/>
                </a:solidFill>
                <a:latin typeface="Times New Roman" charset="0"/>
                <a:ea typeface="Times New Roman" charset="0"/>
                <a:cs typeface="Times New Roman" charset="0"/>
              </a:rPr>
              <a:t>Summary</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and</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4"/>
              <a:defRPr/>
            </a:pPr>
            <a:r>
              <a:rPr lang="en-US" altLang="zh-CN" sz="2400" b="1" dirty="0" smtClean="0">
                <a:solidFill>
                  <a:srgbClr val="00B050"/>
                </a:solidFill>
                <a:latin typeface="Times New Roman" charset="0"/>
                <a:ea typeface="Times New Roman" charset="0"/>
                <a:cs typeface="Times New Roman" charset="0"/>
              </a:rPr>
              <a:t>References</a:t>
            </a: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4000" b="1" u="none"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4000" b="1" u="none" strike="noStrike" kern="1200" cap="none" spc="0" normalizeH="0" baseline="0" noProof="0" dirty="0" smtClean="0">
                <a:ln>
                  <a:noFill/>
                </a:ln>
                <a:solidFill>
                  <a:srgbClr val="990000"/>
                </a:solidFill>
                <a:effectLst/>
                <a:uLnTx/>
                <a:uFillTx/>
                <a:latin typeface="Arial"/>
                <a:ea typeface="+mj-ea"/>
                <a:cs typeface="Arial"/>
              </a:rPr>
              <a:t> </a:t>
            </a:r>
            <a:r>
              <a:rPr lang="en-US" altLang="zh-CN" sz="4000" b="1" dirty="0" smtClean="0">
                <a:solidFill>
                  <a:srgbClr val="990000"/>
                </a:solidFill>
                <a:latin typeface="Arial"/>
                <a:ea typeface="+mj-ea"/>
                <a:cs typeface="Arial"/>
              </a:rPr>
              <a:t>of</a:t>
            </a:r>
            <a:r>
              <a:rPr lang="zh-CN" altLang="en-US" sz="4000" b="1" dirty="0" smtClean="0">
                <a:solidFill>
                  <a:srgbClr val="990000"/>
                </a:solidFill>
                <a:latin typeface="Arial"/>
                <a:ea typeface="+mj-ea"/>
                <a:cs typeface="Arial"/>
              </a:rPr>
              <a:t> </a:t>
            </a:r>
            <a:r>
              <a:rPr lang="en-US" altLang="zh-CN" sz="4000" b="1" dirty="0" smtClean="0">
                <a:solidFill>
                  <a:srgbClr val="990000"/>
                </a:solidFill>
                <a:latin typeface="Arial"/>
                <a:ea typeface="+mj-ea"/>
                <a:cs typeface="Arial"/>
              </a:rPr>
              <a:t>Contents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21026975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5</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lang="en-US" altLang="zh-CN" sz="4400" b="1" dirty="0" smtClean="0">
                <a:latin typeface="Arial"/>
                <a:ea typeface="+mj-ea"/>
                <a:cs typeface="Arial"/>
              </a:rPr>
              <a:t>References</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61401009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079500"/>
            <a:ext cx="8831180" cy="4749800"/>
          </a:xfrm>
          <a:prstGeom prst="rect">
            <a:avLst/>
          </a:prstGeom>
        </p:spPr>
        <p:txBody>
          <a:bodyPr vert="horz" lIns="91440" tIns="45720" rIns="91440" bIns="45720" rtlCol="0">
            <a:normAutofit lnSpcReduction="10000"/>
          </a:bodyPr>
          <a:lstStyle/>
          <a:p>
            <a:pPr marL="914400" lvl="1" indent="-457200" algn="just">
              <a:spcBef>
                <a:spcPct val="20000"/>
              </a:spcBef>
              <a:buAutoNum type="arabicPeriod"/>
              <a:defRPr/>
            </a:pPr>
            <a:r>
              <a:rPr lang="en-US" altLang="zh-CN" sz="1600" dirty="0" err="1">
                <a:solidFill>
                  <a:schemeClr val="bg2">
                    <a:lumMod val="10000"/>
                  </a:schemeClr>
                </a:solidFill>
                <a:latin typeface="Times New Roman" charset="0"/>
                <a:ea typeface="Times New Roman" charset="0"/>
                <a:cs typeface="Times New Roman" charset="0"/>
              </a:rPr>
              <a:t>Stormwater</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Best</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Management</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Practice</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Handbook:</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Construction,</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California </a:t>
            </a:r>
            <a:r>
              <a:rPr lang="en-US" altLang="zh-CN" sz="1600" dirty="0" err="1">
                <a:solidFill>
                  <a:schemeClr val="bg2">
                    <a:lumMod val="10000"/>
                  </a:schemeClr>
                </a:solidFill>
                <a:latin typeface="Times New Roman" charset="0"/>
                <a:ea typeface="Times New Roman" charset="0"/>
                <a:cs typeface="Times New Roman" charset="0"/>
              </a:rPr>
              <a:t>Stormwater</a:t>
            </a:r>
            <a:r>
              <a:rPr lang="en-US" altLang="zh-CN" sz="1600" dirty="0">
                <a:solidFill>
                  <a:schemeClr val="bg2">
                    <a:lumMod val="10000"/>
                  </a:schemeClr>
                </a:solidFill>
                <a:latin typeface="Times New Roman" charset="0"/>
                <a:ea typeface="Times New Roman" charset="0"/>
                <a:cs typeface="Times New Roman" charset="0"/>
              </a:rPr>
              <a:t> Quality Association (CASQA, 2003)</a:t>
            </a: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err="1">
                <a:solidFill>
                  <a:schemeClr val="bg2">
                    <a:lumMod val="10000"/>
                  </a:schemeClr>
                </a:solidFill>
                <a:latin typeface="Times New Roman" charset="0"/>
                <a:ea typeface="Times New Roman" charset="0"/>
                <a:cs typeface="Times New Roman" charset="0"/>
              </a:rPr>
              <a:t>stormwater.pca.state.mn.us</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index.php?title</a:t>
            </a:r>
            <a:r>
              <a:rPr lang="en-US" altLang="zh-CN" sz="1600" dirty="0">
                <a:solidFill>
                  <a:schemeClr val="bg2">
                    <a:lumMod val="10000"/>
                  </a:schemeClr>
                </a:solidFill>
                <a:latin typeface="Times New Roman" charset="0"/>
                <a:ea typeface="Times New Roman" charset="0"/>
                <a:cs typeface="Times New Roman" charset="0"/>
              </a:rPr>
              <a:t>=10_Steps_to_Stormwater_Pollution_Prevention_on_Small_Residential_Construction_Sites</a:t>
            </a: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southvault.com</a:t>
            </a:r>
            <a:r>
              <a:rPr lang="en-US" sz="1600" dirty="0">
                <a:solidFill>
                  <a:srgbClr val="000000"/>
                </a:solidFill>
                <a:latin typeface="Times New Roman" charset="0"/>
                <a:ea typeface="Times New Roman" charset="0"/>
                <a:cs typeface="Times New Roman" charset="0"/>
              </a:rPr>
              <a:t>/2018/10/08/top-10-construction-site-security-tips-for-contractors/</a:t>
            </a: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err="1">
                <a:solidFill>
                  <a:schemeClr val="bg2">
                    <a:lumMod val="10000"/>
                  </a:schemeClr>
                </a:solidFill>
                <a:latin typeface="Times New Roman" charset="0"/>
                <a:ea typeface="Times New Roman" charset="0"/>
                <a:cs typeface="Times New Roman" charset="0"/>
              </a:rPr>
              <a:t>www.waterboards.ca.gov</a:t>
            </a:r>
            <a:r>
              <a:rPr lang="en-US" altLang="zh-CN" sz="1600" dirty="0">
                <a:solidFill>
                  <a:schemeClr val="bg2">
                    <a:lumMod val="10000"/>
                  </a:schemeClr>
                </a:solidFill>
                <a:latin typeface="Times New Roman" charset="0"/>
                <a:ea typeface="Times New Roman" charset="0"/>
                <a:cs typeface="Times New Roman" charset="0"/>
              </a:rPr>
              <a:t>/rwqcb4/</a:t>
            </a:r>
            <a:r>
              <a:rPr lang="en-US" altLang="zh-CN" sz="1600" dirty="0" err="1">
                <a:solidFill>
                  <a:schemeClr val="bg2">
                    <a:lumMod val="10000"/>
                  </a:schemeClr>
                </a:solidFill>
                <a:latin typeface="Times New Roman" charset="0"/>
                <a:ea typeface="Times New Roman" charset="0"/>
                <a:cs typeface="Times New Roman" charset="0"/>
              </a:rPr>
              <a:t>water_issues</a:t>
            </a:r>
            <a:r>
              <a:rPr lang="en-US" altLang="zh-CN" sz="1600" dirty="0">
                <a:solidFill>
                  <a:schemeClr val="bg2">
                    <a:lumMod val="10000"/>
                  </a:schemeClr>
                </a:solidFill>
                <a:latin typeface="Times New Roman" charset="0"/>
                <a:ea typeface="Times New Roman" charset="0"/>
                <a:cs typeface="Times New Roman" charset="0"/>
              </a:rPr>
              <a:t>/programs/</a:t>
            </a:r>
            <a:r>
              <a:rPr lang="en-US" altLang="zh-CN" sz="1600" dirty="0" err="1">
                <a:solidFill>
                  <a:schemeClr val="bg2">
                    <a:lumMod val="10000"/>
                  </a:schemeClr>
                </a:solidFill>
                <a:latin typeface="Times New Roman" charset="0"/>
                <a:ea typeface="Times New Roman" charset="0"/>
                <a:cs typeface="Times New Roman" charset="0"/>
              </a:rPr>
              <a:t>regional_program</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Water_Quality_and_Watersheds</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los_angeles_river_watershed</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la_summary.shtml</a:t>
            </a:r>
            <a:endParaRPr lang="en-US" altLang="zh-CN" sz="1600" dirty="0">
              <a:solidFill>
                <a:schemeClr val="bg2">
                  <a:lumMod val="10000"/>
                </a:schemeClr>
              </a:solidFill>
              <a:latin typeface="Times New Roman" charset="0"/>
              <a:ea typeface="Times New Roman" charset="0"/>
              <a:cs typeface="Times New Roman" charset="0"/>
            </a:endParaRP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a:t>
            </a:r>
            <a:r>
              <a:rPr lang="en-US" altLang="zh-CN" sz="1600" dirty="0" err="1">
                <a:solidFill>
                  <a:schemeClr val="bg2">
                    <a:lumMod val="10000"/>
                  </a:schemeClr>
                </a:solidFill>
                <a:latin typeface="Times New Roman" charset="0"/>
                <a:ea typeface="Times New Roman" charset="0"/>
                <a:cs typeface="Times New Roman" charset="0"/>
              </a:rPr>
              <a:t>prj.geosyntec.com</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npsmanual</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bmpfactsheetmenu.aspx</a:t>
            </a:r>
            <a:endParaRPr lang="en-US" altLang="zh-CN" sz="1600" dirty="0">
              <a:solidFill>
                <a:schemeClr val="bg2">
                  <a:lumMod val="10000"/>
                </a:schemeClr>
              </a:solidFill>
              <a:latin typeface="Times New Roman" charset="0"/>
              <a:ea typeface="Times New Roman" charset="0"/>
              <a:cs typeface="Times New Roman" charset="0"/>
            </a:endParaRP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http://www.daviscountyutah.gov/docs/librariesprovider20/default-document-library/stormwater-best-management-practices.pdf?sfvrsn=c9cd4053_2</a:t>
            </a: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err="1">
                <a:solidFill>
                  <a:schemeClr val="bg2">
                    <a:lumMod val="10000"/>
                  </a:schemeClr>
                </a:solidFill>
                <a:latin typeface="Times New Roman" charset="0"/>
                <a:ea typeface="Times New Roman" charset="0"/>
                <a:cs typeface="Times New Roman" charset="0"/>
              </a:rPr>
              <a:t>www.kingcounty.gov</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smtClean="0">
                <a:solidFill>
                  <a:schemeClr val="bg2">
                    <a:lumMod val="10000"/>
                  </a:schemeClr>
                </a:solidFill>
                <a:latin typeface="Times New Roman" charset="0"/>
                <a:ea typeface="Times New Roman" charset="0"/>
                <a:cs typeface="Times New Roman" charset="0"/>
              </a:rPr>
              <a:t>media/services/environment/wastewater/industrial-waste/docs/</a:t>
            </a:r>
            <a:r>
              <a:rPr lang="en-US" altLang="zh-CN" sz="1600" dirty="0" err="1" smtClean="0">
                <a:solidFill>
                  <a:schemeClr val="bg2">
                    <a:lumMod val="10000"/>
                  </a:schemeClr>
                </a:solidFill>
                <a:latin typeface="Times New Roman" charset="0"/>
                <a:ea typeface="Times New Roman" charset="0"/>
                <a:cs typeface="Times New Roman" charset="0"/>
              </a:rPr>
              <a:t>TechAssistance</a:t>
            </a:r>
            <a:r>
              <a:rPr lang="en-US" altLang="zh-CN" sz="1600" dirty="0" smtClean="0">
                <a:solidFill>
                  <a:schemeClr val="bg2">
                    <a:lumMod val="10000"/>
                  </a:schemeClr>
                </a:solidFill>
                <a:latin typeface="Times New Roman" charset="0"/>
                <a:ea typeface="Times New Roman" charset="0"/>
                <a:cs typeface="Times New Roman" charset="0"/>
              </a:rPr>
              <a:t>/OilWaterFS_0115.ashx?la=</a:t>
            </a:r>
            <a:r>
              <a:rPr lang="en-US" altLang="zh-CN" sz="1600" dirty="0" err="1" smtClean="0">
                <a:solidFill>
                  <a:schemeClr val="bg2">
                    <a:lumMod val="10000"/>
                  </a:schemeClr>
                </a:solidFill>
                <a:latin typeface="Times New Roman" charset="0"/>
                <a:ea typeface="Times New Roman" charset="0"/>
                <a:cs typeface="Times New Roman" charset="0"/>
              </a:rPr>
              <a:t>en</a:t>
            </a:r>
            <a:endParaRPr lang="en-US" altLang="zh-CN" sz="1600" dirty="0" smtClean="0">
              <a:solidFill>
                <a:schemeClr val="bg2">
                  <a:lumMod val="10000"/>
                </a:schemeClr>
              </a:solidFill>
              <a:latin typeface="Times New Roman" charset="0"/>
              <a:ea typeface="Times New Roman" charset="0"/>
              <a:cs typeface="Times New Roman" charset="0"/>
            </a:endParaRP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a:t>
            </a:r>
            <a:r>
              <a:rPr lang="en-US" altLang="zh-CN" sz="1600" dirty="0" err="1" smtClean="0">
                <a:solidFill>
                  <a:schemeClr val="bg2">
                    <a:lumMod val="10000"/>
                  </a:schemeClr>
                </a:solidFill>
                <a:latin typeface="Times New Roman" charset="0"/>
                <a:ea typeface="Times New Roman" charset="0"/>
                <a:cs typeface="Times New Roman" charset="0"/>
              </a:rPr>
              <a:t>dev.worryfreewebsites.com</a:t>
            </a:r>
            <a:r>
              <a:rPr lang="en-US" altLang="zh-CN" sz="1600" dirty="0" smtClean="0">
                <a:solidFill>
                  <a:schemeClr val="bg2">
                    <a:lumMod val="10000"/>
                  </a:schemeClr>
                </a:solidFill>
                <a:latin typeface="Times New Roman" charset="0"/>
                <a:ea typeface="Times New Roman" charset="0"/>
                <a:cs typeface="Times New Roman" charset="0"/>
              </a:rPr>
              <a:t>/test/OCRA/pdf/Civic-</a:t>
            </a:r>
            <a:r>
              <a:rPr lang="en-US" altLang="zh-CN" sz="1600" dirty="0" err="1" smtClean="0">
                <a:solidFill>
                  <a:schemeClr val="bg2">
                    <a:lumMod val="10000"/>
                  </a:schemeClr>
                </a:solidFill>
                <a:latin typeface="Times New Roman" charset="0"/>
                <a:ea typeface="Times New Roman" charset="0"/>
                <a:cs typeface="Times New Roman" charset="0"/>
              </a:rPr>
              <a:t>Center.pdf</a:t>
            </a:r>
            <a:endParaRPr lang="en-US" altLang="zh-CN" sz="1600" dirty="0" smtClean="0">
              <a:solidFill>
                <a:schemeClr val="bg2">
                  <a:lumMod val="10000"/>
                </a:schemeClr>
              </a:solidFill>
              <a:latin typeface="Times New Roman" charset="0"/>
              <a:ea typeface="Times New Roman" charset="0"/>
              <a:cs typeface="Times New Roman" charset="0"/>
            </a:endParaRP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err="1">
                <a:solidFill>
                  <a:schemeClr val="bg2">
                    <a:lumMod val="10000"/>
                  </a:schemeClr>
                </a:solidFill>
                <a:latin typeface="Times New Roman" charset="0"/>
                <a:ea typeface="Times New Roman" charset="0"/>
                <a:cs typeface="Times New Roman" charset="0"/>
              </a:rPr>
              <a:t>www.waterboards.ca.gov</a:t>
            </a:r>
            <a:r>
              <a:rPr lang="en-US" altLang="zh-CN" sz="1600" dirty="0">
                <a:solidFill>
                  <a:schemeClr val="bg2">
                    <a:lumMod val="10000"/>
                  </a:schemeClr>
                </a:solidFill>
                <a:latin typeface="Times New Roman" charset="0"/>
                <a:ea typeface="Times New Roman" charset="0"/>
                <a:cs typeface="Times New Roman" charset="0"/>
              </a:rPr>
              <a:t>/rwqcb4/</a:t>
            </a:r>
            <a:r>
              <a:rPr lang="en-US" altLang="zh-CN" sz="1600" dirty="0" err="1">
                <a:solidFill>
                  <a:schemeClr val="bg2">
                    <a:lumMod val="10000"/>
                  </a:schemeClr>
                </a:solidFill>
                <a:latin typeface="Times New Roman" charset="0"/>
                <a:ea typeface="Times New Roman" charset="0"/>
                <a:cs typeface="Times New Roman" charset="0"/>
              </a:rPr>
              <a:t>water_issues</a:t>
            </a:r>
            <a:r>
              <a:rPr lang="en-US" altLang="zh-CN" sz="1600" dirty="0">
                <a:solidFill>
                  <a:schemeClr val="bg2">
                    <a:lumMod val="10000"/>
                  </a:schemeClr>
                </a:solidFill>
                <a:latin typeface="Times New Roman" charset="0"/>
                <a:ea typeface="Times New Roman" charset="0"/>
                <a:cs typeface="Times New Roman" charset="0"/>
              </a:rPr>
              <a:t>/programs/</a:t>
            </a:r>
            <a:r>
              <a:rPr lang="en-US" altLang="zh-CN" sz="1600" dirty="0" err="1">
                <a:solidFill>
                  <a:schemeClr val="bg2">
                    <a:lumMod val="10000"/>
                  </a:schemeClr>
                </a:solidFill>
                <a:latin typeface="Times New Roman" charset="0"/>
                <a:ea typeface="Times New Roman" charset="0"/>
                <a:cs typeface="Times New Roman" charset="0"/>
              </a:rPr>
              <a:t>regional_program</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Water_Quality_and_Watersheds</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los_angeles_river_watershed</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la_summary.shtml</a:t>
            </a:r>
            <a:endParaRPr lang="en-US" altLang="zh-CN" sz="1600" dirty="0">
              <a:solidFill>
                <a:schemeClr val="bg2">
                  <a:lumMod val="10000"/>
                </a:schemeClr>
              </a:solidFill>
              <a:latin typeface="Times New Roman" charset="0"/>
              <a:ea typeface="Times New Roman" charset="0"/>
              <a:cs typeface="Times New Roman" charset="0"/>
            </a:endParaRP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southvault.com</a:t>
            </a:r>
            <a:r>
              <a:rPr lang="en-US" sz="1600" dirty="0">
                <a:solidFill>
                  <a:srgbClr val="000000"/>
                </a:solidFill>
                <a:latin typeface="Times New Roman" charset="0"/>
                <a:ea typeface="Times New Roman" charset="0"/>
                <a:cs typeface="Times New Roman" charset="0"/>
              </a:rPr>
              <a:t>/2018/10/08/top-10-construction-site-security-tips-for-contractors/</a:t>
            </a: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https://h2oc.org/resources/pollution-prevention-for-construction-sites/</a:t>
            </a: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sponzilli.com</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hydroseeding</a:t>
            </a:r>
            <a:r>
              <a:rPr lang="en-US" sz="1600" dirty="0">
                <a:solidFill>
                  <a:srgbClr val="000000"/>
                </a:solidFill>
                <a:latin typeface="Times New Roman" charset="0"/>
                <a:ea typeface="Times New Roman" charset="0"/>
                <a:cs typeface="Times New Roman" charset="0"/>
              </a:rPr>
              <a:t>-pro/</a:t>
            </a:r>
          </a:p>
          <a:p>
            <a:pPr marL="914400" lvl="1" indent="-457200" algn="just">
              <a:spcBef>
                <a:spcPct val="20000"/>
              </a:spcBef>
              <a:buAutoNum type="arabicPeriod"/>
              <a:defRPr/>
            </a:pPr>
            <a:endParaRPr kumimoji="0" lang="en-US" altLang="zh-CN" sz="1600"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9552156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079500"/>
            <a:ext cx="8831180" cy="4644406"/>
          </a:xfrm>
          <a:prstGeom prst="rect">
            <a:avLst/>
          </a:prstGeom>
        </p:spPr>
        <p:txBody>
          <a:bodyPr vert="horz" lIns="91440" tIns="45720" rIns="91440" bIns="45720" rtlCol="0">
            <a:normAutofit/>
          </a:bodyPr>
          <a:lstStyle/>
          <a:p>
            <a:pPr marL="914400" lvl="1" indent="-457200" algn="just">
              <a:spcBef>
                <a:spcPct val="20000"/>
              </a:spcBef>
              <a:buFont typeface="+mj-lt"/>
              <a:buAutoNum type="arabicPeriod" startAt="13"/>
              <a:defRPr/>
            </a:pPr>
            <a:r>
              <a:rPr lang="en-US" altLang="zh-CN" sz="1600" dirty="0">
                <a:solidFill>
                  <a:schemeClr val="bg2">
                    <a:lumMod val="10000"/>
                  </a:schemeClr>
                </a:solidFill>
                <a:latin typeface="Times New Roman" charset="0"/>
                <a:ea typeface="Times New Roman" charset="0"/>
                <a:cs typeface="Times New Roman" charset="0"/>
              </a:rPr>
              <a:t>Caltrans Guidance for Soil Stabilization for Temporary Slopes, Nov. </a:t>
            </a:r>
            <a:r>
              <a:rPr lang="en-US" altLang="zh-CN" sz="1600" dirty="0" smtClean="0">
                <a:solidFill>
                  <a:schemeClr val="bg2">
                    <a:lumMod val="10000"/>
                  </a:schemeClr>
                </a:solidFill>
                <a:latin typeface="Times New Roman" charset="0"/>
                <a:ea typeface="Times New Roman" charset="0"/>
                <a:cs typeface="Times New Roman" charset="0"/>
              </a:rPr>
              <a:t>1999.</a:t>
            </a:r>
          </a:p>
          <a:p>
            <a:pPr marL="914400" lvl="1" indent="-457200" algn="just">
              <a:spcBef>
                <a:spcPct val="20000"/>
              </a:spcBef>
              <a:buFont typeface="+mj-lt"/>
              <a:buAutoNum type="arabicPeriod" startAt="13"/>
              <a:defRPr/>
            </a:pPr>
            <a:r>
              <a:rPr lang="en-US" sz="1600" dirty="0" smtClean="0">
                <a:solidFill>
                  <a:srgbClr val="000000"/>
                </a:solidFill>
                <a:latin typeface="Times New Roman" charset="0"/>
                <a:ea typeface="Times New Roman" charset="0"/>
                <a:cs typeface="Times New Roman" charset="0"/>
              </a:rPr>
              <a:t>Order </a:t>
            </a:r>
            <a:r>
              <a:rPr lang="en-US" sz="1600" dirty="0">
                <a:solidFill>
                  <a:srgbClr val="000000"/>
                </a:solidFill>
                <a:latin typeface="Times New Roman" charset="0"/>
                <a:ea typeface="Times New Roman" charset="0"/>
                <a:cs typeface="Times New Roman" charset="0"/>
              </a:rPr>
              <a:t>2009-0009-DWQ (As amended by 2010-0014-DWQ and 2012-0006-DWQ</a:t>
            </a:r>
            <a:r>
              <a:rPr lang="en-US" sz="1600" dirty="0" smtClean="0">
                <a:solidFill>
                  <a:srgbClr val="000000"/>
                </a:solidFill>
                <a:latin typeface="Times New Roman" charset="0"/>
                <a:ea typeface="Times New Roman" charset="0"/>
                <a:cs typeface="Times New Roman" charset="0"/>
              </a:rPr>
              <a:t>)</a:t>
            </a:r>
            <a:r>
              <a:rPr lang="en-US" altLang="zh-CN"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www.constructionecoservices.com</a:t>
            </a:r>
            <a:r>
              <a:rPr lang="en-US" sz="1600" dirty="0">
                <a:solidFill>
                  <a:srgbClr val="000000"/>
                </a:solidFill>
                <a:latin typeface="Times New Roman" charset="0"/>
                <a:ea typeface="Times New Roman" charset="0"/>
                <a:cs typeface="Times New Roman" charset="0"/>
              </a:rPr>
              <a:t>/stabilization/erosion-control-media</a:t>
            </a: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prj.geosyntec.com</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npsmanual</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mulchandnetting.aspx</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www.erosionworks.net</a:t>
            </a:r>
            <a:r>
              <a:rPr lang="en-US" sz="1600" dirty="0">
                <a:solidFill>
                  <a:srgbClr val="000000"/>
                </a:solidFill>
                <a:latin typeface="Times New Roman" charset="0"/>
                <a:ea typeface="Times New Roman" charset="0"/>
                <a:cs typeface="Times New Roman" charset="0"/>
              </a:rPr>
              <a:t>/services/</a:t>
            </a:r>
            <a:r>
              <a:rPr lang="en-US" sz="1600" dirty="0" err="1">
                <a:solidFill>
                  <a:srgbClr val="000000"/>
                </a:solidFill>
                <a:latin typeface="Times New Roman" charset="0"/>
                <a:ea typeface="Times New Roman" charset="0"/>
                <a:cs typeface="Times New Roman" charset="0"/>
              </a:rPr>
              <a:t>minnesota</a:t>
            </a:r>
            <a:r>
              <a:rPr lang="en-US" sz="1600" dirty="0">
                <a:solidFill>
                  <a:srgbClr val="000000"/>
                </a:solidFill>
                <a:latin typeface="Times New Roman" charset="0"/>
                <a:ea typeface="Times New Roman" charset="0"/>
                <a:cs typeface="Times New Roman" charset="0"/>
              </a:rPr>
              <a:t>-mulch-log</a:t>
            </a: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www.dot.ca.gov</a:t>
            </a:r>
            <a:r>
              <a:rPr lang="en-US" sz="1600" dirty="0">
                <a:solidFill>
                  <a:srgbClr val="000000"/>
                </a:solidFill>
                <a:latin typeface="Times New Roman" charset="0"/>
                <a:ea typeface="Times New Roman" charset="0"/>
                <a:cs typeface="Times New Roman" charset="0"/>
              </a:rPr>
              <a:t>/design/lap/landscape-design/erosion-control/</a:t>
            </a:r>
            <a:r>
              <a:rPr lang="en-US" sz="1600" dirty="0" err="1">
                <a:solidFill>
                  <a:srgbClr val="000000"/>
                </a:solidFill>
                <a:latin typeface="Times New Roman" charset="0"/>
                <a:ea typeface="Times New Roman" charset="0"/>
                <a:cs typeface="Times New Roman" charset="0"/>
              </a:rPr>
              <a:t>recp</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turf.html</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www.geosynthetica.net</a:t>
            </a:r>
            <a:r>
              <a:rPr lang="en-US" sz="1600" dirty="0">
                <a:solidFill>
                  <a:srgbClr val="000000"/>
                </a:solidFill>
                <a:latin typeface="Times New Roman" charset="0"/>
                <a:ea typeface="Times New Roman" charset="0"/>
                <a:cs typeface="Times New Roman" charset="0"/>
              </a:rPr>
              <a:t>/tencate-geosynthetics-turf-reinforcement-feb2017/</a:t>
            </a: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Planning and Technical Specifications </a:t>
            </a:r>
            <a:r>
              <a:rPr lang="en-US" sz="1600" dirty="0" err="1">
                <a:solidFill>
                  <a:srgbClr val="000000"/>
                </a:solidFill>
                <a:latin typeface="Times New Roman" charset="0"/>
                <a:ea typeface="Times New Roman" charset="0"/>
                <a:cs typeface="Times New Roman" charset="0"/>
              </a:rPr>
              <a:t>Manualfor</a:t>
            </a:r>
            <a:r>
              <a:rPr lang="en-US" sz="1600" dirty="0">
                <a:solidFill>
                  <a:srgbClr val="000000"/>
                </a:solidFill>
                <a:latin typeface="Times New Roman" charset="0"/>
                <a:ea typeface="Times New Roman" charset="0"/>
                <a:cs typeface="Times New Roman" charset="0"/>
              </a:rPr>
              <a:t>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Pollution Prevention Plans, Kentucky Transportation Center, University of Kentucky, Oct </a:t>
            </a:r>
            <a:r>
              <a:rPr lang="en-US" sz="1600" dirty="0" smtClean="0">
                <a:solidFill>
                  <a:srgbClr val="000000"/>
                </a:solidFill>
                <a:latin typeface="Times New Roman" charset="0"/>
                <a:ea typeface="Times New Roman" charset="0"/>
                <a:cs typeface="Times New Roman" charset="0"/>
              </a:rPr>
              <a:t>2009</a:t>
            </a:r>
            <a:r>
              <a:rPr lang="en-US" altLang="zh-CN"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en.wikipedia.org</a:t>
            </a:r>
            <a:r>
              <a:rPr lang="en-US" sz="1600" dirty="0">
                <a:solidFill>
                  <a:srgbClr val="000000"/>
                </a:solidFill>
                <a:latin typeface="Times New Roman" charset="0"/>
                <a:ea typeface="Times New Roman" charset="0"/>
                <a:cs typeface="Times New Roman" charset="0"/>
              </a:rPr>
              <a:t>/wiki/</a:t>
            </a:r>
            <a:r>
              <a:rPr lang="en-US" sz="1600" dirty="0" err="1">
                <a:solidFill>
                  <a:srgbClr val="000000"/>
                </a:solidFill>
                <a:latin typeface="Times New Roman" charset="0"/>
                <a:ea typeface="Times New Roman" charset="0"/>
                <a:cs typeface="Times New Roman" charset="0"/>
              </a:rPr>
              <a:t>Silt_fence</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altLang="zh-CN" sz="1600" dirty="0" smtClean="0">
                <a:solidFill>
                  <a:srgbClr val="000000"/>
                </a:solidFill>
                <a:latin typeface="Times New Roman" charset="0"/>
                <a:ea typeface="Times New Roman" charset="0"/>
                <a:cs typeface="Times New Roman" charset="0"/>
              </a:rPr>
              <a:t>City</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of</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Seattle</a:t>
            </a:r>
            <a:r>
              <a:rPr lang="zh-CN" altLang="en-US" sz="1600" dirty="0">
                <a:solidFill>
                  <a:srgbClr val="000000"/>
                </a:solidFill>
                <a:latin typeface="Times New Roman" charset="0"/>
                <a:ea typeface="Times New Roman" charset="0"/>
                <a:cs typeface="Times New Roman" charset="0"/>
              </a:rPr>
              <a:t> </a:t>
            </a: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err="1">
                <a:solidFill>
                  <a:srgbClr val="000000"/>
                </a:solidFill>
                <a:latin typeface="Times New Roman" charset="0"/>
                <a:ea typeface="Times New Roman" charset="0"/>
                <a:cs typeface="Times New Roman" charset="0"/>
              </a:rPr>
              <a:t>Mannual</a:t>
            </a:r>
            <a:r>
              <a:rPr lang="en-US" altLang="zh-CN" sz="1600" dirty="0">
                <a:solidFill>
                  <a:srgbClr val="000000"/>
                </a:solidFill>
                <a:latin typeface="Times New Roman" charset="0"/>
                <a:ea typeface="Times New Roman" charset="0"/>
                <a:cs typeface="Times New Roman" charset="0"/>
              </a:rPr>
              <a:t> Volume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2: Construction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Control,</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Aug.</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2017.</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prj.geosyntec.com</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npsmanual</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checkdams.aspx</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content.ces.ncsu.edu</a:t>
            </a:r>
            <a:r>
              <a:rPr lang="en-US" sz="1600" dirty="0">
                <a:solidFill>
                  <a:srgbClr val="000000"/>
                </a:solidFill>
                <a:latin typeface="Times New Roman" charset="0"/>
                <a:ea typeface="Times New Roman" charset="0"/>
                <a:cs typeface="Times New Roman" charset="0"/>
              </a:rPr>
              <a:t>/fiber-check-dams-and-polyacrylamide-for-water-quality-improvement</a:t>
            </a:r>
          </a:p>
          <a:p>
            <a:pPr marL="914400" lvl="1" indent="-457200" algn="just">
              <a:spcBef>
                <a:spcPct val="20000"/>
              </a:spcBef>
              <a:buFont typeface="+mj-lt"/>
              <a:buAutoNum type="arabicPeriod" startAt="13"/>
              <a:defRPr/>
            </a:pPr>
            <a:r>
              <a:rPr lang="en-US" sz="1600" dirty="0">
                <a:solidFill>
                  <a:srgbClr val="000000"/>
                </a:solidFill>
                <a:latin typeface="Times New Roman" charset="0"/>
                <a:ea typeface="Times New Roman" charset="0"/>
                <a:cs typeface="Times New Roman" charset="0"/>
              </a:rPr>
              <a:t>http://</a:t>
            </a:r>
            <a:r>
              <a:rPr lang="en-US" sz="1600" dirty="0" err="1" smtClean="0">
                <a:solidFill>
                  <a:srgbClr val="000000"/>
                </a:solidFill>
                <a:latin typeface="Times New Roman" charset="0"/>
                <a:ea typeface="Times New Roman" charset="0"/>
                <a:cs typeface="Times New Roman" charset="0"/>
              </a:rPr>
              <a:t>www.landscapeonline.com</a:t>
            </a:r>
            <a:r>
              <a:rPr lang="en-US" sz="1600" dirty="0" smtClean="0">
                <a:solidFill>
                  <a:srgbClr val="000000"/>
                </a:solidFill>
                <a:latin typeface="Times New Roman" charset="0"/>
                <a:ea typeface="Times New Roman" charset="0"/>
                <a:cs typeface="Times New Roman" charset="0"/>
              </a:rPr>
              <a:t>/research/</a:t>
            </a:r>
            <a:r>
              <a:rPr lang="en-US" sz="1600" dirty="0" err="1" smtClean="0">
                <a:solidFill>
                  <a:srgbClr val="000000"/>
                </a:solidFill>
                <a:latin typeface="Times New Roman" charset="0"/>
                <a:ea typeface="Times New Roman" charset="0"/>
                <a:cs typeface="Times New Roman" charset="0"/>
              </a:rPr>
              <a:t>article-a.php?number</a:t>
            </a:r>
            <a:r>
              <a:rPr lang="en-US" sz="1600" dirty="0" smtClean="0">
                <a:solidFill>
                  <a:srgbClr val="000000"/>
                </a:solidFill>
                <a:latin typeface="Times New Roman" charset="0"/>
                <a:ea typeface="Times New Roman" charset="0"/>
                <a:cs typeface="Times New Roman" charset="0"/>
              </a:rPr>
              <a:t>=6456</a:t>
            </a:r>
            <a:endParaRPr lang="en-US" sz="16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9450314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114222"/>
            <a:ext cx="8831180" cy="4644406"/>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26"/>
              <a:defRPr/>
            </a:pPr>
            <a:r>
              <a:rPr lang="en-US" altLang="zh-CN" sz="1600" dirty="0" smtClean="0">
                <a:solidFill>
                  <a:schemeClr val="bg2">
                    <a:lumMod val="10000"/>
                  </a:schemeClr>
                </a:solidFill>
                <a:latin typeface="Times New Roman" charset="0"/>
                <a:ea typeface="Times New Roman" charset="0"/>
                <a:cs typeface="Times New Roman" charset="0"/>
              </a:rPr>
              <a:t>http://</a:t>
            </a:r>
            <a:r>
              <a:rPr lang="en-US" altLang="zh-CN" sz="1600" dirty="0" err="1" smtClean="0">
                <a:solidFill>
                  <a:schemeClr val="bg2">
                    <a:lumMod val="10000"/>
                  </a:schemeClr>
                </a:solidFill>
                <a:latin typeface="Times New Roman" charset="0"/>
                <a:ea typeface="Times New Roman" charset="0"/>
                <a:cs typeface="Times New Roman" charset="0"/>
              </a:rPr>
              <a:t>www.landscapeonline.com</a:t>
            </a:r>
            <a:r>
              <a:rPr lang="en-US" altLang="zh-CN" sz="1600" dirty="0" smtClean="0">
                <a:solidFill>
                  <a:schemeClr val="bg2">
                    <a:lumMod val="10000"/>
                  </a:schemeClr>
                </a:solidFill>
                <a:latin typeface="Times New Roman" charset="0"/>
                <a:ea typeface="Times New Roman" charset="0"/>
                <a:cs typeface="Times New Roman" charset="0"/>
              </a:rPr>
              <a:t>/research/</a:t>
            </a:r>
            <a:r>
              <a:rPr lang="en-US" altLang="zh-CN" sz="1600" dirty="0" err="1" smtClean="0">
                <a:solidFill>
                  <a:schemeClr val="bg2">
                    <a:lumMod val="10000"/>
                  </a:schemeClr>
                </a:solidFill>
                <a:latin typeface="Times New Roman" charset="0"/>
                <a:ea typeface="Times New Roman" charset="0"/>
                <a:cs typeface="Times New Roman" charset="0"/>
              </a:rPr>
              <a:t>article-a.php?number</a:t>
            </a:r>
            <a:r>
              <a:rPr lang="en-US" altLang="zh-CN" sz="1600" dirty="0" smtClean="0">
                <a:solidFill>
                  <a:schemeClr val="bg2">
                    <a:lumMod val="10000"/>
                  </a:schemeClr>
                </a:solidFill>
                <a:latin typeface="Times New Roman" charset="0"/>
                <a:ea typeface="Times New Roman" charset="0"/>
                <a:cs typeface="Times New Roman" charset="0"/>
              </a:rPr>
              <a:t>=6456</a:t>
            </a: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www.ccisupplies.com.au</a:t>
            </a:r>
            <a:r>
              <a:rPr lang="en-US" sz="1600" dirty="0">
                <a:solidFill>
                  <a:srgbClr val="000000"/>
                </a:solidFill>
                <a:latin typeface="Times New Roman" charset="0"/>
                <a:ea typeface="Times New Roman" charset="0"/>
                <a:cs typeface="Times New Roman" charset="0"/>
              </a:rPr>
              <a:t>/construction-consumables/erosion-control/</a:t>
            </a: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en.wikipedia.org</a:t>
            </a:r>
            <a:r>
              <a:rPr lang="en-US" sz="1600" dirty="0">
                <a:solidFill>
                  <a:srgbClr val="000000"/>
                </a:solidFill>
                <a:latin typeface="Times New Roman" charset="0"/>
                <a:ea typeface="Times New Roman" charset="0"/>
                <a:cs typeface="Times New Roman" charset="0"/>
              </a:rPr>
              <a:t>/wiki/</a:t>
            </a:r>
            <a:r>
              <a:rPr lang="en-US" sz="1600" dirty="0" err="1">
                <a:solidFill>
                  <a:srgbClr val="000000"/>
                </a:solidFill>
                <a:latin typeface="Times New Roman" charset="0"/>
                <a:ea typeface="Times New Roman" charset="0"/>
                <a:cs typeface="Times New Roman" charset="0"/>
              </a:rPr>
              <a:t>Fiber_roll</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a:t>
            </a:r>
            <a:r>
              <a:rPr lang="en-US" sz="1600" dirty="0" err="1" smtClean="0">
                <a:solidFill>
                  <a:srgbClr val="000000"/>
                </a:solidFill>
                <a:latin typeface="Times New Roman" charset="0"/>
                <a:ea typeface="Times New Roman" charset="0"/>
                <a:cs typeface="Times New Roman" charset="0"/>
              </a:rPr>
              <a:t>www.dot.ca.gov</a:t>
            </a:r>
            <a:r>
              <a:rPr lang="en-US" sz="1600" dirty="0" smtClean="0">
                <a:solidFill>
                  <a:srgbClr val="000000"/>
                </a:solidFill>
                <a:latin typeface="Times New Roman" charset="0"/>
                <a:ea typeface="Times New Roman" charset="0"/>
                <a:cs typeface="Times New Roman" charset="0"/>
              </a:rPr>
              <a:t>/design/lap/landscape-design/erosion</a:t>
            </a:r>
            <a:r>
              <a:rPr lang="en-US" altLang="zh-CN" sz="1600" dirty="0" smtClean="0">
                <a:solidFill>
                  <a:srgbClr val="000000"/>
                </a:solidFill>
                <a:latin typeface="Times New Roman" charset="0"/>
                <a:ea typeface="Times New Roman" charset="0"/>
                <a:cs typeface="Times New Roman" charset="0"/>
              </a:rPr>
              <a:t>-</a:t>
            </a:r>
            <a:r>
              <a:rPr lang="en-US" sz="1600" dirty="0" smtClean="0">
                <a:solidFill>
                  <a:srgbClr val="000000"/>
                </a:solidFill>
                <a:latin typeface="Times New Roman" charset="0"/>
                <a:ea typeface="Times New Roman" charset="0"/>
                <a:cs typeface="Times New Roman" charset="0"/>
              </a:rPr>
              <a:t>control/</a:t>
            </a:r>
            <a:r>
              <a:rPr lang="en-US"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a:t>
            </a:r>
            <a:r>
              <a:rPr lang="en-US" sz="1600" dirty="0" err="1" smtClean="0">
                <a:solidFill>
                  <a:srgbClr val="000000"/>
                </a:solidFill>
                <a:latin typeface="Times New Roman" charset="0"/>
                <a:ea typeface="Times New Roman" charset="0"/>
                <a:cs typeface="Times New Roman" charset="0"/>
              </a:rPr>
              <a:t>fiber_rolls.html</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www.tymco.com</a:t>
            </a:r>
            <a:r>
              <a:rPr lang="en-US" sz="1600" dirty="0">
                <a:solidFill>
                  <a:srgbClr val="000000"/>
                </a:solidFill>
                <a:latin typeface="Times New Roman" charset="0"/>
                <a:ea typeface="Times New Roman" charset="0"/>
                <a:cs typeface="Times New Roman" charset="0"/>
              </a:rPr>
              <a:t>/environment/street-cleaning-technologies/</a:t>
            </a:r>
          </a:p>
          <a:p>
            <a:pPr marL="914400" lvl="1" indent="-457200" algn="just">
              <a:spcBef>
                <a:spcPct val="20000"/>
              </a:spcBef>
              <a:buFont typeface="+mj-lt"/>
              <a:buAutoNum type="arabicPeriod" startAt="26"/>
              <a:defRPr/>
            </a:pP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Construction</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Inspector’s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Field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Guide,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Minnesota</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Pollution</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Control</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Agency.</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6"/>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www.erosioncontrol-products.com</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stormdraininletprotection.html</a:t>
            </a:r>
            <a:endParaRPr lang="en-US"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6"/>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landscapeonline.com</a:t>
            </a:r>
            <a:r>
              <a:rPr lang="en-US" altLang="zh-CN" sz="1600" dirty="0">
                <a:solidFill>
                  <a:srgbClr val="000000"/>
                </a:solidFill>
                <a:latin typeface="Times New Roman" charset="0"/>
                <a:ea typeface="Times New Roman" charset="0"/>
                <a:cs typeface="Times New Roman" charset="0"/>
              </a:rPr>
              <a:t>/articles/preventing-site-runoff-its-the-federal-law/7990</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6"/>
              <a:defRPr/>
            </a:pPr>
            <a:r>
              <a:rPr lang="en-US" sz="1600" dirty="0" smtClean="0">
                <a:solidFill>
                  <a:srgbClr val="000000"/>
                </a:solidFill>
                <a:latin typeface="Times New Roman" charset="0"/>
                <a:ea typeface="Times New Roman" charset="0"/>
                <a:cs typeface="Times New Roman" charset="0"/>
              </a:rPr>
              <a:t>Tetra </a:t>
            </a:r>
            <a:r>
              <a:rPr lang="en-US" sz="1600" dirty="0">
                <a:solidFill>
                  <a:srgbClr val="000000"/>
                </a:solidFill>
                <a:latin typeface="Times New Roman" charset="0"/>
                <a:ea typeface="Times New Roman" charset="0"/>
                <a:cs typeface="Times New Roman" charset="0"/>
              </a:rPr>
              <a:t>Tech for US EPA and State of </a:t>
            </a:r>
            <a:r>
              <a:rPr lang="en-US" sz="1600" dirty="0" smtClean="0">
                <a:solidFill>
                  <a:srgbClr val="000000"/>
                </a:solidFill>
                <a:latin typeface="Times New Roman" charset="0"/>
                <a:ea typeface="Times New Roman" charset="0"/>
                <a:cs typeface="Times New Roman" charset="0"/>
              </a:rPr>
              <a:t>Kentucky</a:t>
            </a:r>
            <a:r>
              <a:rPr lang="en-US" altLang="zh-CN"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stormwater.pca.state.mn.us</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index.php?title</a:t>
            </a:r>
            <a:r>
              <a:rPr lang="en-US" sz="1600" dirty="0">
                <a:solidFill>
                  <a:srgbClr val="000000"/>
                </a:solidFill>
                <a:latin typeface="Times New Roman" charset="0"/>
                <a:ea typeface="Times New Roman" charset="0"/>
                <a:cs typeface="Times New Roman" charset="0"/>
              </a:rPr>
              <a:t>=File:Tracking_1.png</a:t>
            </a: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www.summitreworks.com</a:t>
            </a:r>
            <a:r>
              <a:rPr lang="en-US" sz="1600" dirty="0">
                <a:solidFill>
                  <a:srgbClr val="000000"/>
                </a:solidFill>
                <a:latin typeface="Times New Roman" charset="0"/>
                <a:ea typeface="Times New Roman" charset="0"/>
                <a:cs typeface="Times New Roman" charset="0"/>
              </a:rPr>
              <a:t>/recycling/details/household-hazardous-waste-</a:t>
            </a:r>
            <a:r>
              <a:rPr lang="en-US" sz="1600" dirty="0" err="1">
                <a:solidFill>
                  <a:srgbClr val="000000"/>
                </a:solidFill>
                <a:latin typeface="Times New Roman" charset="0"/>
                <a:ea typeface="Times New Roman" charset="0"/>
                <a:cs typeface="Times New Roman" charset="0"/>
              </a:rPr>
              <a:t>hhw</a:t>
            </a:r>
            <a:r>
              <a:rPr lang="en-US" sz="1600" dirty="0">
                <a:solidFill>
                  <a:srgbClr val="000000"/>
                </a:solidFill>
                <a:latin typeface="Times New Roman" charset="0"/>
                <a:ea typeface="Times New Roman" charset="0"/>
                <a:cs typeface="Times New Roman" charset="0"/>
              </a:rPr>
              <a:t>/c86/</a:t>
            </a: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https://waste-management-</a:t>
            </a:r>
            <a:r>
              <a:rPr lang="en-US" sz="1600" dirty="0" err="1">
                <a:solidFill>
                  <a:srgbClr val="000000"/>
                </a:solidFill>
                <a:latin typeface="Times New Roman" charset="0"/>
                <a:ea typeface="Times New Roman" charset="0"/>
                <a:cs typeface="Times New Roman" charset="0"/>
              </a:rPr>
              <a:t>world.com</a:t>
            </a:r>
            <a:r>
              <a:rPr lang="en-US" sz="1600" dirty="0">
                <a:solidFill>
                  <a:srgbClr val="000000"/>
                </a:solidFill>
                <a:latin typeface="Times New Roman" charset="0"/>
                <a:ea typeface="Times New Roman" charset="0"/>
                <a:cs typeface="Times New Roman" charset="0"/>
              </a:rPr>
              <a:t>/a/</a:t>
            </a:r>
            <a:r>
              <a:rPr lang="en-US" sz="1600" dirty="0" err="1">
                <a:solidFill>
                  <a:srgbClr val="000000"/>
                </a:solidFill>
                <a:latin typeface="Times New Roman" charset="0"/>
                <a:ea typeface="Times New Roman" charset="0"/>
                <a:cs typeface="Times New Roman" charset="0"/>
              </a:rPr>
              <a:t>epa</a:t>
            </a:r>
            <a:r>
              <a:rPr lang="en-US" sz="1600" dirty="0">
                <a:solidFill>
                  <a:srgbClr val="000000"/>
                </a:solidFill>
                <a:latin typeface="Times New Roman" charset="0"/>
                <a:ea typeface="Times New Roman" charset="0"/>
                <a:cs typeface="Times New Roman" charset="0"/>
              </a:rPr>
              <a:t>-e-manifest-compliance-advice-for-hazardous-waste-producers</a:t>
            </a:r>
          </a:p>
          <a:p>
            <a:pPr marL="914400" lvl="1" indent="-457200" algn="just">
              <a:spcBef>
                <a:spcPct val="20000"/>
              </a:spcBef>
              <a:buFont typeface="+mj-lt"/>
              <a:buAutoNum type="arabicPeriod" startAt="26"/>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ecoteam.com.au</a:t>
            </a:r>
            <a:r>
              <a:rPr lang="en-US" sz="1600" dirty="0">
                <a:solidFill>
                  <a:srgbClr val="000000"/>
                </a:solidFill>
                <a:latin typeface="Times New Roman" charset="0"/>
                <a:ea typeface="Times New Roman" charset="0"/>
                <a:cs typeface="Times New Roman" charset="0"/>
              </a:rPr>
              <a:t>/services/soil-testing-and-contamination</a:t>
            </a:r>
            <a:r>
              <a:rPr lang="en-US"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9845097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975325"/>
            <a:ext cx="8831180" cy="4812016"/>
          </a:xfrm>
          <a:prstGeom prst="rect">
            <a:avLst/>
          </a:prstGeom>
        </p:spPr>
        <p:txBody>
          <a:bodyPr vert="horz" lIns="91440" tIns="45720" rIns="91440" bIns="45720" rtlCol="0">
            <a:noAutofit/>
          </a:bodyPr>
          <a:lstStyle/>
          <a:p>
            <a:pPr marL="914400" lvl="1" indent="-457200" algn="just">
              <a:spcBef>
                <a:spcPct val="20000"/>
              </a:spcBef>
              <a:buSzPct val="100000"/>
              <a:buFont typeface="+mj-lt"/>
              <a:buAutoNum type="arabicPeriod" startAt="39"/>
              <a:defRPr/>
            </a:pPr>
            <a:r>
              <a:rPr lang="en-US" sz="1600" dirty="0" smtClean="0">
                <a:solidFill>
                  <a:srgbClr val="000000"/>
                </a:solidFill>
                <a:latin typeface="Times New Roman" charset="0"/>
                <a:ea typeface="Times New Roman" charset="0"/>
                <a:cs typeface="Times New Roman" charset="0"/>
              </a:rPr>
              <a:t>https</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www.stormwaterhawaii.com</a:t>
            </a:r>
            <a:r>
              <a:rPr lang="en-US" sz="1600" dirty="0">
                <a:solidFill>
                  <a:srgbClr val="000000"/>
                </a:solidFill>
                <a:latin typeface="Times New Roman" charset="0"/>
                <a:ea typeface="Times New Roman" charset="0"/>
                <a:cs typeface="Times New Roman" charset="0"/>
              </a:rPr>
              <a:t>/latest-news/construction-</a:t>
            </a:r>
            <a:r>
              <a:rPr lang="en-US" sz="1600" dirty="0" err="1">
                <a:solidFill>
                  <a:srgbClr val="000000"/>
                </a:solidFill>
                <a:latin typeface="Times New Roman" charset="0"/>
                <a:ea typeface="Times New Roman" charset="0"/>
                <a:cs typeface="Times New Roman" charset="0"/>
              </a:rPr>
              <a:t>bmps</a:t>
            </a:r>
            <a:r>
              <a:rPr lang="en-US" sz="1600" dirty="0">
                <a:solidFill>
                  <a:srgbClr val="000000"/>
                </a:solidFill>
                <a:latin typeface="Times New Roman" charset="0"/>
                <a:ea typeface="Times New Roman" charset="0"/>
                <a:cs typeface="Times New Roman" charset="0"/>
              </a:rPr>
              <a:t>/construction-</a:t>
            </a:r>
            <a:r>
              <a:rPr lang="en-US" sz="1600" dirty="0" err="1">
                <a:solidFill>
                  <a:srgbClr val="000000"/>
                </a:solidFill>
                <a:latin typeface="Times New Roman" charset="0"/>
                <a:ea typeface="Times New Roman" charset="0"/>
                <a:cs typeface="Times New Roman" charset="0"/>
              </a:rPr>
              <a:t>bmps</a:t>
            </a:r>
            <a:r>
              <a:rPr lang="en-US" sz="1600" dirty="0">
                <a:solidFill>
                  <a:srgbClr val="000000"/>
                </a:solidFill>
                <a:latin typeface="Times New Roman" charset="0"/>
                <a:ea typeface="Times New Roman" charset="0"/>
                <a:cs typeface="Times New Roman" charset="0"/>
              </a:rPr>
              <a:t>-for-protecting-stockpiles</a:t>
            </a:r>
            <a:r>
              <a:rPr lang="en-US" sz="1600" dirty="0" smtClean="0">
                <a:solidFill>
                  <a:srgbClr val="000000"/>
                </a:solidFill>
                <a:latin typeface="Times New Roman" charset="0"/>
                <a:ea typeface="Times New Roman" charset="0"/>
                <a:cs typeface="Times New Roman" charset="0"/>
              </a:rPr>
              <a:t>/</a:t>
            </a: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proquologistics.com</a:t>
            </a:r>
            <a:r>
              <a:rPr lang="en-US" sz="1600" dirty="0">
                <a:solidFill>
                  <a:srgbClr val="000000"/>
                </a:solidFill>
                <a:latin typeface="Times New Roman" charset="0"/>
                <a:ea typeface="Times New Roman" charset="0"/>
                <a:cs typeface="Times New Roman" charset="0"/>
              </a:rPr>
              <a:t>/material-waste-management-construction-sites-effect-environment/</a:t>
            </a: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www.hicraftsafety.com.au</a:t>
            </a:r>
            <a:r>
              <a:rPr lang="en-US" sz="1600" dirty="0">
                <a:solidFill>
                  <a:srgbClr val="000000"/>
                </a:solidFill>
                <a:latin typeface="Times New Roman" charset="0"/>
                <a:ea typeface="Times New Roman" charset="0"/>
                <a:cs typeface="Times New Roman" charset="0"/>
              </a:rPr>
              <a:t>/products/spill-control</a:t>
            </a: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en.clipdealer.com</a:t>
            </a:r>
            <a:r>
              <a:rPr lang="en-US" sz="1600" dirty="0">
                <a:solidFill>
                  <a:srgbClr val="000000"/>
                </a:solidFill>
                <a:latin typeface="Times New Roman" charset="0"/>
                <a:ea typeface="Times New Roman" charset="0"/>
                <a:cs typeface="Times New Roman" charset="0"/>
              </a:rPr>
              <a:t>/vector/media/A:68887362</a:t>
            </a: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Planning and Technical Specifications </a:t>
            </a:r>
            <a:r>
              <a:rPr lang="en-US" sz="1600" dirty="0" err="1">
                <a:solidFill>
                  <a:srgbClr val="000000"/>
                </a:solidFill>
                <a:latin typeface="Times New Roman" charset="0"/>
                <a:ea typeface="Times New Roman" charset="0"/>
                <a:cs typeface="Times New Roman" charset="0"/>
              </a:rPr>
              <a:t>Manualfor</a:t>
            </a:r>
            <a:r>
              <a:rPr lang="en-US" sz="1600" dirty="0">
                <a:solidFill>
                  <a:srgbClr val="000000"/>
                </a:solidFill>
                <a:latin typeface="Times New Roman" charset="0"/>
                <a:ea typeface="Times New Roman" charset="0"/>
                <a:cs typeface="Times New Roman" charset="0"/>
              </a:rPr>
              <a:t>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Pollution Prevention Plans, Kentucky Transportation Center, University of Kentucky, Oct </a:t>
            </a:r>
            <a:r>
              <a:rPr lang="en-US" sz="1600" dirty="0" smtClean="0">
                <a:solidFill>
                  <a:srgbClr val="000000"/>
                </a:solidFill>
                <a:latin typeface="Times New Roman" charset="0"/>
                <a:ea typeface="Times New Roman" charset="0"/>
                <a:cs typeface="Times New Roman" charset="0"/>
              </a:rPr>
              <a:t>2009</a:t>
            </a:r>
            <a:r>
              <a:rPr lang="en-US" altLang="zh-CN"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SzPct val="100000"/>
              <a:buFont typeface="+mj-lt"/>
              <a:buAutoNum type="arabicPeriod" startAt="39"/>
              <a:defRPr/>
            </a:pPr>
            <a:r>
              <a:rPr lang="en-US" sz="1600" dirty="0" smtClean="0">
                <a:solidFill>
                  <a:srgbClr val="000000"/>
                </a:solidFill>
                <a:latin typeface="Times New Roman" charset="0"/>
                <a:ea typeface="Times New Roman" charset="0"/>
                <a:cs typeface="Times New Roman" charset="0"/>
              </a:rPr>
              <a:t>https</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porelogix.com</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wp</a:t>
            </a:r>
            <a:r>
              <a:rPr lang="en-US" sz="1600" dirty="0">
                <a:solidFill>
                  <a:srgbClr val="000000"/>
                </a:solidFill>
                <a:latin typeface="Times New Roman" charset="0"/>
                <a:ea typeface="Times New Roman" charset="0"/>
                <a:cs typeface="Times New Roman" charset="0"/>
              </a:rPr>
              <a:t>-content/uploads/2013/11/</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-Info-</a:t>
            </a:r>
            <a:r>
              <a:rPr lang="en-US" sz="1600" dirty="0" err="1">
                <a:solidFill>
                  <a:srgbClr val="000000"/>
                </a:solidFill>
                <a:latin typeface="Times New Roman" charset="0"/>
                <a:ea typeface="Times New Roman" charset="0"/>
                <a:cs typeface="Times New Roman" charset="0"/>
              </a:rPr>
              <a:t>pic.pdf</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stormwater.pca.state.mn.us</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index.php?title</a:t>
            </a:r>
            <a:r>
              <a:rPr lang="en-US" sz="1600" dirty="0">
                <a:solidFill>
                  <a:srgbClr val="000000"/>
                </a:solidFill>
                <a:latin typeface="Times New Roman" charset="0"/>
                <a:ea typeface="Times New Roman" charset="0"/>
                <a:cs typeface="Times New Roman" charset="0"/>
              </a:rPr>
              <a:t>=10_Steps_to_Stormwater_Pollution_Prevention_on_Small_Residential_Construction_Sites</a:t>
            </a: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Best Management Practices (BMPs) for controlling Erosion, Sediment, and Pollutant Runoff from Construction sites. Rep. University of Kentucky: Kentucky Transportation </a:t>
            </a:r>
            <a:r>
              <a:rPr lang="en-US" sz="1600" dirty="0" smtClean="0">
                <a:solidFill>
                  <a:srgbClr val="000000"/>
                </a:solidFill>
                <a:latin typeface="Times New Roman" charset="0"/>
                <a:ea typeface="Times New Roman" charset="0"/>
                <a:cs typeface="Times New Roman" charset="0"/>
              </a:rPr>
              <a:t>Center, </a:t>
            </a:r>
            <a:r>
              <a:rPr lang="en-US" sz="1600" dirty="0">
                <a:solidFill>
                  <a:srgbClr val="000000"/>
                </a:solidFill>
                <a:latin typeface="Times New Roman" charset="0"/>
                <a:ea typeface="Times New Roman" charset="0"/>
                <a:cs typeface="Times New Roman" charset="0"/>
              </a:rPr>
              <a:t>2009. </a:t>
            </a:r>
          </a:p>
          <a:p>
            <a:pPr marL="914400" lvl="1" indent="-457200" algn="just">
              <a:spcBef>
                <a:spcPct val="20000"/>
              </a:spcBef>
              <a:buSzPct val="100000"/>
              <a:buFont typeface="+mj-lt"/>
              <a:buAutoNum type="arabicPeriod" startAt="39"/>
              <a:defRPr/>
            </a:pPr>
            <a:r>
              <a:rPr lang="en-US" sz="1600" dirty="0" err="1">
                <a:solidFill>
                  <a:srgbClr val="000000"/>
                </a:solidFill>
                <a:latin typeface="Times New Roman" charset="0"/>
                <a:ea typeface="Times New Roman" charset="0"/>
                <a:cs typeface="Times New Roman" charset="0"/>
              </a:rPr>
              <a:t>Stormawter</a:t>
            </a:r>
            <a:r>
              <a:rPr lang="en-US" sz="1600" dirty="0">
                <a:solidFill>
                  <a:srgbClr val="000000"/>
                </a:solidFill>
                <a:latin typeface="Times New Roman" charset="0"/>
                <a:ea typeface="Times New Roman" charset="0"/>
                <a:cs typeface="Times New Roman" charset="0"/>
              </a:rPr>
              <a:t> Best Management Practices (BMPs) Reference Guide, County of San Diego Department of Planning and Land Use, April 2010 </a:t>
            </a:r>
            <a:r>
              <a:rPr lang="en-US" altLang="zh-CN"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stormwater.pca.state.mn.us</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index.php?title</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File:Bioretention_parking_lot_island.jpg</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www.pca.state.mn.us</a:t>
            </a:r>
            <a:r>
              <a:rPr lang="en-US" sz="1600" dirty="0">
                <a:solidFill>
                  <a:srgbClr val="000000"/>
                </a:solidFill>
                <a:latin typeface="Times New Roman" charset="0"/>
                <a:ea typeface="Times New Roman" charset="0"/>
                <a:cs typeface="Times New Roman" charset="0"/>
              </a:rPr>
              <a:t>/featured/when-it-rains-it-flows</a:t>
            </a:r>
          </a:p>
          <a:p>
            <a:pPr marL="914400" lvl="1" indent="-457200" algn="just">
              <a:spcBef>
                <a:spcPct val="20000"/>
              </a:spcBef>
              <a:buSzPct val="100000"/>
              <a:buFont typeface="+mj-lt"/>
              <a:buAutoNum type="arabicPeriod" startAt="39"/>
              <a:defRPr/>
            </a:pPr>
            <a:r>
              <a:rPr lang="en-US" sz="1600" dirty="0">
                <a:solidFill>
                  <a:srgbClr val="000000"/>
                </a:solidFill>
                <a:latin typeface="Times New Roman" charset="0"/>
                <a:ea typeface="Times New Roman" charset="0"/>
                <a:cs typeface="Times New Roman" charset="0"/>
              </a:rPr>
              <a:t>http://</a:t>
            </a:r>
            <a:r>
              <a:rPr lang="en-US" sz="1600" dirty="0" err="1" smtClean="0">
                <a:solidFill>
                  <a:srgbClr val="000000"/>
                </a:solidFill>
                <a:latin typeface="Times New Roman" charset="0"/>
                <a:ea typeface="Times New Roman" charset="0"/>
                <a:cs typeface="Times New Roman" charset="0"/>
              </a:rPr>
              <a:t>switchboard.nrdc.org</a:t>
            </a:r>
            <a:r>
              <a:rPr lang="en-US" sz="1600" dirty="0" smtClean="0">
                <a:solidFill>
                  <a:srgbClr val="000000"/>
                </a:solidFill>
                <a:latin typeface="Times New Roman" charset="0"/>
                <a:ea typeface="Times New Roman" charset="0"/>
                <a:cs typeface="Times New Roman" charset="0"/>
              </a:rPr>
              <a:t>/blogs/</a:t>
            </a:r>
            <a:r>
              <a:rPr lang="en-US" sz="1600" dirty="0" err="1" smtClean="0">
                <a:solidFill>
                  <a:srgbClr val="000000"/>
                </a:solidFill>
                <a:latin typeface="Times New Roman" charset="0"/>
                <a:ea typeface="Times New Roman" charset="0"/>
                <a:cs typeface="Times New Roman" charset="0"/>
              </a:rPr>
              <a:t>rhammer</a:t>
            </a:r>
            <a:r>
              <a:rPr lang="en-US" sz="1600" dirty="0" smtClean="0">
                <a:solidFill>
                  <a:srgbClr val="000000"/>
                </a:solidFill>
                <a:latin typeface="Times New Roman" charset="0"/>
                <a:ea typeface="Times New Roman" charset="0"/>
                <a:cs typeface="Times New Roman" charset="0"/>
              </a:rPr>
              <a:t>/</a:t>
            </a:r>
            <a:r>
              <a:rPr lang="en-US" sz="1600" dirty="0" err="1" smtClean="0">
                <a:solidFill>
                  <a:srgbClr val="000000"/>
                </a:solidFill>
                <a:latin typeface="Times New Roman" charset="0"/>
                <a:ea typeface="Times New Roman" charset="0"/>
                <a:cs typeface="Times New Roman" charset="0"/>
              </a:rPr>
              <a:t>nrdc_petitions_epa_to_tackle_w.html</a:t>
            </a:r>
            <a:endParaRPr lang="en-US" sz="16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8131684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975325"/>
            <a:ext cx="8831180" cy="4812016"/>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countrysidepropertymaintenance.com</a:t>
            </a:r>
            <a:r>
              <a:rPr lang="en-US" sz="1600" dirty="0">
                <a:solidFill>
                  <a:srgbClr val="000000"/>
                </a:solidFill>
                <a:latin typeface="Times New Roman" charset="0"/>
                <a:ea typeface="Times New Roman" charset="0"/>
                <a:cs typeface="Times New Roman" charset="0"/>
              </a:rPr>
              <a:t>/parking-lot-sweeping</a:t>
            </a:r>
            <a:r>
              <a:rPr lang="en-US" sz="1600" dirty="0" smtClean="0">
                <a:solidFill>
                  <a:srgbClr val="000000"/>
                </a:solidFill>
                <a:latin typeface="Times New Roman" charset="0"/>
                <a:ea typeface="Times New Roman" charset="0"/>
                <a:cs typeface="Times New Roman" charset="0"/>
              </a:rPr>
              <a:t>/</a:t>
            </a: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www.safetysign.com</a:t>
            </a:r>
            <a:r>
              <a:rPr lang="en-US" sz="1600" dirty="0">
                <a:solidFill>
                  <a:srgbClr val="000000"/>
                </a:solidFill>
                <a:latin typeface="Times New Roman" charset="0"/>
                <a:ea typeface="Times New Roman" charset="0"/>
                <a:cs typeface="Times New Roman" charset="0"/>
              </a:rPr>
              <a:t>/products/p7921/no-littering-use-trash-can-sign</a:t>
            </a: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victoriapann.blogspot.com</a:t>
            </a:r>
            <a:r>
              <a:rPr lang="en-US" sz="1600" dirty="0">
                <a:solidFill>
                  <a:srgbClr val="000000"/>
                </a:solidFill>
                <a:latin typeface="Times New Roman" charset="0"/>
                <a:ea typeface="Times New Roman" charset="0"/>
                <a:cs typeface="Times New Roman" charset="0"/>
              </a:rPr>
              <a:t>/2014/07/littering-and-holy-</a:t>
            </a:r>
            <a:r>
              <a:rPr lang="en-US" sz="1600" dirty="0" err="1">
                <a:solidFill>
                  <a:srgbClr val="000000"/>
                </a:solidFill>
                <a:latin typeface="Times New Roman" charset="0"/>
                <a:ea typeface="Times New Roman" charset="0"/>
                <a:cs typeface="Times New Roman" charset="0"/>
              </a:rPr>
              <a:t>ground.html</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51"/>
              <a:defRPr/>
            </a:pPr>
            <a:r>
              <a:rPr lang="en-US" altLang="zh-CN" sz="1600" dirty="0">
                <a:solidFill>
                  <a:srgbClr val="000000"/>
                </a:solidFill>
                <a:latin typeface="Times New Roman" charset="0"/>
                <a:ea typeface="Times New Roman" charset="0"/>
                <a:cs typeface="Times New Roman" charset="0"/>
              </a:rPr>
              <a:t>Fact Sheet: The Oil/Water Separator ,</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Department </a:t>
            </a:r>
            <a:r>
              <a:rPr lang="en-US" altLang="zh-CN" sz="1600" dirty="0" err="1">
                <a:solidFill>
                  <a:srgbClr val="000000"/>
                </a:solidFill>
                <a:latin typeface="Times New Roman" charset="0"/>
                <a:ea typeface="Times New Roman" charset="0"/>
                <a:cs typeface="Times New Roman" charset="0"/>
              </a:rPr>
              <a:t>ofNatural</a:t>
            </a:r>
            <a:r>
              <a:rPr lang="en-US" altLang="zh-CN" sz="1600" dirty="0">
                <a:solidFill>
                  <a:srgbClr val="000000"/>
                </a:solidFill>
                <a:latin typeface="Times New Roman" charset="0"/>
                <a:ea typeface="Times New Roman" charset="0"/>
                <a:cs typeface="Times New Roman" charset="0"/>
              </a:rPr>
              <a:t> Resources and </a:t>
            </a:r>
            <a:r>
              <a:rPr lang="en-US" altLang="zh-CN" sz="1600" dirty="0" err="1">
                <a:solidFill>
                  <a:srgbClr val="000000"/>
                </a:solidFill>
                <a:latin typeface="Times New Roman" charset="0"/>
                <a:ea typeface="Times New Roman" charset="0"/>
                <a:cs typeface="Times New Roman" charset="0"/>
              </a:rPr>
              <a:t>ParksWastewater</a:t>
            </a:r>
            <a:r>
              <a:rPr lang="en-US" altLang="zh-CN" sz="1600" dirty="0">
                <a:solidFill>
                  <a:srgbClr val="000000"/>
                </a:solidFill>
                <a:latin typeface="Times New Roman" charset="0"/>
                <a:ea typeface="Times New Roman" charset="0"/>
                <a:cs typeface="Times New Roman" charset="0"/>
              </a:rPr>
              <a:t> Treatment Division,</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King</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County.</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51"/>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en.wikipedia.org</a:t>
            </a:r>
            <a:r>
              <a:rPr lang="en-US" altLang="zh-CN" sz="1600" dirty="0">
                <a:solidFill>
                  <a:srgbClr val="000000"/>
                </a:solidFill>
                <a:latin typeface="Times New Roman" charset="0"/>
                <a:ea typeface="Times New Roman" charset="0"/>
                <a:cs typeface="Times New Roman" charset="0"/>
              </a:rPr>
              <a:t>/wiki/API_oil%E2%80%93water_separator</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51"/>
              <a:defRPr/>
            </a:pPr>
            <a:r>
              <a:rPr lang="en-US" altLang="zh-CN" sz="1600" dirty="0">
                <a:solidFill>
                  <a:srgbClr val="000000"/>
                </a:solidFill>
                <a:latin typeface="Times New Roman" charset="0"/>
                <a:ea typeface="Times New Roman" charset="0"/>
                <a:cs typeface="Times New Roman" charset="0"/>
              </a:rPr>
              <a:t>http://</a:t>
            </a:r>
            <a:r>
              <a:rPr lang="en-US" altLang="zh-CN" sz="1600" dirty="0" err="1">
                <a:solidFill>
                  <a:srgbClr val="000000"/>
                </a:solidFill>
                <a:latin typeface="Times New Roman" charset="0"/>
                <a:ea typeface="Times New Roman" charset="0"/>
                <a:cs typeface="Times New Roman" charset="0"/>
              </a:rPr>
              <a:t>www.elliswastewater.com</a:t>
            </a:r>
            <a:r>
              <a:rPr lang="en-US" altLang="zh-CN" sz="1600" dirty="0">
                <a:solidFill>
                  <a:srgbClr val="000000"/>
                </a:solidFill>
                <a:latin typeface="Times New Roman" charset="0"/>
                <a:ea typeface="Times New Roman" charset="0"/>
                <a:cs typeface="Times New Roman" charset="0"/>
              </a:rPr>
              <a:t>/products/oil-water-separator/</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www.brickkicker.com</a:t>
            </a:r>
            <a:r>
              <a:rPr lang="en-US" sz="1600" dirty="0">
                <a:solidFill>
                  <a:srgbClr val="000000"/>
                </a:solidFill>
                <a:latin typeface="Times New Roman" charset="0"/>
                <a:ea typeface="Times New Roman" charset="0"/>
                <a:cs typeface="Times New Roman" charset="0"/>
              </a:rPr>
              <a:t>/catch-basins/</a:t>
            </a:r>
          </a:p>
          <a:p>
            <a:pPr marL="914400" lvl="1" indent="-457200" algn="just">
              <a:spcBef>
                <a:spcPct val="20000"/>
              </a:spcBef>
              <a:buFont typeface="+mj-lt"/>
              <a:buAutoNum type="arabicPeriod" startAt="51"/>
              <a:defRPr/>
            </a:pPr>
            <a:r>
              <a:rPr lang="en-US" altLang="zh-CN" sz="1600" dirty="0">
                <a:solidFill>
                  <a:srgbClr val="000000"/>
                </a:solidFill>
                <a:latin typeface="Times New Roman" charset="0"/>
                <a:ea typeface="Times New Roman" charset="0"/>
                <a:cs typeface="Times New Roman" charset="0"/>
              </a:rPr>
              <a:t>Reference Guide For</a:t>
            </a:r>
            <a:r>
              <a:rPr lang="zh-CN" altLang="en-US" sz="1600" dirty="0">
                <a:solidFill>
                  <a:srgbClr val="000000"/>
                </a:solidFill>
                <a:latin typeface="Times New Roman" charset="0"/>
                <a:ea typeface="Times New Roman" charset="0"/>
                <a:cs typeface="Times New Roman" charset="0"/>
              </a:rPr>
              <a:t> </a:t>
            </a: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Best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Management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Practice,</a:t>
            </a:r>
            <a:r>
              <a:rPr lang="zh-CN" altLang="en-US" sz="1600" dirty="0">
                <a:solidFill>
                  <a:srgbClr val="000000"/>
                </a:solidFill>
                <a:latin typeface="Times New Roman" charset="0"/>
                <a:ea typeface="Times New Roman" charset="0"/>
                <a:cs typeface="Times New Roman" charset="0"/>
              </a:rPr>
              <a:t>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Management Division Bureau of Sanitation, Department of Public Works City of Los Angeles,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July</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2000.</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51"/>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commons.wikimedia.org</a:t>
            </a:r>
            <a:r>
              <a:rPr lang="en-US" altLang="zh-CN" sz="1600" dirty="0">
                <a:solidFill>
                  <a:srgbClr val="000000"/>
                </a:solidFill>
                <a:latin typeface="Times New Roman" charset="0"/>
                <a:ea typeface="Times New Roman" charset="0"/>
                <a:cs typeface="Times New Roman" charset="0"/>
              </a:rPr>
              <a:t>/wiki/File:Oil-grit_separator_USGS_2002.png</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www.ecolandscaping.org</a:t>
            </a:r>
            <a:r>
              <a:rPr lang="en-US" sz="1600" dirty="0">
                <a:solidFill>
                  <a:srgbClr val="000000"/>
                </a:solidFill>
                <a:latin typeface="Times New Roman" charset="0"/>
                <a:ea typeface="Times New Roman" charset="0"/>
                <a:cs typeface="Times New Roman" charset="0"/>
              </a:rPr>
              <a:t>/03/rain-gardens/native-plant-selection-for-</a:t>
            </a:r>
            <a:r>
              <a:rPr lang="en-US" sz="1600" dirty="0" err="1">
                <a:solidFill>
                  <a:srgbClr val="000000"/>
                </a:solidFill>
                <a:latin typeface="Times New Roman" charset="0"/>
                <a:ea typeface="Times New Roman" charset="0"/>
                <a:cs typeface="Times New Roman" charset="0"/>
              </a:rPr>
              <a:t>biofilters</a:t>
            </a:r>
            <a:r>
              <a:rPr lang="en-US" sz="1600" dirty="0">
                <a:solidFill>
                  <a:srgbClr val="000000"/>
                </a:solidFill>
                <a:latin typeface="Times New Roman" charset="0"/>
                <a:ea typeface="Times New Roman" charset="0"/>
                <a:cs typeface="Times New Roman" charset="0"/>
              </a:rPr>
              <a:t>-and-rain-gardens/</a:t>
            </a: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www.canr.msu.edu</a:t>
            </a:r>
            <a:r>
              <a:rPr lang="en-US" sz="1600" dirty="0">
                <a:solidFill>
                  <a:srgbClr val="000000"/>
                </a:solidFill>
                <a:latin typeface="Times New Roman" charset="0"/>
                <a:ea typeface="Times New Roman" charset="0"/>
                <a:cs typeface="Times New Roman" charset="0"/>
              </a:rPr>
              <a:t>/news/either_detention_or_retention_equals_storm_water_runoff_reductions</a:t>
            </a: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www.epa.gov</a:t>
            </a:r>
            <a:r>
              <a:rPr lang="en-US" sz="1600" dirty="0">
                <a:solidFill>
                  <a:srgbClr val="000000"/>
                </a:solidFill>
                <a:latin typeface="Times New Roman" charset="0"/>
                <a:ea typeface="Times New Roman" charset="0"/>
                <a:cs typeface="Times New Roman" charset="0"/>
              </a:rPr>
              <a:t>/region8/green-infrastructure</a:t>
            </a:r>
          </a:p>
          <a:p>
            <a:pPr marL="914400" lvl="1" indent="-457200" algn="just">
              <a:spcBef>
                <a:spcPct val="20000"/>
              </a:spcBef>
              <a:buFont typeface="+mj-lt"/>
              <a:buAutoNum type="arabicPeriod" startAt="51"/>
              <a:defRPr/>
            </a:pPr>
            <a:r>
              <a:rPr lang="en-US" sz="1600" dirty="0">
                <a:solidFill>
                  <a:srgbClr val="000000"/>
                </a:solidFill>
                <a:latin typeface="Times New Roman" charset="0"/>
                <a:ea typeface="Times New Roman" charset="0"/>
                <a:cs typeface="Times New Roman" charset="0"/>
              </a:rPr>
              <a:t>https://</a:t>
            </a:r>
            <a:r>
              <a:rPr lang="en-US" sz="1600" dirty="0" err="1" smtClean="0">
                <a:solidFill>
                  <a:srgbClr val="000000"/>
                </a:solidFill>
                <a:latin typeface="Times New Roman" charset="0"/>
                <a:ea typeface="Times New Roman" charset="0"/>
                <a:cs typeface="Times New Roman" charset="0"/>
              </a:rPr>
              <a:t>wiki.sustainabletechnologies.ca</a:t>
            </a:r>
            <a:r>
              <a:rPr lang="en-US" sz="1600" dirty="0" smtClean="0">
                <a:solidFill>
                  <a:srgbClr val="000000"/>
                </a:solidFill>
                <a:latin typeface="Times New Roman" charset="0"/>
                <a:ea typeface="Times New Roman" charset="0"/>
                <a:cs typeface="Times New Roman" charset="0"/>
              </a:rPr>
              <a:t>/wiki/Swales</a:t>
            </a:r>
            <a:endParaRPr lang="en-US" sz="16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8618219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975325"/>
            <a:ext cx="8831180" cy="4812016"/>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64"/>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www.saveitlancaster.com</a:t>
            </a:r>
            <a:r>
              <a:rPr lang="en-US" sz="1600" dirty="0">
                <a:solidFill>
                  <a:srgbClr val="000000"/>
                </a:solidFill>
                <a:latin typeface="Times New Roman" charset="0"/>
                <a:ea typeface="Times New Roman" charset="0"/>
                <a:cs typeface="Times New Roman" charset="0"/>
              </a:rPr>
              <a:t>/local-projects/parking-lots</a:t>
            </a:r>
            <a:r>
              <a:rPr lang="en-US" sz="1600" dirty="0" smtClean="0">
                <a:solidFill>
                  <a:srgbClr val="000000"/>
                </a:solidFill>
                <a:latin typeface="Times New Roman" charset="0"/>
                <a:ea typeface="Times New Roman" charset="0"/>
                <a:cs typeface="Times New Roman" charset="0"/>
              </a:rPr>
              <a:t>/</a:t>
            </a:r>
          </a:p>
          <a:p>
            <a:pPr marL="914400" lvl="1" indent="-457200" algn="just">
              <a:spcBef>
                <a:spcPct val="20000"/>
              </a:spcBef>
              <a:buFont typeface="+mj-lt"/>
              <a:buAutoNum type="arabicPeriod" startAt="64"/>
              <a:defRPr/>
            </a:pPr>
            <a:r>
              <a:rPr lang="en-US" sz="1600" dirty="0">
                <a:solidFill>
                  <a:srgbClr val="000000"/>
                </a:solidFill>
                <a:latin typeface="Times New Roman" charset="0"/>
                <a:ea typeface="Times New Roman" charset="0"/>
                <a:cs typeface="Times New Roman" charset="0"/>
              </a:rPr>
              <a:t>http://</a:t>
            </a:r>
            <a:r>
              <a:rPr lang="en-US" sz="1600" dirty="0" err="1">
                <a:solidFill>
                  <a:srgbClr val="000000"/>
                </a:solidFill>
                <a:latin typeface="Times New Roman" charset="0"/>
                <a:ea typeface="Times New Roman" charset="0"/>
                <a:cs typeface="Times New Roman" charset="0"/>
              </a:rPr>
              <a:t>www.clemson.edu</a:t>
            </a:r>
            <a:r>
              <a:rPr lang="en-US" sz="1600" dirty="0">
                <a:solidFill>
                  <a:srgbClr val="000000"/>
                </a:solidFill>
                <a:latin typeface="Times New Roman" charset="0"/>
                <a:ea typeface="Times New Roman" charset="0"/>
                <a:cs typeface="Times New Roman" charset="0"/>
              </a:rPr>
              <a:t>/extension/</a:t>
            </a:r>
            <a:r>
              <a:rPr lang="en-US" sz="1600" dirty="0" err="1">
                <a:solidFill>
                  <a:srgbClr val="000000"/>
                </a:solidFill>
                <a:latin typeface="Times New Roman" charset="0"/>
                <a:ea typeface="Times New Roman" charset="0"/>
                <a:cs typeface="Times New Roman" charset="0"/>
              </a:rPr>
              <a:t>hgic</a:t>
            </a:r>
            <a:r>
              <a:rPr lang="en-US" sz="1600" dirty="0">
                <a:solidFill>
                  <a:srgbClr val="000000"/>
                </a:solidFill>
                <a:latin typeface="Times New Roman" charset="0"/>
                <a:ea typeface="Times New Roman" charset="0"/>
                <a:cs typeface="Times New Roman" charset="0"/>
              </a:rPr>
              <a:t>/water/</a:t>
            </a:r>
            <a:r>
              <a:rPr lang="en-US" sz="1600" dirty="0" err="1">
                <a:solidFill>
                  <a:srgbClr val="000000"/>
                </a:solidFill>
                <a:latin typeface="Times New Roman" charset="0"/>
                <a:ea typeface="Times New Roman" charset="0"/>
                <a:cs typeface="Times New Roman" charset="0"/>
              </a:rPr>
              <a:t>resources_stormwater</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introduction_to_porous_pavement.html</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64"/>
              <a:defRPr/>
            </a:pPr>
            <a:r>
              <a:rPr lang="en-US" sz="1600" dirty="0" smtClean="0">
                <a:solidFill>
                  <a:srgbClr val="000000"/>
                </a:solidFill>
                <a:latin typeface="Times New Roman" charset="0"/>
                <a:ea typeface="Times New Roman" charset="0"/>
                <a:cs typeface="Times New Roman" charset="0"/>
              </a:rPr>
              <a:t>U.S</a:t>
            </a:r>
            <a:r>
              <a:rPr lang="en-US" sz="1600" dirty="0">
                <a:solidFill>
                  <a:srgbClr val="000000"/>
                </a:solidFill>
                <a:latin typeface="Times New Roman" charset="0"/>
                <a:ea typeface="Times New Roman" charset="0"/>
                <a:cs typeface="Times New Roman" charset="0"/>
              </a:rPr>
              <a:t>. EPA, 1993, Handbook Urban Runoff and Pollution Prevention Planning, EPA-625-R-93-004, taken from Purdue </a:t>
            </a:r>
            <a:r>
              <a:rPr lang="en-US" sz="1600" dirty="0" err="1">
                <a:solidFill>
                  <a:srgbClr val="000000"/>
                </a:solidFill>
                <a:latin typeface="Times New Roman" charset="0"/>
                <a:ea typeface="Times New Roman" charset="0"/>
                <a:cs typeface="Times New Roman" charset="0"/>
              </a:rPr>
              <a:t>Uni</a:t>
            </a:r>
            <a:r>
              <a:rPr lang="en-US" sz="1600" dirty="0">
                <a:solidFill>
                  <a:srgbClr val="000000"/>
                </a:solidFill>
                <a:latin typeface="Times New Roman" charset="0"/>
                <a:ea typeface="Times New Roman" charset="0"/>
                <a:cs typeface="Times New Roman" charset="0"/>
              </a:rPr>
              <a:t>- </a:t>
            </a:r>
            <a:r>
              <a:rPr lang="en-US" sz="1600" dirty="0" err="1">
                <a:solidFill>
                  <a:srgbClr val="000000"/>
                </a:solidFill>
                <a:latin typeface="Times New Roman" charset="0"/>
                <a:ea typeface="Times New Roman" charset="0"/>
                <a:cs typeface="Times New Roman" charset="0"/>
              </a:rPr>
              <a:t>versity</a:t>
            </a:r>
            <a:r>
              <a:rPr lang="en-US" sz="1600" dirty="0">
                <a:solidFill>
                  <a:srgbClr val="000000"/>
                </a:solidFill>
                <a:latin typeface="Times New Roman" charset="0"/>
                <a:ea typeface="Times New Roman" charset="0"/>
                <a:cs typeface="Times New Roman" charset="0"/>
              </a:rPr>
              <a:t> Engineering Department’s Long-Term Hydrologic Impact Assessment (L-THIA): http://</a:t>
            </a:r>
            <a:r>
              <a:rPr lang="en-US" sz="1600" dirty="0" err="1">
                <a:solidFill>
                  <a:srgbClr val="000000"/>
                </a:solidFill>
                <a:latin typeface="Times New Roman" charset="0"/>
                <a:ea typeface="Times New Roman" charset="0"/>
                <a:cs typeface="Times New Roman" charset="0"/>
              </a:rPr>
              <a:t>cobweb.ecn.purdue.edu</a:t>
            </a:r>
            <a:r>
              <a:rPr lang="en-US" sz="1600" dirty="0">
                <a:solidFill>
                  <a:srgbClr val="000000"/>
                </a:solidFill>
                <a:latin typeface="Times New Roman" charset="0"/>
                <a:ea typeface="Times New Roman" charset="0"/>
                <a:cs typeface="Times New Roman" charset="0"/>
              </a:rPr>
              <a:t>/~sprawl/ LTHIA7/</a:t>
            </a:r>
            <a:r>
              <a:rPr lang="en-US" sz="1600" dirty="0" err="1">
                <a:solidFill>
                  <a:srgbClr val="000000"/>
                </a:solidFill>
                <a:latin typeface="Times New Roman" charset="0"/>
                <a:ea typeface="Times New Roman" charset="0"/>
                <a:cs typeface="Times New Roman" charset="0"/>
              </a:rPr>
              <a:t>lthia</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lthia_index.htm</a:t>
            </a:r>
            <a:r>
              <a:rPr lang="en-US" sz="1600" dirty="0">
                <a:solidFill>
                  <a:srgbClr val="000000"/>
                </a:solidFill>
                <a:latin typeface="Times New Roman" charset="0"/>
                <a:ea typeface="Times New Roman" charset="0"/>
                <a:cs typeface="Times New Roman" charset="0"/>
              </a:rPr>
              <a:t>. </a:t>
            </a:r>
          </a:p>
          <a:p>
            <a:pPr marL="914400" lvl="1" indent="-457200" algn="just">
              <a:spcBef>
                <a:spcPct val="20000"/>
              </a:spcBef>
              <a:buFont typeface="+mj-lt"/>
              <a:buAutoNum type="arabicPeriod" startAt="64"/>
              <a:defRPr/>
            </a:pPr>
            <a:r>
              <a:rPr lang="en-US" sz="1600" dirty="0">
                <a:solidFill>
                  <a:srgbClr val="000000"/>
                </a:solidFill>
                <a:latin typeface="Times New Roman" charset="0"/>
                <a:ea typeface="Times New Roman" charset="0"/>
                <a:cs typeface="Times New Roman" charset="0"/>
              </a:rPr>
              <a:t>http://</a:t>
            </a:r>
            <a:r>
              <a:rPr lang="en-US" sz="1600" dirty="0" err="1" smtClean="0">
                <a:solidFill>
                  <a:srgbClr val="000000"/>
                </a:solidFill>
                <a:latin typeface="Times New Roman" charset="0"/>
                <a:ea typeface="Times New Roman" charset="0"/>
                <a:cs typeface="Times New Roman" charset="0"/>
              </a:rPr>
              <a:t>dev.worryfreewebsites.com</a:t>
            </a:r>
            <a:r>
              <a:rPr lang="en-US" sz="1600" dirty="0" smtClean="0">
                <a:solidFill>
                  <a:srgbClr val="000000"/>
                </a:solidFill>
                <a:latin typeface="Times New Roman" charset="0"/>
                <a:ea typeface="Times New Roman" charset="0"/>
                <a:cs typeface="Times New Roman" charset="0"/>
              </a:rPr>
              <a:t>/test/OCRA/pdf/Civic-</a:t>
            </a:r>
            <a:r>
              <a:rPr lang="en-US" sz="1600" dirty="0" err="1" smtClean="0">
                <a:solidFill>
                  <a:srgbClr val="000000"/>
                </a:solidFill>
                <a:latin typeface="Times New Roman" charset="0"/>
                <a:ea typeface="Times New Roman" charset="0"/>
                <a:cs typeface="Times New Roman" charset="0"/>
              </a:rPr>
              <a:t>Center.pdf</a:t>
            </a:r>
            <a:endParaRPr lang="en-US" sz="1600" dirty="0" smtClean="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64"/>
              <a:defRPr/>
            </a:pPr>
            <a:r>
              <a:rPr lang="en-US" sz="1600" dirty="0">
                <a:solidFill>
                  <a:srgbClr val="000000"/>
                </a:solidFill>
                <a:latin typeface="Times New Roman" charset="0"/>
                <a:ea typeface="Times New Roman" charset="0"/>
                <a:cs typeface="Times New Roman" charset="0"/>
              </a:rPr>
              <a:t>Pennsylvania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Best Management Practices </a:t>
            </a:r>
            <a:r>
              <a:rPr lang="en-US" sz="1600" dirty="0" smtClean="0">
                <a:solidFill>
                  <a:srgbClr val="000000"/>
                </a:solidFill>
                <a:latin typeface="Times New Roman" charset="0"/>
                <a:ea typeface="Times New Roman" charset="0"/>
                <a:cs typeface="Times New Roman" charset="0"/>
              </a:rPr>
              <a:t>Manual</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Chapter </a:t>
            </a:r>
            <a:r>
              <a:rPr lang="en-US" altLang="zh-CN" sz="1600" dirty="0" smtClean="0">
                <a:solidFill>
                  <a:srgbClr val="000000"/>
                </a:solidFill>
                <a:latin typeface="Times New Roman" charset="0"/>
                <a:ea typeface="Times New Roman" charset="0"/>
                <a:cs typeface="Times New Roman" charset="0"/>
              </a:rPr>
              <a:t>9,</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Case </a:t>
            </a:r>
            <a:r>
              <a:rPr lang="en-US" altLang="zh-CN" sz="1600" dirty="0">
                <a:solidFill>
                  <a:srgbClr val="000000"/>
                </a:solidFill>
                <a:latin typeface="Times New Roman" charset="0"/>
                <a:ea typeface="Times New Roman" charset="0"/>
                <a:cs typeface="Times New Roman" charset="0"/>
              </a:rPr>
              <a:t>Studies: Innovative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Management Approaches and </a:t>
            </a:r>
            <a:r>
              <a:rPr lang="en-US" altLang="zh-CN" sz="1600" dirty="0" smtClean="0">
                <a:solidFill>
                  <a:srgbClr val="000000"/>
                </a:solidFill>
                <a:latin typeface="Times New Roman" charset="0"/>
                <a:ea typeface="Times New Roman" charset="0"/>
                <a:cs typeface="Times New Roman" charset="0"/>
              </a:rPr>
              <a:t>Practices,</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December 30, </a:t>
            </a:r>
            <a:r>
              <a:rPr lang="en-US" altLang="zh-CN" sz="1600" dirty="0" smtClean="0">
                <a:solidFill>
                  <a:srgbClr val="000000"/>
                </a:solidFill>
                <a:latin typeface="Times New Roman" charset="0"/>
                <a:ea typeface="Times New Roman" charset="0"/>
                <a:cs typeface="Times New Roman" charset="0"/>
              </a:rPr>
              <a:t>2006.</a:t>
            </a:r>
            <a:endParaRPr lang="en-US" sz="16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08258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21165"/>
            <a:ext cx="9129299" cy="1066799"/>
          </a:xfrm>
          <a:prstGeom prst="rect">
            <a:avLst/>
          </a:prstGeom>
        </p:spPr>
        <p:txBody>
          <a:bodyPr vert="horz" lIns="91440" tIns="45720" rIns="91440" bIns="45720" rtlCol="0" anchor="ctr">
            <a:noAutofit/>
          </a:bodyPr>
          <a:lstStyle/>
          <a:p>
            <a:pPr lvl="0" algn="ctr">
              <a:spcBef>
                <a:spcPct val="0"/>
              </a:spcBef>
              <a:defRPr/>
            </a:pPr>
            <a:r>
              <a:rPr lang="en-US" altLang="zh-CN" sz="2800" dirty="0">
                <a:solidFill>
                  <a:srgbClr val="990000"/>
                </a:solidFill>
                <a:latin typeface="Arial"/>
                <a:ea typeface="+mj-ea"/>
                <a:cs typeface="Arial"/>
              </a:rPr>
              <a:t>Pollutants</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of</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concern in construction </a:t>
            </a:r>
            <a:r>
              <a:rPr lang="en-US" altLang="zh-CN" sz="2800" dirty="0" smtClean="0">
                <a:solidFill>
                  <a:srgbClr val="990000"/>
                </a:solidFill>
                <a:latin typeface="Arial"/>
                <a:ea typeface="+mj-ea"/>
                <a:cs typeface="Arial"/>
              </a:rPr>
              <a:t>site</a:t>
            </a:r>
          </a:p>
          <a:p>
            <a:pPr algn="ctr">
              <a:spcBef>
                <a:spcPct val="0"/>
              </a:spcBef>
              <a:defRPr/>
            </a:pPr>
            <a:r>
              <a:rPr lang="en-US" altLang="zh-CN" sz="2400" u="sng" dirty="0" smtClean="0">
                <a:solidFill>
                  <a:schemeClr val="tx2">
                    <a:lumMod val="60000"/>
                    <a:lumOff val="40000"/>
                  </a:schemeClr>
                </a:solidFill>
                <a:latin typeface="Times New Roman" charset="0"/>
                <a:ea typeface="Times New Roman" charset="0"/>
                <a:cs typeface="Times New Roman" charset="0"/>
              </a:rPr>
              <a:t>Common</a:t>
            </a:r>
            <a:r>
              <a:rPr lang="zh-CN" altLang="en-US" sz="2400" u="sng" dirty="0" smtClean="0">
                <a:solidFill>
                  <a:schemeClr val="tx2">
                    <a:lumMod val="60000"/>
                    <a:lumOff val="40000"/>
                  </a:schemeClr>
                </a:solidFill>
                <a:latin typeface="Times New Roman" charset="0"/>
                <a:ea typeface="Times New Roman" charset="0"/>
                <a:cs typeface="Times New Roman" charset="0"/>
              </a:rPr>
              <a:t> </a:t>
            </a:r>
            <a:r>
              <a:rPr lang="en-US" altLang="zh-CN" sz="2400" u="sng" dirty="0" smtClean="0">
                <a:solidFill>
                  <a:schemeClr val="tx2">
                    <a:lumMod val="60000"/>
                    <a:lumOff val="40000"/>
                  </a:schemeClr>
                </a:solidFill>
                <a:latin typeface="Times New Roman" charset="0"/>
                <a:ea typeface="Times New Roman" charset="0"/>
                <a:cs typeface="Times New Roman" charset="0"/>
              </a:rPr>
              <a:t>pollutants</a:t>
            </a:r>
            <a:r>
              <a:rPr lang="zh-CN" altLang="en-US" sz="2400" u="sng" dirty="0" smtClean="0">
                <a:solidFill>
                  <a:schemeClr val="tx2">
                    <a:lumMod val="60000"/>
                    <a:lumOff val="40000"/>
                  </a:schemeClr>
                </a:solidFill>
                <a:latin typeface="Times New Roman" charset="0"/>
                <a:ea typeface="Times New Roman" charset="0"/>
                <a:cs typeface="Times New Roman" charset="0"/>
              </a:rPr>
              <a:t> </a:t>
            </a:r>
            <a:r>
              <a:rPr lang="en-US" altLang="zh-CN" sz="2400" u="sng" dirty="0" smtClean="0">
                <a:solidFill>
                  <a:schemeClr val="tx2">
                    <a:lumMod val="60000"/>
                    <a:lumOff val="40000"/>
                  </a:schemeClr>
                </a:solidFill>
                <a:latin typeface="Times New Roman" charset="0"/>
                <a:ea typeface="Times New Roman" charset="0"/>
                <a:cs typeface="Times New Roman" charset="0"/>
              </a:rPr>
              <a:t>in</a:t>
            </a:r>
            <a:r>
              <a:rPr lang="zh-CN" altLang="en-US" sz="2400" u="sng" dirty="0" smtClean="0">
                <a:solidFill>
                  <a:schemeClr val="tx2">
                    <a:lumMod val="60000"/>
                    <a:lumOff val="40000"/>
                  </a:schemeClr>
                </a:solidFill>
                <a:latin typeface="Times New Roman" charset="0"/>
                <a:ea typeface="Times New Roman" charset="0"/>
                <a:cs typeface="Times New Roman" charset="0"/>
              </a:rPr>
              <a:t> </a:t>
            </a:r>
            <a:r>
              <a:rPr lang="en-US" altLang="zh-CN" sz="2400" u="sng" dirty="0" err="1" smtClean="0">
                <a:solidFill>
                  <a:schemeClr val="tx2">
                    <a:lumMod val="60000"/>
                    <a:lumOff val="40000"/>
                  </a:schemeClr>
                </a:solidFill>
                <a:latin typeface="Times New Roman" charset="0"/>
                <a:ea typeface="Times New Roman" charset="0"/>
                <a:cs typeface="Times New Roman" charset="0"/>
              </a:rPr>
              <a:t>stormwater</a:t>
            </a:r>
            <a:r>
              <a:rPr lang="zh-CN" altLang="en-US" sz="2400" u="sng" dirty="0" smtClean="0">
                <a:solidFill>
                  <a:schemeClr val="tx2">
                    <a:lumMod val="60000"/>
                    <a:lumOff val="40000"/>
                  </a:schemeClr>
                </a:solidFill>
                <a:latin typeface="Times New Roman" charset="0"/>
                <a:ea typeface="Times New Roman" charset="0"/>
                <a:cs typeface="Times New Roman" charset="0"/>
              </a:rPr>
              <a:t> </a:t>
            </a:r>
            <a:r>
              <a:rPr lang="en-US" altLang="zh-CN" sz="2400" u="sng" dirty="0" smtClean="0">
                <a:solidFill>
                  <a:schemeClr val="tx2">
                    <a:lumMod val="60000"/>
                    <a:lumOff val="40000"/>
                  </a:schemeClr>
                </a:solidFill>
                <a:latin typeface="Times New Roman" charset="0"/>
                <a:ea typeface="Times New Roman" charset="0"/>
                <a:cs typeface="Times New Roman" charset="0"/>
              </a:rPr>
              <a:t>runoff</a:t>
            </a:r>
            <a:endParaRPr lang="en-US" altLang="zh-CN" sz="2400" u="sng" dirty="0">
              <a:solidFill>
                <a:schemeClr val="tx2">
                  <a:lumMod val="60000"/>
                  <a:lumOff val="40000"/>
                </a:schemeClr>
              </a:solidFill>
              <a:latin typeface="Times New Roman" charset="0"/>
              <a:ea typeface="Times New Roman" charset="0"/>
              <a:cs typeface="Times New Roman"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4283546"/>
              </p:ext>
            </p:extLst>
          </p:nvPr>
        </p:nvGraphicFramePr>
        <p:xfrm>
          <a:off x="54561" y="1495995"/>
          <a:ext cx="9020175" cy="3871072"/>
        </p:xfrm>
        <a:graphic>
          <a:graphicData uri="http://schemas.openxmlformats.org/drawingml/2006/table">
            <a:tbl>
              <a:tblPr/>
              <a:tblGrid>
                <a:gridCol w="2282239">
                  <a:extLst>
                    <a:ext uri="{9D8B030D-6E8A-4147-A177-3AD203B41FA5}">
                      <a16:colId xmlns:a16="http://schemas.microsoft.com/office/drawing/2014/main" xmlns="" val="20000"/>
                    </a:ext>
                  </a:extLst>
                </a:gridCol>
                <a:gridCol w="3009900">
                  <a:extLst>
                    <a:ext uri="{9D8B030D-6E8A-4147-A177-3AD203B41FA5}">
                      <a16:colId xmlns:a16="http://schemas.microsoft.com/office/drawing/2014/main" xmlns="" val="20001"/>
                    </a:ext>
                  </a:extLst>
                </a:gridCol>
                <a:gridCol w="3728036">
                  <a:extLst>
                    <a:ext uri="{9D8B030D-6E8A-4147-A177-3AD203B41FA5}">
                      <a16:colId xmlns:a16="http://schemas.microsoft.com/office/drawing/2014/main" xmlns="" val="20002"/>
                    </a:ext>
                  </a:extLst>
                </a:gridCol>
              </a:tblGrid>
              <a:tr h="346878">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charset="0"/>
                          <a:ea typeface="Times New Roman" charset="0"/>
                          <a:cs typeface="Times New Roman" charset="0"/>
                        </a:rPr>
                        <a:t>Pollutant</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charset="0"/>
                          <a:ea typeface="Times New Roman" charset="0"/>
                          <a:cs typeface="Times New Roman" charset="0"/>
                        </a:rPr>
                        <a:t>Sources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charset="0"/>
                          <a:ea typeface="Times New Roman" charset="0"/>
                          <a:cs typeface="Times New Roman" charset="0"/>
                        </a:rPr>
                        <a:t>Impact</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23722">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charset="0"/>
                          <a:ea typeface="Times New Roman" charset="0"/>
                          <a:cs typeface="Times New Roman" charset="0"/>
                        </a:rPr>
                        <a:t>Nutrients (N &amp; P)</a:t>
                      </a:r>
                      <a:endPar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Fertilizers, sediment, other chemicals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Prompts algae growth and deoxygenation</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xmlns="" val="10001"/>
                  </a:ext>
                </a:extLst>
              </a:tr>
              <a:tr h="346846">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Times New Roman" charset="0"/>
                          <a:ea typeface="Times New Roman" charset="0"/>
                          <a:cs typeface="Times New Roman" charset="0"/>
                          <a:sym typeface="Arial" charset="0"/>
                        </a:rPr>
                        <a:t>Pathogens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Human wastes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charset="0"/>
                          <a:ea typeface="Times New Roman" charset="0"/>
                          <a:cs typeface="Times New Roman" charset="0"/>
                        </a:rPr>
                        <a:t>Diseases and infections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5539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Times New Roman" charset="0"/>
                          <a:ea typeface="Times New Roman" charset="0"/>
                          <a:cs typeface="Times New Roman" charset="0"/>
                        </a:rPr>
                        <a:t>Metals</a:t>
                      </a:r>
                      <a:endParaRPr kumimoji="0" lang="en-US" altLang="en-US" sz="1800" b="0" i="0" u="none" strike="noStrike" cap="none" normalizeH="0" baseline="0">
                        <a:ln>
                          <a:noFill/>
                        </a:ln>
                        <a:solidFill>
                          <a:srgbClr val="000000"/>
                        </a:solidFill>
                        <a:effectLst/>
                        <a:latin typeface="Times New Roman" charset="0"/>
                        <a:ea typeface="Times New Roman" charset="0"/>
                        <a:cs typeface="Times New Roman" charset="0"/>
                      </a:endParaRP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Treated wood, paint</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Toxic to aquatic organisms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xmlns="" val="10003"/>
                  </a:ext>
                </a:extLst>
              </a:tr>
              <a:tr h="532234">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Times New Roman" charset="0"/>
                          <a:ea typeface="Times New Roman" charset="0"/>
                          <a:cs typeface="Times New Roman" charset="0"/>
                        </a:rPr>
                        <a:t>Pesticides</a:t>
                      </a:r>
                      <a:endParaRPr kumimoji="0" lang="en-US" altLang="en-US" sz="1800" b="0" i="0" u="none" strike="noStrike" cap="none" normalizeH="0" baseline="0">
                        <a:ln>
                          <a:noFill/>
                        </a:ln>
                        <a:solidFill>
                          <a:srgbClr val="000000"/>
                        </a:solidFill>
                        <a:effectLst/>
                        <a:latin typeface="Times New Roman" charset="0"/>
                        <a:ea typeface="Times New Roman" charset="0"/>
                        <a:cs typeface="Times New Roman" charset="0"/>
                      </a:endParaRP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Herbicides, insecticides through erosion of soil</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Kill aquatic organisms and vegetation</a:t>
                      </a:r>
                      <a:r>
                        <a:rPr kumimoji="0" lang="en-US" altLang="zh-CN" sz="1800" b="0" i="0" u="none" strike="noStrike" cap="none" normalizeH="0" baseline="0" dirty="0">
                          <a:ln>
                            <a:noFill/>
                          </a:ln>
                          <a:solidFill>
                            <a:srgbClr val="000000"/>
                          </a:solidFill>
                          <a:effectLst/>
                          <a:latin typeface="Times New Roman" charset="0"/>
                          <a:ea typeface="Times New Roman" charset="0"/>
                          <a:cs typeface="Times New Roman" charset="0"/>
                        </a:rPr>
                        <a:t>,</a:t>
                      </a: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 and contaminate drinking water</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58571">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Times New Roman" charset="0"/>
                          <a:ea typeface="Times New Roman" charset="0"/>
                          <a:cs typeface="Times New Roman" charset="0"/>
                        </a:rPr>
                        <a:t>Oil, grease, and fuels</a:t>
                      </a:r>
                      <a:endParaRPr kumimoji="0" lang="en-US" altLang="en-US" sz="1800" b="0" i="0" u="none" strike="noStrike" cap="none" normalizeH="0" baseline="0">
                        <a:ln>
                          <a:noFill/>
                        </a:ln>
                        <a:solidFill>
                          <a:srgbClr val="000000"/>
                        </a:solidFill>
                        <a:effectLst/>
                        <a:latin typeface="Times New Roman" charset="0"/>
                        <a:ea typeface="Times New Roman" charset="0"/>
                        <a:cs typeface="Times New Roman" charset="0"/>
                      </a:endParaRP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Leaks, spills, and dumping of fuel and petroleum products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Toxic and might be carcinogenic</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xmlns="" val="10005"/>
                  </a:ext>
                </a:extLst>
              </a:tr>
              <a:tr h="658571">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rgbClr val="000000"/>
                          </a:solidFill>
                          <a:effectLst/>
                          <a:latin typeface="Times New Roman" charset="0"/>
                          <a:ea typeface="Times New Roman" charset="0"/>
                          <a:cs typeface="Times New Roman" charset="0"/>
                        </a:rPr>
                        <a:t>Solid Waste</a:t>
                      </a:r>
                      <a:endPar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Mulch, wood material, paper waste, litter by workers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alpha val="20000"/>
                      </a:schemeClr>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charset="0"/>
                          <a:ea typeface="Times New Roman" charset="0"/>
                          <a:cs typeface="Times New Roman" charset="0"/>
                        </a:rPr>
                        <a:t>Clog waterways, floating pollution and aesthetic impacts</a:t>
                      </a:r>
                    </a:p>
                  </a:txBody>
                  <a:tcPr marL="121924" marR="121924" marT="60968" marB="60968"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alpha val="2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77207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139700"/>
            <a:ext cx="8661400" cy="1066799"/>
          </a:xfrm>
          <a:prstGeom prst="rect">
            <a:avLst/>
          </a:prstGeom>
        </p:spPr>
        <p:txBody>
          <a:bodyPr vert="horz" lIns="91440" tIns="45720" rIns="91440" bIns="45720" rtlCol="0" anchor="ctr">
            <a:noAutofit/>
          </a:bodyPr>
          <a:lstStyle/>
          <a:p>
            <a:pPr lvl="0" algn="ctr">
              <a:spcBef>
                <a:spcPct val="0"/>
              </a:spcBef>
              <a:defRPr/>
            </a:pPr>
            <a:r>
              <a:rPr lang="en-US" altLang="zh-CN" sz="2800" dirty="0">
                <a:solidFill>
                  <a:srgbClr val="990000"/>
                </a:solidFill>
                <a:latin typeface="Arial"/>
                <a:cs typeface="Arial"/>
              </a:rPr>
              <a:t>Pollutants</a:t>
            </a:r>
            <a:r>
              <a:rPr lang="zh-CN" altLang="en-US" sz="2800" dirty="0">
                <a:solidFill>
                  <a:srgbClr val="990000"/>
                </a:solidFill>
                <a:latin typeface="Arial"/>
                <a:cs typeface="Arial"/>
              </a:rPr>
              <a:t> </a:t>
            </a:r>
            <a:r>
              <a:rPr lang="en-US" altLang="zh-CN" sz="2800" dirty="0">
                <a:solidFill>
                  <a:srgbClr val="990000"/>
                </a:solidFill>
                <a:latin typeface="Arial"/>
                <a:cs typeface="Arial"/>
              </a:rPr>
              <a:t>of</a:t>
            </a:r>
            <a:r>
              <a:rPr lang="zh-CN" altLang="en-US" sz="2800" dirty="0">
                <a:solidFill>
                  <a:srgbClr val="990000"/>
                </a:solidFill>
                <a:latin typeface="Arial"/>
                <a:cs typeface="Arial"/>
              </a:rPr>
              <a:t> </a:t>
            </a:r>
            <a:r>
              <a:rPr lang="en-US" altLang="zh-CN" sz="2800" dirty="0">
                <a:solidFill>
                  <a:srgbClr val="990000"/>
                </a:solidFill>
                <a:latin typeface="Arial"/>
                <a:cs typeface="Arial"/>
              </a:rPr>
              <a:t>concern in construction site</a:t>
            </a:r>
          </a:p>
          <a:p>
            <a:pPr algn="ctr">
              <a:spcBef>
                <a:spcPct val="0"/>
              </a:spcBef>
              <a:defRPr/>
            </a:pPr>
            <a:r>
              <a:rPr lang="en-US" altLang="zh-CN" sz="2400" u="sng" dirty="0">
                <a:solidFill>
                  <a:schemeClr val="tx2">
                    <a:lumMod val="60000"/>
                    <a:lumOff val="40000"/>
                  </a:schemeClr>
                </a:solidFill>
                <a:latin typeface="Times New Roman" charset="0"/>
                <a:ea typeface="Times New Roman" charset="0"/>
                <a:cs typeface="Times New Roman" charset="0"/>
              </a:rPr>
              <a:t>Pollutants</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associated</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with</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construction</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activities</a:t>
            </a:r>
          </a:p>
        </p:txBody>
      </p:sp>
      <p:sp>
        <p:nvSpPr>
          <p:cNvPr id="4" name="TextBox 3"/>
          <p:cNvSpPr txBox="1"/>
          <p:nvPr/>
        </p:nvSpPr>
        <p:spPr>
          <a:xfrm>
            <a:off x="285748" y="3894967"/>
            <a:ext cx="8375653" cy="1938992"/>
          </a:xfrm>
          <a:prstGeom prst="rect">
            <a:avLst/>
          </a:prstGeom>
          <a:noFill/>
        </p:spPr>
        <p:txBody>
          <a:bodyPr wrap="square" rtlCol="0">
            <a:spAutoFit/>
          </a:bodyPr>
          <a:lstStyle/>
          <a:p>
            <a:pPr marL="285750" indent="-285750" algn="just">
              <a:buFont typeface="Arial" charset="0"/>
              <a:buChar char="•"/>
            </a:pPr>
            <a:r>
              <a:rPr lang="en-US" sz="2000" u="sng" dirty="0">
                <a:solidFill>
                  <a:srgbClr val="000000"/>
                </a:solidFill>
                <a:latin typeface="Times New Roman" charset="0"/>
                <a:ea typeface="Times New Roman" charset="0"/>
                <a:cs typeface="Times New Roman" charset="0"/>
              </a:rPr>
              <a:t>Excessive erosion and sedimentation</a:t>
            </a:r>
            <a:r>
              <a:rPr lang="en-US" sz="2000" dirty="0">
                <a:solidFill>
                  <a:srgbClr val="000000"/>
                </a:solidFill>
                <a:latin typeface="Times New Roman" charset="0"/>
                <a:ea typeface="Times New Roman" charset="0"/>
                <a:cs typeface="Times New Roman" charset="0"/>
              </a:rPr>
              <a:t> are </a:t>
            </a:r>
            <a:r>
              <a:rPr lang="en-US" sz="2000" dirty="0" smtClean="0">
                <a:solidFill>
                  <a:srgbClr val="000000"/>
                </a:solidFill>
                <a:latin typeface="Times New Roman" charset="0"/>
                <a:ea typeface="Times New Roman" charset="0"/>
                <a:cs typeface="Times New Roman" charset="0"/>
              </a:rPr>
              <a:t>the </a:t>
            </a:r>
            <a:r>
              <a:rPr lang="en-US" sz="2000" dirty="0">
                <a:solidFill>
                  <a:srgbClr val="000000"/>
                </a:solidFill>
                <a:latin typeface="Times New Roman" charset="0"/>
                <a:ea typeface="Times New Roman" charset="0"/>
                <a:cs typeface="Times New Roman" charset="0"/>
              </a:rPr>
              <a:t>most visible water quality impacts due to construction activities. </a:t>
            </a:r>
          </a:p>
          <a:p>
            <a:pPr marL="285750" indent="-285750" algn="just">
              <a:buFont typeface="Arial" charset="0"/>
              <a:buChar char="•"/>
            </a:pPr>
            <a:r>
              <a:rPr lang="en-US" sz="2000" dirty="0">
                <a:solidFill>
                  <a:srgbClr val="000000"/>
                </a:solidFill>
                <a:latin typeface="Times New Roman" charset="0"/>
                <a:ea typeface="Times New Roman" charset="0"/>
                <a:cs typeface="Times New Roman" charset="0"/>
              </a:rPr>
              <a:t>Other less visible pollutants </a:t>
            </a:r>
            <a:r>
              <a:rPr lang="en-US" altLang="zh-CN" sz="2000" dirty="0">
                <a:solidFill>
                  <a:srgbClr val="000000"/>
                </a:solidFill>
                <a:latin typeface="Times New Roman" charset="0"/>
                <a:ea typeface="Times New Roman" charset="0"/>
                <a:cs typeface="Times New Roman" charset="0"/>
              </a:rPr>
              <a:t>are</a:t>
            </a:r>
            <a:r>
              <a:rPr lang="en-US" sz="2000" dirty="0">
                <a:solidFill>
                  <a:srgbClr val="000000"/>
                </a:solidFill>
                <a:latin typeface="Times New Roman" charset="0"/>
                <a:ea typeface="Times New Roman" charset="0"/>
                <a:cs typeface="Times New Roman" charset="0"/>
              </a:rPr>
              <a:t> </a:t>
            </a:r>
            <a:r>
              <a:rPr lang="en-US" sz="2000" u="sng" dirty="0">
                <a:solidFill>
                  <a:srgbClr val="000000"/>
                </a:solidFill>
                <a:latin typeface="Times New Roman" charset="0"/>
                <a:ea typeface="Times New Roman" charset="0"/>
                <a:cs typeface="Times New Roman" charset="0"/>
              </a:rPr>
              <a:t>metals, nutrients, soil additives, pesticides, construction chemicals, and other construction waste.</a:t>
            </a:r>
          </a:p>
          <a:p>
            <a:pPr marL="285750" indent="-285750" algn="just">
              <a:buFont typeface="Arial" charset="0"/>
              <a:buChar char="•"/>
            </a:pPr>
            <a:r>
              <a:rPr lang="en-US" sz="2000" dirty="0">
                <a:solidFill>
                  <a:srgbClr val="000000"/>
                </a:solidFill>
                <a:latin typeface="Times New Roman" charset="0"/>
                <a:ea typeface="Times New Roman" charset="0"/>
                <a:cs typeface="Times New Roman" charset="0"/>
              </a:rPr>
              <a:t>The magnitude of </a:t>
            </a:r>
            <a:r>
              <a:rPr lang="en-US" sz="2000" dirty="0" err="1">
                <a:solidFill>
                  <a:srgbClr val="000000"/>
                </a:solidFill>
                <a:latin typeface="Times New Roman" charset="0"/>
                <a:ea typeface="Times New Roman" charset="0"/>
                <a:cs typeface="Times New Roman" charset="0"/>
              </a:rPr>
              <a:t>stormwater</a:t>
            </a:r>
            <a:r>
              <a:rPr lang="en-US" sz="2000" dirty="0">
                <a:solidFill>
                  <a:srgbClr val="000000"/>
                </a:solidFill>
                <a:latin typeface="Times New Roman" charset="0"/>
                <a:ea typeface="Times New Roman" charset="0"/>
                <a:cs typeface="Times New Roman" charset="0"/>
              </a:rPr>
              <a:t> impacts depends on construction activities, climatic conditions, and site conditions.</a:t>
            </a:r>
          </a:p>
        </p:txBody>
      </p:sp>
      <p:pic>
        <p:nvPicPr>
          <p:cNvPr id="4098" name="Picture 2" descr="ommon Construction Pollut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4" y="1257252"/>
            <a:ext cx="5461000" cy="2463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51001" y="3670256"/>
            <a:ext cx="4864100"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https://h2oc.org/resources/pollution-prevention-for-construction-sites/</a:t>
            </a:r>
          </a:p>
        </p:txBody>
      </p:sp>
    </p:spTree>
    <p:extLst>
      <p:ext uri="{BB962C8B-B14F-4D97-AF65-F5344CB8AC3E}">
        <p14:creationId xmlns:p14="http://schemas.microsoft.com/office/powerpoint/2010/main" val="1872203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139700"/>
            <a:ext cx="8661400" cy="1066799"/>
          </a:xfrm>
          <a:prstGeom prst="rect">
            <a:avLst/>
          </a:prstGeom>
        </p:spPr>
        <p:txBody>
          <a:bodyPr vert="horz" lIns="91440" tIns="45720" rIns="91440" bIns="45720" rtlCol="0" anchor="ctr">
            <a:noAutofit/>
          </a:bodyPr>
          <a:lstStyle/>
          <a:p>
            <a:pPr lvl="0" algn="ctr">
              <a:spcBef>
                <a:spcPct val="0"/>
              </a:spcBef>
              <a:defRPr/>
            </a:pPr>
            <a:r>
              <a:rPr lang="en-US" altLang="zh-CN" sz="2800" dirty="0">
                <a:solidFill>
                  <a:srgbClr val="990000"/>
                </a:solidFill>
                <a:latin typeface="Arial"/>
                <a:cs typeface="Arial"/>
              </a:rPr>
              <a:t>Pollutants</a:t>
            </a:r>
            <a:r>
              <a:rPr lang="zh-CN" altLang="en-US" sz="2800" dirty="0">
                <a:solidFill>
                  <a:srgbClr val="990000"/>
                </a:solidFill>
                <a:latin typeface="Arial"/>
                <a:cs typeface="Arial"/>
              </a:rPr>
              <a:t> </a:t>
            </a:r>
            <a:r>
              <a:rPr lang="en-US" altLang="zh-CN" sz="2800" dirty="0">
                <a:solidFill>
                  <a:srgbClr val="990000"/>
                </a:solidFill>
                <a:latin typeface="Arial"/>
                <a:cs typeface="Arial"/>
              </a:rPr>
              <a:t>of</a:t>
            </a:r>
            <a:r>
              <a:rPr lang="zh-CN" altLang="en-US" sz="2800" dirty="0">
                <a:solidFill>
                  <a:srgbClr val="990000"/>
                </a:solidFill>
                <a:latin typeface="Arial"/>
                <a:cs typeface="Arial"/>
              </a:rPr>
              <a:t> </a:t>
            </a:r>
            <a:r>
              <a:rPr lang="en-US" altLang="zh-CN" sz="2800" dirty="0">
                <a:solidFill>
                  <a:srgbClr val="990000"/>
                </a:solidFill>
                <a:latin typeface="Arial"/>
                <a:cs typeface="Arial"/>
              </a:rPr>
              <a:t>concern in construction site</a:t>
            </a:r>
          </a:p>
          <a:p>
            <a:pPr algn="ctr">
              <a:spcBef>
                <a:spcPct val="0"/>
              </a:spcBef>
              <a:defRPr/>
            </a:pPr>
            <a:r>
              <a:rPr lang="en-US" altLang="zh-CN" sz="2400" u="sng" dirty="0">
                <a:solidFill>
                  <a:schemeClr val="tx2">
                    <a:lumMod val="60000"/>
                    <a:lumOff val="40000"/>
                  </a:schemeClr>
                </a:solidFill>
                <a:latin typeface="Times New Roman" charset="0"/>
                <a:ea typeface="Times New Roman" charset="0"/>
                <a:cs typeface="Times New Roman" charset="0"/>
              </a:rPr>
              <a:t>Pollutants</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associated</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with</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construction</a:t>
            </a:r>
            <a:r>
              <a:rPr lang="zh-CN" altLang="en-US" sz="2400" u="sng" dirty="0">
                <a:solidFill>
                  <a:schemeClr val="tx2">
                    <a:lumMod val="60000"/>
                    <a:lumOff val="40000"/>
                  </a:schemeClr>
                </a:solidFill>
                <a:latin typeface="Times New Roman" charset="0"/>
                <a:ea typeface="Times New Roman" charset="0"/>
                <a:cs typeface="Times New Roman" charset="0"/>
              </a:rPr>
              <a:t> </a:t>
            </a:r>
            <a:r>
              <a:rPr lang="en-US" altLang="zh-CN" sz="2400" u="sng" dirty="0">
                <a:solidFill>
                  <a:schemeClr val="tx2">
                    <a:lumMod val="60000"/>
                    <a:lumOff val="40000"/>
                  </a:schemeClr>
                </a:solidFill>
                <a:latin typeface="Times New Roman" charset="0"/>
                <a:ea typeface="Times New Roman" charset="0"/>
                <a:cs typeface="Times New Roman" charset="0"/>
              </a:rPr>
              <a:t>activities</a:t>
            </a:r>
            <a:r>
              <a:rPr lang="en-US" altLang="zh-CN" sz="2400" dirty="0">
                <a:solidFill>
                  <a:schemeClr val="tx2">
                    <a:lumMod val="60000"/>
                    <a:lumOff val="40000"/>
                  </a:schemeClr>
                </a:solidFill>
                <a:latin typeface="Times New Roman" charset="0"/>
                <a:ea typeface="Times New Roman" charset="0"/>
                <a:cs typeface="Times New Roman" charset="0"/>
              </a:rPr>
              <a:t> </a:t>
            </a:r>
            <a:r>
              <a:rPr lang="en-US" altLang="zh-CN" dirty="0">
                <a:solidFill>
                  <a:schemeClr val="tx2">
                    <a:lumMod val="60000"/>
                    <a:lumOff val="40000"/>
                  </a:schemeClr>
                </a:solidFill>
                <a:latin typeface="Times New Roman" charset="0"/>
                <a:ea typeface="Times New Roman" charset="0"/>
                <a:cs typeface="Times New Roman" charset="0"/>
              </a:rPr>
              <a:t>(cont’d)</a:t>
            </a:r>
            <a:endParaRPr lang="en-US" altLang="zh-CN" sz="2400" dirty="0">
              <a:solidFill>
                <a:schemeClr val="tx2">
                  <a:lumMod val="60000"/>
                  <a:lumOff val="40000"/>
                </a:schemeClr>
              </a:solidFill>
              <a:latin typeface="Times New Roman" charset="0"/>
              <a:ea typeface="Times New Roman" charset="0"/>
              <a:cs typeface="Times New Roman" charset="0"/>
            </a:endParaRPr>
          </a:p>
        </p:txBody>
      </p:sp>
      <p:graphicFrame>
        <p:nvGraphicFramePr>
          <p:cNvPr id="3" name="Table 2">
            <a:extLst>
              <a:ext uri="{FF2B5EF4-FFF2-40B4-BE49-F238E27FC236}">
                <a16:creationId xmlns:a16="http://schemas.microsoft.com/office/drawing/2014/main" xmlns="" id="{DCF87191-F226-421E-A347-39BD24CBC51F}"/>
              </a:ext>
            </a:extLst>
          </p:cNvPr>
          <p:cNvGraphicFramePr>
            <a:graphicFrameLocks noGrp="1"/>
          </p:cNvGraphicFramePr>
          <p:nvPr>
            <p:extLst>
              <p:ext uri="{D42A27DB-BD31-4B8C-83A1-F6EECF244321}">
                <p14:modId xmlns:p14="http://schemas.microsoft.com/office/powerpoint/2010/main" val="3940890222"/>
              </p:ext>
            </p:extLst>
          </p:nvPr>
        </p:nvGraphicFramePr>
        <p:xfrm>
          <a:off x="0" y="1217256"/>
          <a:ext cx="9144000" cy="5638800"/>
        </p:xfrm>
        <a:graphic>
          <a:graphicData uri="http://schemas.openxmlformats.org/drawingml/2006/table">
            <a:tbl>
              <a:tblPr firstRow="1" bandRow="1">
                <a:tableStyleId>{073A0DAA-6AF3-43AB-8588-CEC1D06C72B9}</a:tableStyleId>
              </a:tblPr>
              <a:tblGrid>
                <a:gridCol w="2119256">
                  <a:extLst>
                    <a:ext uri="{9D8B030D-6E8A-4147-A177-3AD203B41FA5}">
                      <a16:colId xmlns:a16="http://schemas.microsoft.com/office/drawing/2014/main" xmlns="" val="3063861858"/>
                    </a:ext>
                  </a:extLst>
                </a:gridCol>
                <a:gridCol w="882128">
                  <a:extLst>
                    <a:ext uri="{9D8B030D-6E8A-4147-A177-3AD203B41FA5}">
                      <a16:colId xmlns:a16="http://schemas.microsoft.com/office/drawing/2014/main" xmlns="" val="2089893055"/>
                    </a:ext>
                  </a:extLst>
                </a:gridCol>
                <a:gridCol w="796065">
                  <a:extLst>
                    <a:ext uri="{9D8B030D-6E8A-4147-A177-3AD203B41FA5}">
                      <a16:colId xmlns:a16="http://schemas.microsoft.com/office/drawing/2014/main" xmlns="" val="3913437042"/>
                    </a:ext>
                  </a:extLst>
                </a:gridCol>
                <a:gridCol w="656217">
                  <a:extLst>
                    <a:ext uri="{9D8B030D-6E8A-4147-A177-3AD203B41FA5}">
                      <a16:colId xmlns:a16="http://schemas.microsoft.com/office/drawing/2014/main" xmlns="" val="1895327594"/>
                    </a:ext>
                  </a:extLst>
                </a:gridCol>
                <a:gridCol w="419548">
                  <a:extLst>
                    <a:ext uri="{9D8B030D-6E8A-4147-A177-3AD203B41FA5}">
                      <a16:colId xmlns:a16="http://schemas.microsoft.com/office/drawing/2014/main" xmlns="" val="3563332351"/>
                    </a:ext>
                  </a:extLst>
                </a:gridCol>
                <a:gridCol w="978946">
                  <a:extLst>
                    <a:ext uri="{9D8B030D-6E8A-4147-A177-3AD203B41FA5}">
                      <a16:colId xmlns:a16="http://schemas.microsoft.com/office/drawing/2014/main" xmlns="" val="2061431261"/>
                    </a:ext>
                  </a:extLst>
                </a:gridCol>
                <a:gridCol w="656216">
                  <a:extLst>
                    <a:ext uri="{9D8B030D-6E8A-4147-A177-3AD203B41FA5}">
                      <a16:colId xmlns:a16="http://schemas.microsoft.com/office/drawing/2014/main" xmlns="" val="2168803898"/>
                    </a:ext>
                  </a:extLst>
                </a:gridCol>
                <a:gridCol w="860612">
                  <a:extLst>
                    <a:ext uri="{9D8B030D-6E8A-4147-A177-3AD203B41FA5}">
                      <a16:colId xmlns:a16="http://schemas.microsoft.com/office/drawing/2014/main" xmlns="" val="1138489914"/>
                    </a:ext>
                  </a:extLst>
                </a:gridCol>
                <a:gridCol w="742278">
                  <a:extLst>
                    <a:ext uri="{9D8B030D-6E8A-4147-A177-3AD203B41FA5}">
                      <a16:colId xmlns:a16="http://schemas.microsoft.com/office/drawing/2014/main" xmlns="" val="598809471"/>
                    </a:ext>
                  </a:extLst>
                </a:gridCol>
                <a:gridCol w="1032734">
                  <a:extLst>
                    <a:ext uri="{9D8B030D-6E8A-4147-A177-3AD203B41FA5}">
                      <a16:colId xmlns:a16="http://schemas.microsoft.com/office/drawing/2014/main" xmlns="" val="2270596941"/>
                    </a:ext>
                  </a:extLst>
                </a:gridCol>
              </a:tblGrid>
              <a:tr h="363538">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Area of consideration</a:t>
                      </a:r>
                    </a:p>
                  </a:txBody>
                  <a:tcPr anchor="ctr" anchorCtr="1"/>
                </a:tc>
                <a:tc>
                  <a:txBody>
                    <a:bodyPr/>
                    <a:lstStyle/>
                    <a:p>
                      <a:pPr algn="ctr"/>
                      <a:r>
                        <a:rPr lang="en-US" sz="1400" b="0" dirty="0">
                          <a:solidFill>
                            <a:srgbClr val="FFCC00"/>
                          </a:solidFill>
                          <a:latin typeface="Times New Roman" panose="02020603050405020304" pitchFamily="18" charset="0"/>
                          <a:cs typeface="Times New Roman" panose="02020603050405020304" pitchFamily="18" charset="0"/>
                        </a:rPr>
                        <a:t>Sediment</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Nutrient</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Heavy metals</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pH</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Pesticide&amp; herbicide</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Oil &amp;</a:t>
                      </a:r>
                      <a:br>
                        <a:rPr lang="en-US" sz="1400" b="0" dirty="0">
                          <a:solidFill>
                            <a:schemeClr val="bg1"/>
                          </a:solidFill>
                          <a:latin typeface="Times New Roman" panose="02020603050405020304" pitchFamily="18" charset="0"/>
                          <a:cs typeface="Times New Roman" panose="02020603050405020304" pitchFamily="18" charset="0"/>
                        </a:rPr>
                      </a:br>
                      <a:r>
                        <a:rPr lang="en-US" sz="1400" b="0" dirty="0">
                          <a:solidFill>
                            <a:schemeClr val="bg1"/>
                          </a:solidFill>
                          <a:latin typeface="Times New Roman" panose="02020603050405020304" pitchFamily="18" charset="0"/>
                          <a:cs typeface="Times New Roman" panose="02020603050405020304" pitchFamily="18" charset="0"/>
                        </a:rPr>
                        <a:t>grease</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Bacteria &amp;viruses</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Trash&amp;</a:t>
                      </a:r>
                      <a:br>
                        <a:rPr lang="en-US" sz="1400" b="0" dirty="0">
                          <a:solidFill>
                            <a:schemeClr val="bg1"/>
                          </a:solidFill>
                          <a:latin typeface="Times New Roman" panose="02020603050405020304" pitchFamily="18" charset="0"/>
                          <a:cs typeface="Times New Roman" panose="02020603050405020304" pitchFamily="18" charset="0"/>
                        </a:rPr>
                      </a:br>
                      <a:r>
                        <a:rPr lang="en-US" sz="1400" b="0" dirty="0">
                          <a:solidFill>
                            <a:schemeClr val="bg1"/>
                          </a:solidFill>
                          <a:latin typeface="Times New Roman" panose="02020603050405020304" pitchFamily="18" charset="0"/>
                          <a:cs typeface="Times New Roman" panose="02020603050405020304" pitchFamily="18" charset="0"/>
                        </a:rPr>
                        <a:t>solid</a:t>
                      </a:r>
                    </a:p>
                  </a:txBody>
                  <a:tcPr anchor="ctr" anchorCtr="1"/>
                </a:tc>
                <a:tc>
                  <a:txBody>
                    <a:bodyPr/>
                    <a:lstStyle/>
                    <a:p>
                      <a:pPr algn="ctr"/>
                      <a:r>
                        <a:rPr lang="en-US" sz="1400" b="0" dirty="0">
                          <a:solidFill>
                            <a:schemeClr val="bg1"/>
                          </a:solidFill>
                          <a:latin typeface="Times New Roman" panose="02020603050405020304" pitchFamily="18" charset="0"/>
                          <a:cs typeface="Times New Roman" panose="02020603050405020304" pitchFamily="18" charset="0"/>
                        </a:rPr>
                        <a:t>Other toxic chemicals</a:t>
                      </a:r>
                    </a:p>
                  </a:txBody>
                  <a:tcPr anchor="ctr" anchorCtr="1"/>
                </a:tc>
                <a:extLst>
                  <a:ext uri="{0D108BD9-81ED-4DB2-BD59-A6C34878D82A}">
                    <a16:rowId xmlns:a16="http://schemas.microsoft.com/office/drawing/2014/main" xmlns="" val="2107715406"/>
                  </a:ext>
                </a:extLst>
              </a:tr>
              <a:tr h="363538">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Clearing, grading, excavating, and </a:t>
                      </a:r>
                      <a:r>
                        <a:rPr lang="en-US" sz="1200" b="0" dirty="0" err="1">
                          <a:solidFill>
                            <a:srgbClr val="000000"/>
                          </a:solidFill>
                          <a:latin typeface="Times New Roman" panose="02020603050405020304" pitchFamily="18" charset="0"/>
                          <a:cs typeface="Times New Roman" panose="02020603050405020304" pitchFamily="18" charset="0"/>
                        </a:rPr>
                        <a:t>unstabilized</a:t>
                      </a:r>
                      <a:r>
                        <a:rPr lang="en-US" sz="1200" b="0" dirty="0">
                          <a:solidFill>
                            <a:srgbClr val="000000"/>
                          </a:solidFill>
                          <a:latin typeface="Times New Roman" panose="02020603050405020304" pitchFamily="18" charset="0"/>
                          <a:cs typeface="Times New Roman" panose="02020603050405020304" pitchFamily="18" charset="0"/>
                        </a:rPr>
                        <a:t> areas</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934392727"/>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Paving operations</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893333777"/>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Concrete washout and waste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562056775"/>
                  </a:ext>
                </a:extLst>
              </a:tr>
              <a:tr h="205154">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Structure construction /painting/cleaning</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378223675"/>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Demolition &amp; debris disposal</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898266058"/>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Dewatering operation</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4122398499"/>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Drilling and blasting operations</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1646392079"/>
                  </a:ext>
                </a:extLst>
              </a:tr>
              <a:tr h="237966">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Material delivery and storage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710181342"/>
                  </a:ext>
                </a:extLst>
              </a:tr>
              <a:tr h="201612">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Material use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659766311"/>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Solid waste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827157025"/>
                  </a:ext>
                </a:extLst>
              </a:tr>
              <a:tr h="128905">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Hazardous waste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765984202"/>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Contaminated spills</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034385252"/>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Sanitary/septic waste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2202928813"/>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Vehicle/equipment fueling and maintenance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865163876"/>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Vehicle/equipment use and storage</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1964371216"/>
                  </a:ext>
                </a:extLst>
              </a:tr>
              <a:tr h="0">
                <a:tc>
                  <a:txBody>
                    <a:bodyPr/>
                    <a:lstStyle/>
                    <a:p>
                      <a:pPr algn="l"/>
                      <a:r>
                        <a:rPr lang="en-US" sz="1200" b="0" dirty="0">
                          <a:solidFill>
                            <a:srgbClr val="000000"/>
                          </a:solidFill>
                          <a:latin typeface="Times New Roman" panose="02020603050405020304" pitchFamily="18" charset="0"/>
                          <a:cs typeface="Times New Roman" panose="02020603050405020304" pitchFamily="18" charset="0"/>
                        </a:rPr>
                        <a:t>Landscape operations</a:t>
                      </a:r>
                    </a:p>
                  </a:txBody>
                  <a:tcPr marL="45720" marR="45720"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tc>
                  <a:txBody>
                    <a:bodyPr/>
                    <a:lstStyle/>
                    <a:p>
                      <a:endParaRPr lang="en-US" sz="1200" b="0" dirty="0">
                        <a:solidFill>
                          <a:srgbClr val="000000"/>
                        </a:solidFill>
                        <a:latin typeface="Times New Roman" panose="02020603050405020304" pitchFamily="18" charset="0"/>
                        <a:cs typeface="Times New Roman" panose="02020603050405020304" pitchFamily="18" charset="0"/>
                      </a:endParaRPr>
                    </a:p>
                  </a:txBody>
                  <a:tcPr anchor="ctr" anchorCtr="1"/>
                </a:tc>
                <a:extLst>
                  <a:ext uri="{0D108BD9-81ED-4DB2-BD59-A6C34878D82A}">
                    <a16:rowId xmlns:a16="http://schemas.microsoft.com/office/drawing/2014/main" xmlns="" val="606800318"/>
                  </a:ext>
                </a:extLst>
              </a:tr>
            </a:tbl>
          </a:graphicData>
        </a:graphic>
      </p:graphicFrame>
      <p:sp>
        <p:nvSpPr>
          <p:cNvPr id="7" name="Multiplication Sign 6">
            <a:extLst>
              <a:ext uri="{FF2B5EF4-FFF2-40B4-BE49-F238E27FC236}">
                <a16:creationId xmlns:a16="http://schemas.microsoft.com/office/drawing/2014/main" xmlns="" id="{0071C4E2-E43A-4A40-A5FC-6E99F53025D1}"/>
              </a:ext>
            </a:extLst>
          </p:cNvPr>
          <p:cNvSpPr/>
          <p:nvPr/>
        </p:nvSpPr>
        <p:spPr>
          <a:xfrm>
            <a:off x="2400300" y="1838325"/>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9" name="Multiplication Sign 8">
            <a:extLst>
              <a:ext uri="{FF2B5EF4-FFF2-40B4-BE49-F238E27FC236}">
                <a16:creationId xmlns:a16="http://schemas.microsoft.com/office/drawing/2014/main" xmlns="" id="{58139B29-EF78-49B8-8485-6B5A4263E05A}"/>
              </a:ext>
            </a:extLst>
          </p:cNvPr>
          <p:cNvSpPr/>
          <p:nvPr/>
        </p:nvSpPr>
        <p:spPr>
          <a:xfrm>
            <a:off x="2400300" y="2185035"/>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Multiplication Sign 9">
            <a:extLst>
              <a:ext uri="{FF2B5EF4-FFF2-40B4-BE49-F238E27FC236}">
                <a16:creationId xmlns:a16="http://schemas.microsoft.com/office/drawing/2014/main" xmlns="" id="{6411BB48-D2EA-47CE-831E-1C00F2D47E8C}"/>
              </a:ext>
            </a:extLst>
          </p:cNvPr>
          <p:cNvSpPr/>
          <p:nvPr/>
        </p:nvSpPr>
        <p:spPr>
          <a:xfrm>
            <a:off x="2400300" y="319278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1" name="Multiplication Sign 10">
            <a:extLst>
              <a:ext uri="{FF2B5EF4-FFF2-40B4-BE49-F238E27FC236}">
                <a16:creationId xmlns:a16="http://schemas.microsoft.com/office/drawing/2014/main" xmlns="" id="{A9B4B92D-81FD-4954-99CE-05E02EF469CA}"/>
              </a:ext>
            </a:extLst>
          </p:cNvPr>
          <p:cNvSpPr/>
          <p:nvPr/>
        </p:nvSpPr>
        <p:spPr>
          <a:xfrm>
            <a:off x="2400300" y="346833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2" name="Multiplication Sign 11">
            <a:extLst>
              <a:ext uri="{FF2B5EF4-FFF2-40B4-BE49-F238E27FC236}">
                <a16:creationId xmlns:a16="http://schemas.microsoft.com/office/drawing/2014/main" xmlns="" id="{396B9DF6-116B-43FF-97D8-25844FC79C80}"/>
              </a:ext>
            </a:extLst>
          </p:cNvPr>
          <p:cNvSpPr/>
          <p:nvPr/>
        </p:nvSpPr>
        <p:spPr>
          <a:xfrm>
            <a:off x="2400300" y="4018204"/>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3" name="Multiplication Sign 12">
            <a:extLst>
              <a:ext uri="{FF2B5EF4-FFF2-40B4-BE49-F238E27FC236}">
                <a16:creationId xmlns:a16="http://schemas.microsoft.com/office/drawing/2014/main" xmlns="" id="{42FA22BB-5544-4688-80CF-AAAC455932AF}"/>
              </a:ext>
            </a:extLst>
          </p:cNvPr>
          <p:cNvSpPr/>
          <p:nvPr/>
        </p:nvSpPr>
        <p:spPr>
          <a:xfrm>
            <a:off x="2400300" y="3753409"/>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4" name="Multiplication Sign 13">
            <a:extLst>
              <a:ext uri="{FF2B5EF4-FFF2-40B4-BE49-F238E27FC236}">
                <a16:creationId xmlns:a16="http://schemas.microsoft.com/office/drawing/2014/main" xmlns="" id="{E033D0E7-C120-414D-AFA9-248C0AD22DDD}"/>
              </a:ext>
            </a:extLst>
          </p:cNvPr>
          <p:cNvSpPr/>
          <p:nvPr/>
        </p:nvSpPr>
        <p:spPr>
          <a:xfrm>
            <a:off x="2400300" y="657019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 name="Multiplication Sign 14">
            <a:extLst>
              <a:ext uri="{FF2B5EF4-FFF2-40B4-BE49-F238E27FC236}">
                <a16:creationId xmlns:a16="http://schemas.microsoft.com/office/drawing/2014/main" xmlns="" id="{BFD1F131-80A1-4140-BA44-C0AAFB390E1C}"/>
              </a:ext>
            </a:extLst>
          </p:cNvPr>
          <p:cNvSpPr/>
          <p:nvPr/>
        </p:nvSpPr>
        <p:spPr>
          <a:xfrm>
            <a:off x="3248025" y="283845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Multiplication Sign 15">
            <a:extLst>
              <a:ext uri="{FF2B5EF4-FFF2-40B4-BE49-F238E27FC236}">
                <a16:creationId xmlns:a16="http://schemas.microsoft.com/office/drawing/2014/main" xmlns="" id="{EE476605-A53E-49F2-8E87-FC443C9E92E2}"/>
              </a:ext>
            </a:extLst>
          </p:cNvPr>
          <p:cNvSpPr/>
          <p:nvPr/>
        </p:nvSpPr>
        <p:spPr>
          <a:xfrm>
            <a:off x="3246120" y="346710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7" name="Multiplication Sign 16">
            <a:extLst>
              <a:ext uri="{FF2B5EF4-FFF2-40B4-BE49-F238E27FC236}">
                <a16:creationId xmlns:a16="http://schemas.microsoft.com/office/drawing/2014/main" xmlns="" id="{F17A1331-E080-423E-B608-05035DE192F5}"/>
              </a:ext>
            </a:extLst>
          </p:cNvPr>
          <p:cNvSpPr/>
          <p:nvPr/>
        </p:nvSpPr>
        <p:spPr>
          <a:xfrm>
            <a:off x="3246120" y="4302049"/>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8" name="Multiplication Sign 17">
            <a:extLst>
              <a:ext uri="{FF2B5EF4-FFF2-40B4-BE49-F238E27FC236}">
                <a16:creationId xmlns:a16="http://schemas.microsoft.com/office/drawing/2014/main" xmlns="" id="{24E7906C-8443-4850-8CAF-44D49E8B3EA5}"/>
              </a:ext>
            </a:extLst>
          </p:cNvPr>
          <p:cNvSpPr/>
          <p:nvPr/>
        </p:nvSpPr>
        <p:spPr>
          <a:xfrm>
            <a:off x="3246120" y="4018204"/>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9" name="Multiplication Sign 18">
            <a:extLst>
              <a:ext uri="{FF2B5EF4-FFF2-40B4-BE49-F238E27FC236}">
                <a16:creationId xmlns:a16="http://schemas.microsoft.com/office/drawing/2014/main" xmlns="" id="{B91136D0-8346-4565-9D72-54392EF13C13}"/>
              </a:ext>
            </a:extLst>
          </p:cNvPr>
          <p:cNvSpPr/>
          <p:nvPr/>
        </p:nvSpPr>
        <p:spPr>
          <a:xfrm>
            <a:off x="3244215" y="511742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0" name="Multiplication Sign 19">
            <a:extLst>
              <a:ext uri="{FF2B5EF4-FFF2-40B4-BE49-F238E27FC236}">
                <a16:creationId xmlns:a16="http://schemas.microsoft.com/office/drawing/2014/main" xmlns="" id="{E828B81E-7055-4DBF-BD0A-F91CFDCA2ED3}"/>
              </a:ext>
            </a:extLst>
          </p:cNvPr>
          <p:cNvSpPr/>
          <p:nvPr/>
        </p:nvSpPr>
        <p:spPr>
          <a:xfrm>
            <a:off x="3244215" y="5386593"/>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1" name="Multiplication Sign 20">
            <a:extLst>
              <a:ext uri="{FF2B5EF4-FFF2-40B4-BE49-F238E27FC236}">
                <a16:creationId xmlns:a16="http://schemas.microsoft.com/office/drawing/2014/main" xmlns="" id="{21D37079-46FF-4DFD-B1BB-B4330FA36E33}"/>
              </a:ext>
            </a:extLst>
          </p:cNvPr>
          <p:cNvSpPr/>
          <p:nvPr/>
        </p:nvSpPr>
        <p:spPr>
          <a:xfrm>
            <a:off x="3242310" y="657019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2" name="Multiplication Sign 21">
            <a:extLst>
              <a:ext uri="{FF2B5EF4-FFF2-40B4-BE49-F238E27FC236}">
                <a16:creationId xmlns:a16="http://schemas.microsoft.com/office/drawing/2014/main" xmlns="" id="{8799433C-9558-44DF-B8A6-9AA072B9C533}"/>
              </a:ext>
            </a:extLst>
          </p:cNvPr>
          <p:cNvSpPr/>
          <p:nvPr/>
        </p:nvSpPr>
        <p:spPr>
          <a:xfrm>
            <a:off x="7610475" y="1838325"/>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3" name="Multiplication Sign 22">
            <a:extLst>
              <a:ext uri="{FF2B5EF4-FFF2-40B4-BE49-F238E27FC236}">
                <a16:creationId xmlns:a16="http://schemas.microsoft.com/office/drawing/2014/main" xmlns="" id="{97020841-7751-4533-9D0E-97B2903430E4}"/>
              </a:ext>
            </a:extLst>
          </p:cNvPr>
          <p:cNvSpPr/>
          <p:nvPr/>
        </p:nvSpPr>
        <p:spPr>
          <a:xfrm>
            <a:off x="7610475" y="2185035"/>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4" name="Multiplication Sign 23">
            <a:extLst>
              <a:ext uri="{FF2B5EF4-FFF2-40B4-BE49-F238E27FC236}">
                <a16:creationId xmlns:a16="http://schemas.microsoft.com/office/drawing/2014/main" xmlns="" id="{C5FEFB60-E646-4EC1-A962-C03FB4115FBB}"/>
              </a:ext>
            </a:extLst>
          </p:cNvPr>
          <p:cNvSpPr/>
          <p:nvPr/>
        </p:nvSpPr>
        <p:spPr>
          <a:xfrm>
            <a:off x="7610475" y="247011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5" name="Multiplication Sign 24">
            <a:extLst>
              <a:ext uri="{FF2B5EF4-FFF2-40B4-BE49-F238E27FC236}">
                <a16:creationId xmlns:a16="http://schemas.microsoft.com/office/drawing/2014/main" xmlns="" id="{D2F4BCD5-EFC2-4AA8-8DB3-F37EE0DEF5D2}"/>
              </a:ext>
            </a:extLst>
          </p:cNvPr>
          <p:cNvSpPr/>
          <p:nvPr/>
        </p:nvSpPr>
        <p:spPr>
          <a:xfrm>
            <a:off x="7610475" y="283845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6" name="Multiplication Sign 25">
            <a:extLst>
              <a:ext uri="{FF2B5EF4-FFF2-40B4-BE49-F238E27FC236}">
                <a16:creationId xmlns:a16="http://schemas.microsoft.com/office/drawing/2014/main" xmlns="" id="{7CAD7F40-AF75-49DA-9400-27B79C13CAAF}"/>
              </a:ext>
            </a:extLst>
          </p:cNvPr>
          <p:cNvSpPr/>
          <p:nvPr/>
        </p:nvSpPr>
        <p:spPr>
          <a:xfrm>
            <a:off x="7610475" y="319278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7" name="Multiplication Sign 26">
            <a:extLst>
              <a:ext uri="{FF2B5EF4-FFF2-40B4-BE49-F238E27FC236}">
                <a16:creationId xmlns:a16="http://schemas.microsoft.com/office/drawing/2014/main" xmlns="" id="{3C5EF386-CB0B-4882-A5EA-901DBEA7C70D}"/>
              </a:ext>
            </a:extLst>
          </p:cNvPr>
          <p:cNvSpPr/>
          <p:nvPr/>
        </p:nvSpPr>
        <p:spPr>
          <a:xfrm>
            <a:off x="8486141" y="283845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8" name="Multiplication Sign 27">
            <a:extLst>
              <a:ext uri="{FF2B5EF4-FFF2-40B4-BE49-F238E27FC236}">
                <a16:creationId xmlns:a16="http://schemas.microsoft.com/office/drawing/2014/main" xmlns="" id="{FE5F0476-257D-4E70-BF70-BEF5688D9085}"/>
              </a:ext>
            </a:extLst>
          </p:cNvPr>
          <p:cNvSpPr/>
          <p:nvPr/>
        </p:nvSpPr>
        <p:spPr>
          <a:xfrm>
            <a:off x="3990975" y="247011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9" name="Multiplication Sign 28">
            <a:extLst>
              <a:ext uri="{FF2B5EF4-FFF2-40B4-BE49-F238E27FC236}">
                <a16:creationId xmlns:a16="http://schemas.microsoft.com/office/drawing/2014/main" xmlns="" id="{44013D51-88FB-4486-B4FA-7EE454A89C00}"/>
              </a:ext>
            </a:extLst>
          </p:cNvPr>
          <p:cNvSpPr/>
          <p:nvPr/>
        </p:nvSpPr>
        <p:spPr>
          <a:xfrm>
            <a:off x="3986529" y="402007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0" name="Multiplication Sign 29">
            <a:extLst>
              <a:ext uri="{FF2B5EF4-FFF2-40B4-BE49-F238E27FC236}">
                <a16:creationId xmlns:a16="http://schemas.microsoft.com/office/drawing/2014/main" xmlns="" id="{A9F9F165-4A73-4A15-890A-A9C28993954C}"/>
              </a:ext>
            </a:extLst>
          </p:cNvPr>
          <p:cNvSpPr/>
          <p:nvPr/>
        </p:nvSpPr>
        <p:spPr>
          <a:xfrm>
            <a:off x="3986529" y="4308323"/>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Multiplication Sign 30">
            <a:extLst>
              <a:ext uri="{FF2B5EF4-FFF2-40B4-BE49-F238E27FC236}">
                <a16:creationId xmlns:a16="http://schemas.microsoft.com/office/drawing/2014/main" xmlns="" id="{2D1495EE-3388-4D5C-BDDB-992C61AA6EDF}"/>
              </a:ext>
            </a:extLst>
          </p:cNvPr>
          <p:cNvSpPr/>
          <p:nvPr/>
        </p:nvSpPr>
        <p:spPr>
          <a:xfrm>
            <a:off x="3986529" y="5112273"/>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2" name="Multiplication Sign 31">
            <a:extLst>
              <a:ext uri="{FF2B5EF4-FFF2-40B4-BE49-F238E27FC236}">
                <a16:creationId xmlns:a16="http://schemas.microsoft.com/office/drawing/2014/main" xmlns="" id="{5DA2E8BF-4DD4-45EF-94A2-4290E650A984}"/>
              </a:ext>
            </a:extLst>
          </p:cNvPr>
          <p:cNvSpPr/>
          <p:nvPr/>
        </p:nvSpPr>
        <p:spPr>
          <a:xfrm>
            <a:off x="3986529" y="4827043"/>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3" name="Multiplication Sign 32">
            <a:extLst>
              <a:ext uri="{FF2B5EF4-FFF2-40B4-BE49-F238E27FC236}">
                <a16:creationId xmlns:a16="http://schemas.microsoft.com/office/drawing/2014/main" xmlns="" id="{61142F37-80DD-402F-83AF-5F8BF209F74F}"/>
              </a:ext>
            </a:extLst>
          </p:cNvPr>
          <p:cNvSpPr/>
          <p:nvPr/>
        </p:nvSpPr>
        <p:spPr>
          <a:xfrm>
            <a:off x="7610475" y="657019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Multiplication Sign 33">
            <a:extLst>
              <a:ext uri="{FF2B5EF4-FFF2-40B4-BE49-F238E27FC236}">
                <a16:creationId xmlns:a16="http://schemas.microsoft.com/office/drawing/2014/main" xmlns="" id="{5164846F-4533-4FD4-A439-787183F33D8B}"/>
              </a:ext>
            </a:extLst>
          </p:cNvPr>
          <p:cNvSpPr/>
          <p:nvPr/>
        </p:nvSpPr>
        <p:spPr>
          <a:xfrm>
            <a:off x="8486141" y="618919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5" name="Multiplication Sign 34">
            <a:extLst>
              <a:ext uri="{FF2B5EF4-FFF2-40B4-BE49-F238E27FC236}">
                <a16:creationId xmlns:a16="http://schemas.microsoft.com/office/drawing/2014/main" xmlns="" id="{8B9283EE-ED75-4807-9894-89563BC2913D}"/>
              </a:ext>
            </a:extLst>
          </p:cNvPr>
          <p:cNvSpPr/>
          <p:nvPr/>
        </p:nvSpPr>
        <p:spPr>
          <a:xfrm>
            <a:off x="6033771" y="618919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6" name="Multiplication Sign 35">
            <a:extLst>
              <a:ext uri="{FF2B5EF4-FFF2-40B4-BE49-F238E27FC236}">
                <a16:creationId xmlns:a16="http://schemas.microsoft.com/office/drawing/2014/main" xmlns="" id="{A77D591F-63CD-4E2E-87D8-23A2CAC3020C}"/>
              </a:ext>
            </a:extLst>
          </p:cNvPr>
          <p:cNvSpPr/>
          <p:nvPr/>
        </p:nvSpPr>
        <p:spPr>
          <a:xfrm>
            <a:off x="8486141" y="576007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7" name="Multiplication Sign 36">
            <a:extLst>
              <a:ext uri="{FF2B5EF4-FFF2-40B4-BE49-F238E27FC236}">
                <a16:creationId xmlns:a16="http://schemas.microsoft.com/office/drawing/2014/main" xmlns="" id="{67310F1C-AC45-4A49-9275-848EAFFA6BDB}"/>
              </a:ext>
            </a:extLst>
          </p:cNvPr>
          <p:cNvSpPr/>
          <p:nvPr/>
        </p:nvSpPr>
        <p:spPr>
          <a:xfrm>
            <a:off x="6033771" y="576007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8" name="Multiplication Sign 37">
            <a:extLst>
              <a:ext uri="{FF2B5EF4-FFF2-40B4-BE49-F238E27FC236}">
                <a16:creationId xmlns:a16="http://schemas.microsoft.com/office/drawing/2014/main" xmlns="" id="{7871FAAF-A346-4EEB-8E6C-D2208D56A94D}"/>
              </a:ext>
            </a:extLst>
          </p:cNvPr>
          <p:cNvSpPr/>
          <p:nvPr/>
        </p:nvSpPr>
        <p:spPr>
          <a:xfrm>
            <a:off x="8481061" y="5386593"/>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9" name="Multiplication Sign 38">
            <a:extLst>
              <a:ext uri="{FF2B5EF4-FFF2-40B4-BE49-F238E27FC236}">
                <a16:creationId xmlns:a16="http://schemas.microsoft.com/office/drawing/2014/main" xmlns="" id="{826EC9AF-B48B-47F6-ACFD-4AFEAFEA1FB9}"/>
              </a:ext>
            </a:extLst>
          </p:cNvPr>
          <p:cNvSpPr/>
          <p:nvPr/>
        </p:nvSpPr>
        <p:spPr>
          <a:xfrm>
            <a:off x="8496301" y="5120491"/>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0" name="Multiplication Sign 39">
            <a:extLst>
              <a:ext uri="{FF2B5EF4-FFF2-40B4-BE49-F238E27FC236}">
                <a16:creationId xmlns:a16="http://schemas.microsoft.com/office/drawing/2014/main" xmlns="" id="{82FDAAB8-DF55-4027-8DC6-196E6D9DA89A}"/>
              </a:ext>
            </a:extLst>
          </p:cNvPr>
          <p:cNvSpPr/>
          <p:nvPr/>
        </p:nvSpPr>
        <p:spPr>
          <a:xfrm>
            <a:off x="8481061" y="484310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1" name="Multiplication Sign 40">
            <a:extLst>
              <a:ext uri="{FF2B5EF4-FFF2-40B4-BE49-F238E27FC236}">
                <a16:creationId xmlns:a16="http://schemas.microsoft.com/office/drawing/2014/main" xmlns="" id="{255BC6BA-61E0-4B08-AFC1-1C9B7BF42142}"/>
              </a:ext>
            </a:extLst>
          </p:cNvPr>
          <p:cNvSpPr/>
          <p:nvPr/>
        </p:nvSpPr>
        <p:spPr>
          <a:xfrm>
            <a:off x="8475347" y="4560679"/>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2" name="Multiplication Sign 41">
            <a:extLst>
              <a:ext uri="{FF2B5EF4-FFF2-40B4-BE49-F238E27FC236}">
                <a16:creationId xmlns:a16="http://schemas.microsoft.com/office/drawing/2014/main" xmlns="" id="{C5387783-117C-4770-B1BC-27CB42A14D03}"/>
              </a:ext>
            </a:extLst>
          </p:cNvPr>
          <p:cNvSpPr/>
          <p:nvPr/>
        </p:nvSpPr>
        <p:spPr>
          <a:xfrm>
            <a:off x="8475347" y="429439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Multiplication Sign 42">
            <a:extLst>
              <a:ext uri="{FF2B5EF4-FFF2-40B4-BE49-F238E27FC236}">
                <a16:creationId xmlns:a16="http://schemas.microsoft.com/office/drawing/2014/main" xmlns="" id="{BA8DF295-9A1E-45E6-B908-1E211093A831}"/>
              </a:ext>
            </a:extLst>
          </p:cNvPr>
          <p:cNvSpPr/>
          <p:nvPr/>
        </p:nvSpPr>
        <p:spPr>
          <a:xfrm>
            <a:off x="8493762" y="4018204"/>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4" name="Multiplication Sign 43">
            <a:extLst>
              <a:ext uri="{FF2B5EF4-FFF2-40B4-BE49-F238E27FC236}">
                <a16:creationId xmlns:a16="http://schemas.microsoft.com/office/drawing/2014/main" xmlns="" id="{D0A9BDA4-4749-4E26-90CD-7AA85C788952}"/>
              </a:ext>
            </a:extLst>
          </p:cNvPr>
          <p:cNvSpPr/>
          <p:nvPr/>
        </p:nvSpPr>
        <p:spPr>
          <a:xfrm>
            <a:off x="4522470" y="247011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Multiplication Sign 44">
            <a:extLst>
              <a:ext uri="{FF2B5EF4-FFF2-40B4-BE49-F238E27FC236}">
                <a16:creationId xmlns:a16="http://schemas.microsoft.com/office/drawing/2014/main" xmlns="" id="{D83F0945-EB4F-453C-B86B-3E82781CCD7F}"/>
              </a:ext>
            </a:extLst>
          </p:cNvPr>
          <p:cNvSpPr/>
          <p:nvPr/>
        </p:nvSpPr>
        <p:spPr>
          <a:xfrm>
            <a:off x="4522470" y="2838450"/>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6" name="Multiplication Sign 45">
            <a:extLst>
              <a:ext uri="{FF2B5EF4-FFF2-40B4-BE49-F238E27FC236}">
                <a16:creationId xmlns:a16="http://schemas.microsoft.com/office/drawing/2014/main" xmlns="" id="{5A6BF513-AA37-48AA-9824-9E425547B7EE}"/>
              </a:ext>
            </a:extLst>
          </p:cNvPr>
          <p:cNvSpPr/>
          <p:nvPr/>
        </p:nvSpPr>
        <p:spPr>
          <a:xfrm>
            <a:off x="4522470" y="374634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Multiplication Sign 46">
            <a:extLst>
              <a:ext uri="{FF2B5EF4-FFF2-40B4-BE49-F238E27FC236}">
                <a16:creationId xmlns:a16="http://schemas.microsoft.com/office/drawing/2014/main" xmlns="" id="{F69266B3-69FB-4316-B174-8D914E1F673A}"/>
              </a:ext>
            </a:extLst>
          </p:cNvPr>
          <p:cNvSpPr/>
          <p:nvPr/>
        </p:nvSpPr>
        <p:spPr>
          <a:xfrm>
            <a:off x="4522470" y="4034003"/>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8" name="Multiplication Sign 47">
            <a:extLst>
              <a:ext uri="{FF2B5EF4-FFF2-40B4-BE49-F238E27FC236}">
                <a16:creationId xmlns:a16="http://schemas.microsoft.com/office/drawing/2014/main" xmlns="" id="{6B8F2E41-77CD-435A-9887-95C02FB10602}"/>
              </a:ext>
            </a:extLst>
          </p:cNvPr>
          <p:cNvSpPr/>
          <p:nvPr/>
        </p:nvSpPr>
        <p:spPr>
          <a:xfrm>
            <a:off x="4522470" y="429907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9" name="Multiplication Sign 48">
            <a:extLst>
              <a:ext uri="{FF2B5EF4-FFF2-40B4-BE49-F238E27FC236}">
                <a16:creationId xmlns:a16="http://schemas.microsoft.com/office/drawing/2014/main" xmlns="" id="{9ACF601B-4106-4774-8E41-AB568EBA1F99}"/>
              </a:ext>
            </a:extLst>
          </p:cNvPr>
          <p:cNvSpPr/>
          <p:nvPr/>
        </p:nvSpPr>
        <p:spPr>
          <a:xfrm>
            <a:off x="4522470" y="4834999"/>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0" name="Multiplication Sign 49">
            <a:extLst>
              <a:ext uri="{FF2B5EF4-FFF2-40B4-BE49-F238E27FC236}">
                <a16:creationId xmlns:a16="http://schemas.microsoft.com/office/drawing/2014/main" xmlns="" id="{98363BF1-A1DB-4A57-B76D-375744F7BA9E}"/>
              </a:ext>
            </a:extLst>
          </p:cNvPr>
          <p:cNvSpPr/>
          <p:nvPr/>
        </p:nvSpPr>
        <p:spPr>
          <a:xfrm>
            <a:off x="4522470" y="5120491"/>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1" name="Multiplication Sign 50">
            <a:extLst>
              <a:ext uri="{FF2B5EF4-FFF2-40B4-BE49-F238E27FC236}">
                <a16:creationId xmlns:a16="http://schemas.microsoft.com/office/drawing/2014/main" xmlns="" id="{8BAE8DAD-0B76-4091-8818-473E4F7CC1CF}"/>
              </a:ext>
            </a:extLst>
          </p:cNvPr>
          <p:cNvSpPr/>
          <p:nvPr/>
        </p:nvSpPr>
        <p:spPr>
          <a:xfrm>
            <a:off x="4522470" y="5394811"/>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2" name="Multiplication Sign 51">
            <a:extLst>
              <a:ext uri="{FF2B5EF4-FFF2-40B4-BE49-F238E27FC236}">
                <a16:creationId xmlns:a16="http://schemas.microsoft.com/office/drawing/2014/main" xmlns="" id="{C32B4DF2-1033-4691-8404-6AFFCD82AD9C}"/>
              </a:ext>
            </a:extLst>
          </p:cNvPr>
          <p:cNvSpPr/>
          <p:nvPr/>
        </p:nvSpPr>
        <p:spPr>
          <a:xfrm>
            <a:off x="5218431" y="4832757"/>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3" name="Multiplication Sign 52">
            <a:extLst>
              <a:ext uri="{FF2B5EF4-FFF2-40B4-BE49-F238E27FC236}">
                <a16:creationId xmlns:a16="http://schemas.microsoft.com/office/drawing/2014/main" xmlns="" id="{E70D1D06-6B38-4034-9101-ED64B447241B}"/>
              </a:ext>
            </a:extLst>
          </p:cNvPr>
          <p:cNvSpPr/>
          <p:nvPr/>
        </p:nvSpPr>
        <p:spPr>
          <a:xfrm>
            <a:off x="7610475" y="4563029"/>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Multiplication Sign 53">
            <a:extLst>
              <a:ext uri="{FF2B5EF4-FFF2-40B4-BE49-F238E27FC236}">
                <a16:creationId xmlns:a16="http://schemas.microsoft.com/office/drawing/2014/main" xmlns="" id="{CBC0FEE0-DDB0-46BB-8AE9-878A5C956A77}"/>
              </a:ext>
            </a:extLst>
          </p:cNvPr>
          <p:cNvSpPr/>
          <p:nvPr/>
        </p:nvSpPr>
        <p:spPr>
          <a:xfrm>
            <a:off x="5218431" y="5120491"/>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5" name="Multiplication Sign 54">
            <a:extLst>
              <a:ext uri="{FF2B5EF4-FFF2-40B4-BE49-F238E27FC236}">
                <a16:creationId xmlns:a16="http://schemas.microsoft.com/office/drawing/2014/main" xmlns="" id="{DF573736-993C-4CC2-95C9-44FBC94BD409}"/>
              </a:ext>
            </a:extLst>
          </p:cNvPr>
          <p:cNvSpPr/>
          <p:nvPr/>
        </p:nvSpPr>
        <p:spPr>
          <a:xfrm>
            <a:off x="5218431" y="4291217"/>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6" name="Multiplication Sign 55">
            <a:extLst>
              <a:ext uri="{FF2B5EF4-FFF2-40B4-BE49-F238E27FC236}">
                <a16:creationId xmlns:a16="http://schemas.microsoft.com/office/drawing/2014/main" xmlns="" id="{881DF81C-AB37-4E04-9DF7-EF6E3FBABF9B}"/>
              </a:ext>
            </a:extLst>
          </p:cNvPr>
          <p:cNvSpPr/>
          <p:nvPr/>
        </p:nvSpPr>
        <p:spPr>
          <a:xfrm>
            <a:off x="5218431" y="4016351"/>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7" name="Multiplication Sign 56">
            <a:extLst>
              <a:ext uri="{FF2B5EF4-FFF2-40B4-BE49-F238E27FC236}">
                <a16:creationId xmlns:a16="http://schemas.microsoft.com/office/drawing/2014/main" xmlns="" id="{1C316B43-430C-444A-AFD1-52B1B5B11112}"/>
              </a:ext>
            </a:extLst>
          </p:cNvPr>
          <p:cNvSpPr/>
          <p:nvPr/>
        </p:nvSpPr>
        <p:spPr>
          <a:xfrm>
            <a:off x="6033771" y="4299624"/>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8" name="Multiplication Sign 57">
            <a:extLst>
              <a:ext uri="{FF2B5EF4-FFF2-40B4-BE49-F238E27FC236}">
                <a16:creationId xmlns:a16="http://schemas.microsoft.com/office/drawing/2014/main" xmlns="" id="{B4449CB8-A37B-46A3-819F-B5C623C2963F}"/>
              </a:ext>
            </a:extLst>
          </p:cNvPr>
          <p:cNvSpPr/>
          <p:nvPr/>
        </p:nvSpPr>
        <p:spPr>
          <a:xfrm>
            <a:off x="6033771" y="402475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9" name="Multiplication Sign 58">
            <a:extLst>
              <a:ext uri="{FF2B5EF4-FFF2-40B4-BE49-F238E27FC236}">
                <a16:creationId xmlns:a16="http://schemas.microsoft.com/office/drawing/2014/main" xmlns="" id="{64D30113-70BD-4F4C-9878-3B871723E01F}"/>
              </a:ext>
            </a:extLst>
          </p:cNvPr>
          <p:cNvSpPr/>
          <p:nvPr/>
        </p:nvSpPr>
        <p:spPr>
          <a:xfrm>
            <a:off x="6033771" y="4843108"/>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0" name="Multiplication Sign 59">
            <a:extLst>
              <a:ext uri="{FF2B5EF4-FFF2-40B4-BE49-F238E27FC236}">
                <a16:creationId xmlns:a16="http://schemas.microsoft.com/office/drawing/2014/main" xmlns="" id="{755FF493-9993-497A-A19B-A33901586902}"/>
              </a:ext>
            </a:extLst>
          </p:cNvPr>
          <p:cNvSpPr/>
          <p:nvPr/>
        </p:nvSpPr>
        <p:spPr>
          <a:xfrm>
            <a:off x="6033771" y="5130842"/>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1" name="Multiplication Sign 60">
            <a:extLst>
              <a:ext uri="{FF2B5EF4-FFF2-40B4-BE49-F238E27FC236}">
                <a16:creationId xmlns:a16="http://schemas.microsoft.com/office/drawing/2014/main" xmlns="" id="{FDAEB6BA-2461-4BA2-AD4D-FE25D62849EA}"/>
              </a:ext>
            </a:extLst>
          </p:cNvPr>
          <p:cNvSpPr/>
          <p:nvPr/>
        </p:nvSpPr>
        <p:spPr>
          <a:xfrm>
            <a:off x="6791325" y="5394811"/>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2" name="Multiplication Sign 61">
            <a:extLst>
              <a:ext uri="{FF2B5EF4-FFF2-40B4-BE49-F238E27FC236}">
                <a16:creationId xmlns:a16="http://schemas.microsoft.com/office/drawing/2014/main" xmlns="" id="{B0011DAB-0BD1-4533-9C6A-6A890B10F170}"/>
              </a:ext>
            </a:extLst>
          </p:cNvPr>
          <p:cNvSpPr/>
          <p:nvPr/>
        </p:nvSpPr>
        <p:spPr>
          <a:xfrm>
            <a:off x="7610475" y="3739476"/>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3" name="Multiplication Sign 62">
            <a:extLst>
              <a:ext uri="{FF2B5EF4-FFF2-40B4-BE49-F238E27FC236}">
                <a16:creationId xmlns:a16="http://schemas.microsoft.com/office/drawing/2014/main" xmlns="" id="{A7BAB19C-40F6-4D78-82C7-E2DB8D3A3557}"/>
              </a:ext>
            </a:extLst>
          </p:cNvPr>
          <p:cNvSpPr/>
          <p:nvPr/>
        </p:nvSpPr>
        <p:spPr>
          <a:xfrm>
            <a:off x="7610475" y="4036656"/>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4" name="Multiplication Sign 63">
            <a:extLst>
              <a:ext uri="{FF2B5EF4-FFF2-40B4-BE49-F238E27FC236}">
                <a16:creationId xmlns:a16="http://schemas.microsoft.com/office/drawing/2014/main" xmlns="" id="{C74094C0-E96D-4543-8722-B24B95DC8157}"/>
              </a:ext>
            </a:extLst>
          </p:cNvPr>
          <p:cNvSpPr/>
          <p:nvPr/>
        </p:nvSpPr>
        <p:spPr>
          <a:xfrm>
            <a:off x="7610475" y="4284826"/>
            <a:ext cx="274320" cy="27432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0854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29299" cy="1066799"/>
          </a:xfrm>
          <a:prstGeom prst="rect">
            <a:avLst/>
          </a:prstGeom>
        </p:spPr>
        <p:txBody>
          <a:bodyPr vert="horz" lIns="91440" tIns="45720" rIns="91440" bIns="45720" rtlCol="0" anchor="ctr">
            <a:noAutofit/>
          </a:bodyPr>
          <a:lstStyle/>
          <a:p>
            <a:pPr lvl="0" algn="ctr">
              <a:spcBef>
                <a:spcPct val="0"/>
              </a:spcBef>
              <a:defRPr/>
            </a:pPr>
            <a:r>
              <a:rPr lang="en-US" altLang="zh-CN" sz="3200" dirty="0">
                <a:solidFill>
                  <a:srgbClr val="990000"/>
                </a:solidFill>
                <a:latin typeface="Arial"/>
                <a:ea typeface="+mj-ea"/>
                <a:cs typeface="Arial"/>
              </a:rPr>
              <a:t>California regulatory program</a:t>
            </a:r>
          </a:p>
        </p:txBody>
      </p:sp>
      <p:sp>
        <p:nvSpPr>
          <p:cNvPr id="3" name="TextBox 2"/>
          <p:cNvSpPr txBox="1"/>
          <p:nvPr/>
        </p:nvSpPr>
        <p:spPr>
          <a:xfrm>
            <a:off x="539748" y="1066799"/>
            <a:ext cx="4362452"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State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NPDES </a:t>
            </a:r>
            <a:r>
              <a:rPr lang="en-US" altLang="zh-CN" dirty="0" err="1">
                <a:latin typeface="Times New Roman" charset="0"/>
                <a:ea typeface="Times New Roman" charset="0"/>
                <a:cs typeface="Times New Roman" charset="0"/>
              </a:rPr>
              <a:t>stormwater</a:t>
            </a:r>
            <a:r>
              <a:rPr lang="en-US" altLang="zh-CN" dirty="0">
                <a:latin typeface="Times New Roman" charset="0"/>
                <a:ea typeface="Times New Roman" charset="0"/>
                <a:cs typeface="Times New Roman" charset="0"/>
              </a:rPr>
              <a:t> permitting program</a:t>
            </a:r>
          </a:p>
        </p:txBody>
      </p:sp>
      <p:sp>
        <p:nvSpPr>
          <p:cNvPr id="6" name="TextBox 5"/>
          <p:cNvSpPr txBox="1"/>
          <p:nvPr/>
        </p:nvSpPr>
        <p:spPr>
          <a:xfrm>
            <a:off x="539748" y="1536698"/>
            <a:ext cx="7829552" cy="1923604"/>
          </a:xfrm>
          <a:prstGeom prst="rect">
            <a:avLst/>
          </a:prstGeom>
          <a:noFill/>
        </p:spPr>
        <p:txBody>
          <a:bodyPr wrap="square" rtlCol="0">
            <a:spAutoFit/>
          </a:bodyPr>
          <a:lstStyle/>
          <a:p>
            <a:pPr algn="just"/>
            <a:r>
              <a:rPr lang="en-US" altLang="zh-CN" sz="1700" dirty="0">
                <a:solidFill>
                  <a:srgbClr val="000000"/>
                </a:solidFill>
                <a:latin typeface="Times New Roman" charset="0"/>
                <a:ea typeface="Times New Roman" charset="0"/>
                <a:cs typeface="Times New Roman" charset="0"/>
              </a:rPr>
              <a:t>T</a:t>
            </a:r>
            <a:r>
              <a:rPr lang="en-US" sz="1700" dirty="0">
                <a:solidFill>
                  <a:srgbClr val="000000"/>
                </a:solidFill>
                <a:latin typeface="Times New Roman" charset="0"/>
                <a:ea typeface="Times New Roman" charset="0"/>
                <a:cs typeface="Times New Roman" charset="0"/>
              </a:rPr>
              <a:t>he NPDES </a:t>
            </a:r>
            <a:r>
              <a:rPr lang="en-US" sz="1700" dirty="0" err="1">
                <a:solidFill>
                  <a:srgbClr val="000000"/>
                </a:solidFill>
                <a:latin typeface="Times New Roman" charset="0"/>
                <a:ea typeface="Times New Roman" charset="0"/>
                <a:cs typeface="Times New Roman" charset="0"/>
              </a:rPr>
              <a:t>stormwater</a:t>
            </a:r>
            <a:r>
              <a:rPr lang="en-US" sz="1700" dirty="0">
                <a:solidFill>
                  <a:srgbClr val="000000"/>
                </a:solidFill>
                <a:latin typeface="Times New Roman" charset="0"/>
                <a:ea typeface="Times New Roman" charset="0"/>
                <a:cs typeface="Times New Roman" charset="0"/>
              </a:rPr>
              <a:t> permitting program is administered by the State Water Resources Control Board (SWRCB) through its nine Regional Water Quality Control Boards (RWQCBs).</a:t>
            </a:r>
          </a:p>
          <a:p>
            <a:pPr marL="285750" indent="-285750" algn="just">
              <a:buFont typeface="Arial" charset="0"/>
              <a:buChar char="•"/>
            </a:pPr>
            <a:r>
              <a:rPr lang="en-US" altLang="zh-CN" sz="1700" dirty="0">
                <a:solidFill>
                  <a:srgbClr val="000000"/>
                </a:solidFill>
                <a:latin typeface="Times New Roman" charset="0"/>
                <a:ea typeface="Times New Roman" charset="0"/>
                <a:cs typeface="Times New Roman" charset="0"/>
              </a:rPr>
              <a:t>Construction General</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Permit:</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it</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can</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be</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applied</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to</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most</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construction</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activities</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in</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the</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state.</a:t>
            </a:r>
          </a:p>
          <a:p>
            <a:pPr marL="285750" indent="-285750" algn="just">
              <a:buFont typeface="Arial" charset="0"/>
              <a:buChar char="•"/>
            </a:pPr>
            <a:r>
              <a:rPr lang="en-US" altLang="zh-CN" sz="1700" dirty="0">
                <a:solidFill>
                  <a:srgbClr val="000000"/>
                </a:solidFill>
                <a:latin typeface="Times New Roman" charset="0"/>
                <a:ea typeface="Times New Roman" charset="0"/>
                <a:cs typeface="Times New Roman" charset="0"/>
              </a:rPr>
              <a:t>Construction Individual</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Permit:</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it</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generally</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be</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limited</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to</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very</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large</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construction</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projects</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that</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discharge</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to</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critical</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receiving</a:t>
            </a:r>
            <a:r>
              <a:rPr lang="zh-CN" altLang="en-US" sz="1700" dirty="0">
                <a:solidFill>
                  <a:srgbClr val="000000"/>
                </a:solidFill>
                <a:latin typeface="Times New Roman" charset="0"/>
                <a:ea typeface="Times New Roman" charset="0"/>
                <a:cs typeface="Times New Roman" charset="0"/>
              </a:rPr>
              <a:t> </a:t>
            </a:r>
            <a:r>
              <a:rPr lang="en-US" altLang="zh-CN" sz="1700" dirty="0">
                <a:solidFill>
                  <a:srgbClr val="000000"/>
                </a:solidFill>
                <a:latin typeface="Times New Roman" charset="0"/>
                <a:ea typeface="Times New Roman" charset="0"/>
                <a:cs typeface="Times New Roman" charset="0"/>
              </a:rPr>
              <a:t>waters.</a:t>
            </a:r>
            <a:endParaRPr lang="en-US" sz="1700" dirty="0">
              <a:solidFill>
                <a:srgbClr val="000000"/>
              </a:solidFill>
              <a:latin typeface="Times New Roman" charset="0"/>
              <a:ea typeface="Times New Roman" charset="0"/>
              <a:cs typeface="Times New Roman" charset="0"/>
            </a:endParaRPr>
          </a:p>
        </p:txBody>
      </p:sp>
      <p:sp>
        <p:nvSpPr>
          <p:cNvPr id="7" name="TextBox 6"/>
          <p:cNvSpPr txBox="1"/>
          <p:nvPr/>
        </p:nvSpPr>
        <p:spPr>
          <a:xfrm>
            <a:off x="539748" y="3548279"/>
            <a:ext cx="2940052"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Construction General Permit</a:t>
            </a:r>
          </a:p>
        </p:txBody>
      </p:sp>
      <p:sp>
        <p:nvSpPr>
          <p:cNvPr id="8" name="TextBox 7"/>
          <p:cNvSpPr txBox="1"/>
          <p:nvPr/>
        </p:nvSpPr>
        <p:spPr>
          <a:xfrm>
            <a:off x="539748" y="3967489"/>
            <a:ext cx="7854952" cy="1661993"/>
          </a:xfrm>
          <a:prstGeom prst="rect">
            <a:avLst/>
          </a:prstGeom>
          <a:noFill/>
        </p:spPr>
        <p:txBody>
          <a:bodyPr wrap="square" rtlCol="0">
            <a:spAutoFit/>
          </a:bodyPr>
          <a:lstStyle/>
          <a:p>
            <a:pPr algn="just"/>
            <a:r>
              <a:rPr lang="en-US" sz="1700" dirty="0">
                <a:solidFill>
                  <a:srgbClr val="000000"/>
                </a:solidFill>
                <a:latin typeface="Times New Roman" charset="0"/>
                <a:ea typeface="Times New Roman" charset="0"/>
                <a:cs typeface="Times New Roman" charset="0"/>
              </a:rPr>
              <a:t>In California, owners of construction projects may obtain NPDES permit coverage by filing a Notice of Intent (NOI) to be covered under the State Water Resources Control Board (SWRCB) Order No. </a:t>
            </a:r>
            <a:r>
              <a:rPr lang="is-IS" sz="1700" dirty="0">
                <a:solidFill>
                  <a:srgbClr val="000000"/>
                </a:solidFill>
                <a:latin typeface="Times New Roman" charset="0"/>
                <a:ea typeface="Times New Roman" charset="0"/>
                <a:cs typeface="Times New Roman" charset="0"/>
              </a:rPr>
              <a:t>20</a:t>
            </a:r>
            <a:r>
              <a:rPr lang="en-US" altLang="zh-CN" sz="1700" dirty="0">
                <a:solidFill>
                  <a:srgbClr val="000000"/>
                </a:solidFill>
                <a:latin typeface="Times New Roman" charset="0"/>
                <a:ea typeface="Times New Roman" charset="0"/>
                <a:cs typeface="Times New Roman" charset="0"/>
              </a:rPr>
              <a:t>09-0009</a:t>
            </a:r>
            <a:r>
              <a:rPr lang="en-US" sz="1700" dirty="0">
                <a:solidFill>
                  <a:srgbClr val="000000"/>
                </a:solidFill>
                <a:latin typeface="Times New Roman" charset="0"/>
                <a:ea typeface="Times New Roman" charset="0"/>
                <a:cs typeface="Times New Roman" charset="0"/>
              </a:rPr>
              <a:t>-DWQ, National Pollutant Discharge Elimination System (NPDES) General Permit No. CAS000002, Waste Discharge Requirements (WDRs) for Discharges of </a:t>
            </a:r>
            <a:r>
              <a:rPr lang="en-US" sz="1700" dirty="0" err="1">
                <a:solidFill>
                  <a:srgbClr val="000000"/>
                </a:solidFill>
                <a:latin typeface="Times New Roman" charset="0"/>
                <a:ea typeface="Times New Roman" charset="0"/>
                <a:cs typeface="Times New Roman" charset="0"/>
              </a:rPr>
              <a:t>Stormwater</a:t>
            </a:r>
            <a:r>
              <a:rPr lang="en-US" sz="1700" dirty="0">
                <a:solidFill>
                  <a:srgbClr val="000000"/>
                </a:solidFill>
                <a:latin typeface="Times New Roman" charset="0"/>
                <a:ea typeface="Times New Roman" charset="0"/>
                <a:cs typeface="Times New Roman" charset="0"/>
              </a:rPr>
              <a:t> Runoff Associated with Construction Activity (General Permit) and subsequent adopted modifications.</a:t>
            </a:r>
          </a:p>
        </p:txBody>
      </p:sp>
    </p:spTree>
    <p:extLst>
      <p:ext uri="{BB962C8B-B14F-4D97-AF65-F5344CB8AC3E}">
        <p14:creationId xmlns:p14="http://schemas.microsoft.com/office/powerpoint/2010/main" val="379319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0840" y="1000539"/>
            <a:ext cx="5807618" cy="4634610"/>
          </a:xfrm>
          <a:prstGeom prst="rect">
            <a:avLst/>
          </a:prstGeom>
        </p:spPr>
      </p:pic>
      <p:sp>
        <p:nvSpPr>
          <p:cNvPr id="4" name="TextBox 3"/>
          <p:cNvSpPr txBox="1"/>
          <p:nvPr/>
        </p:nvSpPr>
        <p:spPr>
          <a:xfrm>
            <a:off x="720252" y="5566595"/>
            <a:ext cx="7661747" cy="246221"/>
          </a:xfrm>
          <a:prstGeom prst="rect">
            <a:avLst/>
          </a:prstGeom>
          <a:noFill/>
        </p:spPr>
        <p:txBody>
          <a:bodyPr wrap="square" rtlCol="0">
            <a:spAutoFit/>
          </a:bodyPr>
          <a:lstStyle/>
          <a:p>
            <a:pPr algn="ctr"/>
            <a:r>
              <a:rPr lang="en-US" sz="1000" dirty="0">
                <a:solidFill>
                  <a:srgbClr val="000000"/>
                </a:solidFill>
                <a:latin typeface="Times New Roman" charset="0"/>
                <a:ea typeface="Times New Roman" charset="0"/>
                <a:cs typeface="Times New Roman" charset="0"/>
              </a:rPr>
              <a:t>Adopted Order 2009-0009-DWQ (As amended by 2010-0014-DWQ and 2012-0006-DWQ)</a:t>
            </a:r>
          </a:p>
        </p:txBody>
      </p:sp>
      <p:sp>
        <p:nvSpPr>
          <p:cNvPr id="5" name="Title 1"/>
          <p:cNvSpPr txBox="1">
            <a:spLocks/>
          </p:cNvSpPr>
          <p:nvPr/>
        </p:nvSpPr>
        <p:spPr>
          <a:xfrm>
            <a:off x="0" y="-1"/>
            <a:ext cx="8613913" cy="111318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California</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regulatory</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program</a:t>
            </a:r>
          </a:p>
          <a:p>
            <a:pPr algn="ctr">
              <a:spcBef>
                <a:spcPct val="0"/>
              </a:spcBef>
              <a:defRPr/>
            </a:pPr>
            <a:r>
              <a:rPr lang="en-US" altLang="zh-CN" sz="2400" u="sng" dirty="0">
                <a:solidFill>
                  <a:schemeClr val="tx2">
                    <a:lumMod val="60000"/>
                    <a:lumOff val="40000"/>
                  </a:schemeClr>
                </a:solidFill>
                <a:latin typeface="Arial"/>
                <a:cs typeface="Arial"/>
              </a:rPr>
              <a:t>General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Permit</a:t>
            </a:r>
          </a:p>
        </p:txBody>
      </p:sp>
    </p:spTree>
    <p:extLst>
      <p:ext uri="{BB962C8B-B14F-4D97-AF65-F5344CB8AC3E}">
        <p14:creationId xmlns:p14="http://schemas.microsoft.com/office/powerpoint/2010/main" val="738451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274" y="1344232"/>
            <a:ext cx="1963117" cy="369332"/>
          </a:xfrm>
          <a:prstGeom prst="rect">
            <a:avLst/>
          </a:prstGeom>
          <a:solidFill>
            <a:srgbClr val="FFCC00"/>
          </a:solidFill>
        </p:spPr>
        <p:txBody>
          <a:bodyPr wrap="square" rtlCol="0">
            <a:spAutoFit/>
          </a:bodyPr>
          <a:lstStyle/>
          <a:p>
            <a:r>
              <a:rPr lang="en-US" altLang="zh-CN" dirty="0">
                <a:latin typeface="Times New Roman" charset="0"/>
                <a:ea typeface="Times New Roman" charset="0"/>
                <a:cs typeface="Times New Roman" charset="0"/>
              </a:rPr>
              <a:t>Effluent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Standards</a:t>
            </a:r>
          </a:p>
        </p:txBody>
      </p:sp>
      <p:sp>
        <p:nvSpPr>
          <p:cNvPr id="5" name="Rectangle 4"/>
          <p:cNvSpPr/>
          <p:nvPr/>
        </p:nvSpPr>
        <p:spPr>
          <a:xfrm>
            <a:off x="422274" y="1838597"/>
            <a:ext cx="8191639" cy="3554819"/>
          </a:xfrm>
          <a:prstGeom prst="rect">
            <a:avLst/>
          </a:prstGeom>
        </p:spPr>
        <p:txBody>
          <a:bodyPr wrap="square">
            <a:spAutoFit/>
          </a:bodyPr>
          <a:lstStyle/>
          <a:p>
            <a:pPr>
              <a:lnSpc>
                <a:spcPct val="125000"/>
              </a:lnSpc>
            </a:pPr>
            <a:r>
              <a:rPr lang="en-US" altLang="zh-CN" b="1" dirty="0">
                <a:latin typeface="Times New Roman" charset="0"/>
                <a:ea typeface="Times New Roman" charset="0"/>
                <a:cs typeface="Times New Roman" charset="0"/>
              </a:rPr>
              <a:t>Narrative Effluent Limitations</a:t>
            </a:r>
            <a:endParaRPr lang="en-US" b="1" dirty="0">
              <a:solidFill>
                <a:srgbClr val="000000"/>
              </a:solidFill>
              <a:latin typeface="Times New Roman" charset="0"/>
              <a:ea typeface="Times New Roman" charset="0"/>
              <a:cs typeface="Times New Roman" charset="0"/>
            </a:endParaRPr>
          </a:p>
          <a:p>
            <a:pPr marL="342900" indent="-342900">
              <a:lnSpc>
                <a:spcPct val="125000"/>
              </a:lnSpc>
              <a:buAutoNum type="arabicPeriod"/>
            </a:pPr>
            <a:r>
              <a:rPr lang="en-US" dirty="0">
                <a:solidFill>
                  <a:srgbClr val="000000"/>
                </a:solidFill>
                <a:latin typeface="Times New Roman" charset="0"/>
                <a:ea typeface="Times New Roman" charset="0"/>
                <a:cs typeface="Times New Roman" charset="0"/>
              </a:rPr>
              <a:t>Storm water discharges and authorized non-storm water discharges regulated by this General Permit shall not contain a hazardous substance equal to or in excess of reportable quantities established in 40 C.F.R. §§ 117.3 and 302.4, unless a separate NPDES Permit has been issued to regulate those discharges. </a:t>
            </a:r>
          </a:p>
          <a:p>
            <a:pPr marL="342900" indent="-342900">
              <a:lnSpc>
                <a:spcPct val="125000"/>
              </a:lnSpc>
              <a:buAutoNum type="arabicPeriod"/>
            </a:pPr>
            <a:endParaRPr lang="en-US" dirty="0">
              <a:solidFill>
                <a:srgbClr val="000000"/>
              </a:solidFill>
              <a:latin typeface="Times New Roman" charset="0"/>
              <a:ea typeface="Times New Roman" charset="0"/>
              <a:cs typeface="Times New Roman" charset="0"/>
            </a:endParaRPr>
          </a:p>
          <a:p>
            <a:pPr marL="342900" indent="-342900">
              <a:lnSpc>
                <a:spcPct val="125000"/>
              </a:lnSpc>
              <a:buAutoNum type="arabicPeriod"/>
            </a:pPr>
            <a:r>
              <a:rPr lang="en-US" dirty="0">
                <a:solidFill>
                  <a:srgbClr val="000000"/>
                </a:solidFill>
                <a:latin typeface="Times New Roman" charset="0"/>
                <a:ea typeface="Times New Roman" charset="0"/>
                <a:cs typeface="Times New Roman" charset="0"/>
              </a:rPr>
              <a:t>Dischargers shall minimize or prevent pollutants in storm water discharges and authorized non-storm water discharges through the use of controls, structures, and management practices that achieve BAT for toxic and non-conventional pollutants and BCT for conventional pollutants. </a:t>
            </a:r>
          </a:p>
        </p:txBody>
      </p:sp>
      <p:sp>
        <p:nvSpPr>
          <p:cNvPr id="10" name="Title 1"/>
          <p:cNvSpPr txBox="1">
            <a:spLocks/>
          </p:cNvSpPr>
          <p:nvPr/>
        </p:nvSpPr>
        <p:spPr>
          <a:xfrm>
            <a:off x="0" y="-1"/>
            <a:ext cx="8613913" cy="111318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California</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regulatory</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program</a:t>
            </a:r>
          </a:p>
          <a:p>
            <a:pPr algn="ctr">
              <a:spcBef>
                <a:spcPct val="0"/>
              </a:spcBef>
              <a:defRPr/>
            </a:pPr>
            <a:r>
              <a:rPr lang="en-US" altLang="zh-CN" sz="2400" u="sng" dirty="0">
                <a:solidFill>
                  <a:schemeClr val="tx2">
                    <a:lumMod val="60000"/>
                    <a:lumOff val="40000"/>
                  </a:schemeClr>
                </a:solidFill>
                <a:latin typeface="Arial"/>
                <a:cs typeface="Arial"/>
              </a:rPr>
              <a:t>General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Permit</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u="sng" dirty="0">
              <a:solidFill>
                <a:schemeClr val="tx2">
                  <a:lumMod val="60000"/>
                  <a:lumOff val="40000"/>
                </a:schemeClr>
              </a:solidFill>
              <a:latin typeface="Arial"/>
              <a:cs typeface="Arial"/>
            </a:endParaRPr>
          </a:p>
        </p:txBody>
      </p:sp>
      <p:sp>
        <p:nvSpPr>
          <p:cNvPr id="11" name="TextBox 10"/>
          <p:cNvSpPr txBox="1"/>
          <p:nvPr/>
        </p:nvSpPr>
        <p:spPr>
          <a:xfrm>
            <a:off x="422274" y="5395338"/>
            <a:ext cx="5488195"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sz="1000" dirty="0">
                <a:solidFill>
                  <a:srgbClr val="000000"/>
                </a:solidFill>
                <a:latin typeface="Times New Roman" charset="0"/>
                <a:ea typeface="Times New Roman" charset="0"/>
                <a:cs typeface="Times New Roman" charset="0"/>
              </a:rPr>
              <a:t>Adopted Order 2009-0009-DWQ (As amended by 2010-0014-DWQ and 2012-0006-DWQ)</a:t>
            </a:r>
          </a:p>
        </p:txBody>
      </p:sp>
    </p:spTree>
    <p:extLst>
      <p:ext uri="{BB962C8B-B14F-4D97-AF65-F5344CB8AC3E}">
        <p14:creationId xmlns:p14="http://schemas.microsoft.com/office/powerpoint/2010/main" val="1485081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7272" y="0"/>
            <a:ext cx="9239680" cy="6858000"/>
            <a:chOff x="-77272" y="0"/>
            <a:chExt cx="9239680" cy="6858000"/>
          </a:xfrm>
        </p:grpSpPr>
        <p:pic>
          <p:nvPicPr>
            <p:cNvPr id="2" name="Picture 1"/>
            <p:cNvPicPr>
              <a:picLocks noChangeAspect="1"/>
            </p:cNvPicPr>
            <p:nvPr/>
          </p:nvPicPr>
          <p:blipFill>
            <a:blip r:embed="rId2"/>
            <a:stretch>
              <a:fillRect/>
            </a:stretch>
          </p:blipFill>
          <p:spPr>
            <a:xfrm>
              <a:off x="-77272" y="0"/>
              <a:ext cx="9239680" cy="6858000"/>
            </a:xfrm>
            <a:prstGeom prst="rect">
              <a:avLst/>
            </a:prstGeom>
          </p:spPr>
        </p:pic>
        <p:sp>
          <p:nvSpPr>
            <p:cNvPr id="3" name="Rectangle 2"/>
            <p:cNvSpPr/>
            <p:nvPr/>
          </p:nvSpPr>
          <p:spPr>
            <a:xfrm>
              <a:off x="1216598" y="6029338"/>
              <a:ext cx="6729667" cy="384721"/>
            </a:xfrm>
            <a:prstGeom prst="rect">
              <a:avLst/>
            </a:prstGeom>
            <a:solidFill>
              <a:srgbClr val="FFFFFF"/>
            </a:solidFill>
          </p:spPr>
          <p:txBody>
            <a:bodyPr wrap="square">
              <a:spAutoFit/>
            </a:bodyPr>
            <a:lstStyle/>
            <a:p>
              <a:r>
                <a:rPr lang="en-US" sz="1900" u="sng" dirty="0">
                  <a:solidFill>
                    <a:schemeClr val="accent5"/>
                  </a:solidFill>
                </a:rPr>
                <a:t>https://</a:t>
              </a:r>
              <a:r>
                <a:rPr lang="en-US" sz="1900" u="sng" dirty="0" err="1">
                  <a:solidFill>
                    <a:schemeClr val="accent5"/>
                  </a:solidFill>
                </a:rPr>
                <a:t>cee.usc.edu</a:t>
              </a:r>
              <a:r>
                <a:rPr lang="en-US" sz="1900" u="sng" dirty="0">
                  <a:solidFill>
                    <a:schemeClr val="accent5"/>
                  </a:solidFill>
                </a:rPr>
                <a:t>/research/water-quality-research-group/swan/</a:t>
              </a:r>
            </a:p>
          </p:txBody>
        </p:sp>
      </p:grpSp>
    </p:spTree>
    <p:extLst>
      <p:ext uri="{BB962C8B-B14F-4D97-AF65-F5344CB8AC3E}">
        <p14:creationId xmlns:p14="http://schemas.microsoft.com/office/powerpoint/2010/main" val="1456329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861" y="1454283"/>
            <a:ext cx="7434469" cy="369332"/>
          </a:xfrm>
          <a:prstGeom prst="rect">
            <a:avLst/>
          </a:prstGeom>
          <a:noFill/>
        </p:spPr>
        <p:txBody>
          <a:bodyPr wrap="square" rtlCol="0">
            <a:spAutoFit/>
          </a:bodyPr>
          <a:lstStyle/>
          <a:p>
            <a:pPr algn="ctr"/>
            <a:r>
              <a:rPr lang="en-US" altLang="zh-CN" dirty="0">
                <a:latin typeface="Times New Roman" charset="0"/>
                <a:ea typeface="Times New Roman" charset="0"/>
                <a:cs typeface="Times New Roman" charset="0"/>
              </a:rPr>
              <a:t>Numeric Action Levels, test methods, detection limits, and reporting</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units</a:t>
            </a:r>
          </a:p>
        </p:txBody>
      </p:sp>
      <p:sp>
        <p:nvSpPr>
          <p:cNvPr id="6" name="Title 1"/>
          <p:cNvSpPr txBox="1">
            <a:spLocks/>
          </p:cNvSpPr>
          <p:nvPr/>
        </p:nvSpPr>
        <p:spPr>
          <a:xfrm>
            <a:off x="0" y="-1"/>
            <a:ext cx="8613913" cy="111318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California</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regulatory</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program</a:t>
            </a:r>
          </a:p>
          <a:p>
            <a:pPr algn="ctr">
              <a:spcBef>
                <a:spcPct val="0"/>
              </a:spcBef>
              <a:defRPr/>
            </a:pPr>
            <a:r>
              <a:rPr lang="en-US" altLang="zh-CN" sz="2400" u="sng" dirty="0">
                <a:solidFill>
                  <a:schemeClr val="tx2">
                    <a:lumMod val="60000"/>
                    <a:lumOff val="40000"/>
                  </a:schemeClr>
                </a:solidFill>
                <a:latin typeface="Arial"/>
                <a:cs typeface="Arial"/>
              </a:rPr>
              <a:t>General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Permit</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u="sng" dirty="0">
              <a:solidFill>
                <a:schemeClr val="tx2">
                  <a:lumMod val="60000"/>
                  <a:lumOff val="40000"/>
                </a:schemeClr>
              </a:solidFill>
              <a:latin typeface="Arial"/>
              <a:cs typeface="Arial"/>
            </a:endParaRPr>
          </a:p>
        </p:txBody>
      </p:sp>
      <p:pic>
        <p:nvPicPr>
          <p:cNvPr id="2" name="Picture 1"/>
          <p:cNvPicPr>
            <a:picLocks noChangeAspect="1"/>
          </p:cNvPicPr>
          <p:nvPr/>
        </p:nvPicPr>
        <p:blipFill>
          <a:blip r:embed="rId2"/>
          <a:stretch>
            <a:fillRect/>
          </a:stretch>
        </p:blipFill>
        <p:spPr>
          <a:xfrm>
            <a:off x="1046092" y="1819581"/>
            <a:ext cx="6521727" cy="3772837"/>
          </a:xfrm>
          <a:prstGeom prst="rect">
            <a:avLst/>
          </a:prstGeom>
        </p:spPr>
      </p:pic>
      <p:sp>
        <p:nvSpPr>
          <p:cNvPr id="7" name="TextBox 6"/>
          <p:cNvSpPr txBox="1"/>
          <p:nvPr/>
        </p:nvSpPr>
        <p:spPr>
          <a:xfrm>
            <a:off x="925857" y="5562072"/>
            <a:ext cx="5488195"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sz="1000" dirty="0">
                <a:solidFill>
                  <a:srgbClr val="000000"/>
                </a:solidFill>
                <a:latin typeface="Times New Roman" charset="0"/>
                <a:ea typeface="Times New Roman" charset="0"/>
                <a:cs typeface="Times New Roman" charset="0"/>
              </a:rPr>
              <a:t>Adopted Order 2009-0009-DWQ (As amended by 2010-0014-DWQ and 2012-0006-DWQ)</a:t>
            </a:r>
          </a:p>
        </p:txBody>
      </p:sp>
      <p:sp>
        <p:nvSpPr>
          <p:cNvPr id="8" name="Rectangle 7"/>
          <p:cNvSpPr/>
          <p:nvPr/>
        </p:nvSpPr>
        <p:spPr>
          <a:xfrm>
            <a:off x="7598883" y="3011364"/>
            <a:ext cx="1505360" cy="584775"/>
          </a:xfrm>
          <a:prstGeom prst="rect">
            <a:avLst/>
          </a:prstGeom>
        </p:spPr>
        <p:txBody>
          <a:bodyPr wrap="square">
            <a:spAutoFit/>
          </a:bodyPr>
          <a:lstStyle/>
          <a:p>
            <a:r>
              <a:rPr lang="en-US" altLang="zh-CN" sz="1600" dirty="0">
                <a:solidFill>
                  <a:srgbClr val="000000"/>
                </a:solidFill>
                <a:latin typeface="Times New Roman" charset="0"/>
                <a:ea typeface="Times New Roman" charset="0"/>
                <a:cs typeface="Times New Roman" charset="0"/>
              </a:rPr>
              <a:t>S</a:t>
            </a:r>
            <a:r>
              <a:rPr lang="en-US" sz="1600" dirty="0">
                <a:solidFill>
                  <a:srgbClr val="000000"/>
                </a:solidFill>
                <a:latin typeface="Times New Roman" charset="0"/>
                <a:ea typeface="Times New Roman" charset="0"/>
                <a:cs typeface="Times New Roman" charset="0"/>
              </a:rPr>
              <a:t>torm event average NAL</a:t>
            </a:r>
          </a:p>
        </p:txBody>
      </p:sp>
      <p:sp>
        <p:nvSpPr>
          <p:cNvPr id="10" name="Rectangle 9"/>
          <p:cNvSpPr/>
          <p:nvPr/>
        </p:nvSpPr>
        <p:spPr>
          <a:xfrm>
            <a:off x="7567819" y="4315789"/>
            <a:ext cx="1350894" cy="830997"/>
          </a:xfrm>
          <a:prstGeom prst="rect">
            <a:avLst/>
          </a:prstGeom>
        </p:spPr>
        <p:txBody>
          <a:bodyPr wrap="square">
            <a:spAutoFit/>
          </a:bodyPr>
          <a:lstStyle/>
          <a:p>
            <a:r>
              <a:rPr lang="en-US" altLang="zh-CN" sz="1600" dirty="0">
                <a:solidFill>
                  <a:srgbClr val="000000"/>
                </a:solidFill>
                <a:latin typeface="Times New Roman" charset="0"/>
                <a:ea typeface="Times New Roman" charset="0"/>
                <a:cs typeface="Times New Roman" charset="0"/>
              </a:rPr>
              <a:t>S</a:t>
            </a:r>
            <a:r>
              <a:rPr lang="en-US" sz="1600" dirty="0">
                <a:solidFill>
                  <a:srgbClr val="000000"/>
                </a:solidFill>
                <a:latin typeface="Times New Roman" charset="0"/>
                <a:ea typeface="Times New Roman" charset="0"/>
                <a:cs typeface="Times New Roman" charset="0"/>
              </a:rPr>
              <a:t>torm event average </a:t>
            </a:r>
            <a:r>
              <a:rPr lang="en-US" altLang="zh-CN" sz="1600" dirty="0">
                <a:solidFill>
                  <a:srgbClr val="000000"/>
                </a:solidFill>
                <a:latin typeface="Times New Roman" charset="0"/>
                <a:ea typeface="Times New Roman" charset="0"/>
                <a:cs typeface="Times New Roman" charset="0"/>
              </a:rPr>
              <a:t>daily</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NAL</a:t>
            </a:r>
          </a:p>
        </p:txBody>
      </p:sp>
      <p:sp>
        <p:nvSpPr>
          <p:cNvPr id="11" name="TextBox 10"/>
          <p:cNvSpPr txBox="1"/>
          <p:nvPr/>
        </p:nvSpPr>
        <p:spPr>
          <a:xfrm>
            <a:off x="515039" y="1079189"/>
            <a:ext cx="1963117" cy="369332"/>
          </a:xfrm>
          <a:prstGeom prst="rect">
            <a:avLst/>
          </a:prstGeom>
          <a:solidFill>
            <a:srgbClr val="FFCC00"/>
          </a:solidFill>
        </p:spPr>
        <p:txBody>
          <a:bodyPr wrap="square" rtlCol="0">
            <a:spAutoFit/>
          </a:bodyPr>
          <a:lstStyle/>
          <a:p>
            <a:r>
              <a:rPr lang="en-US" altLang="zh-CN" dirty="0">
                <a:latin typeface="Times New Roman" charset="0"/>
                <a:ea typeface="Times New Roman" charset="0"/>
                <a:cs typeface="Times New Roman" charset="0"/>
              </a:rPr>
              <a:t>Effluent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Standards</a:t>
            </a:r>
          </a:p>
        </p:txBody>
      </p:sp>
    </p:spTree>
    <p:extLst>
      <p:ext uri="{BB962C8B-B14F-4D97-AF65-F5344CB8AC3E}">
        <p14:creationId xmlns:p14="http://schemas.microsoft.com/office/powerpoint/2010/main" val="1180956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8613913" cy="111318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California</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regulatory</a:t>
            </a:r>
            <a:r>
              <a:rPr lang="zh-CN" altLang="en-US" sz="2800" dirty="0">
                <a:solidFill>
                  <a:srgbClr val="990000"/>
                </a:solidFill>
                <a:latin typeface="Arial"/>
                <a:ea typeface="+mj-ea"/>
                <a:cs typeface="Arial"/>
              </a:rPr>
              <a:t> </a:t>
            </a:r>
            <a:r>
              <a:rPr lang="en-US" altLang="zh-CN" sz="2800" dirty="0">
                <a:solidFill>
                  <a:srgbClr val="990000"/>
                </a:solidFill>
                <a:latin typeface="Arial"/>
                <a:ea typeface="+mj-ea"/>
                <a:cs typeface="Arial"/>
              </a:rPr>
              <a:t>program</a:t>
            </a:r>
          </a:p>
          <a:p>
            <a:pPr algn="ctr">
              <a:spcBef>
                <a:spcPct val="0"/>
              </a:spcBef>
              <a:defRPr/>
            </a:pPr>
            <a:r>
              <a:rPr lang="en-US" altLang="zh-CN" sz="2400" u="sng" dirty="0">
                <a:solidFill>
                  <a:schemeClr val="tx2">
                    <a:lumMod val="60000"/>
                    <a:lumOff val="40000"/>
                  </a:schemeClr>
                </a:solidFill>
                <a:latin typeface="Arial"/>
                <a:cs typeface="Arial"/>
              </a:rPr>
              <a:t>General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Permit</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u="sng" dirty="0">
              <a:solidFill>
                <a:schemeClr val="tx2">
                  <a:lumMod val="60000"/>
                  <a:lumOff val="40000"/>
                </a:schemeClr>
              </a:solidFill>
              <a:latin typeface="Arial"/>
              <a:cs typeface="Arial"/>
            </a:endParaRPr>
          </a:p>
        </p:txBody>
      </p:sp>
      <p:sp>
        <p:nvSpPr>
          <p:cNvPr id="7" name="TextBox 6"/>
          <p:cNvSpPr txBox="1"/>
          <p:nvPr/>
        </p:nvSpPr>
        <p:spPr>
          <a:xfrm>
            <a:off x="753579" y="5378078"/>
            <a:ext cx="5488195"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sz="1000" dirty="0">
                <a:solidFill>
                  <a:srgbClr val="000000"/>
                </a:solidFill>
                <a:latin typeface="Times New Roman" charset="0"/>
                <a:ea typeface="Times New Roman" charset="0"/>
                <a:cs typeface="Times New Roman" charset="0"/>
              </a:rPr>
              <a:t>Adopted Order 2009-0009-DWQ (As amended by 2010-0014-DWQ and 2012-0006-DWQ)</a:t>
            </a:r>
          </a:p>
        </p:txBody>
      </p:sp>
      <p:sp>
        <p:nvSpPr>
          <p:cNvPr id="11" name="TextBox 10"/>
          <p:cNvSpPr txBox="1"/>
          <p:nvPr/>
        </p:nvSpPr>
        <p:spPr>
          <a:xfrm>
            <a:off x="515039" y="1079189"/>
            <a:ext cx="2771500" cy="369332"/>
          </a:xfrm>
          <a:prstGeom prst="rect">
            <a:avLst/>
          </a:prstGeom>
          <a:solidFill>
            <a:srgbClr val="FFCC00"/>
          </a:solidFill>
        </p:spPr>
        <p:txBody>
          <a:bodyPr wrap="square" rtlCol="0">
            <a:spAutoFit/>
          </a:bodyPr>
          <a:lstStyle/>
          <a:p>
            <a:r>
              <a:rPr lang="en-US" altLang="zh-CN" dirty="0">
                <a:latin typeface="Times New Roman" charset="0"/>
                <a:ea typeface="Times New Roman" charset="0"/>
                <a:cs typeface="Times New Roman" charset="0"/>
              </a:rPr>
              <a:t>Receiving</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Water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Limitation</a:t>
            </a:r>
          </a:p>
        </p:txBody>
      </p:sp>
      <p:sp>
        <p:nvSpPr>
          <p:cNvPr id="9" name="Rectangle 8"/>
          <p:cNvSpPr/>
          <p:nvPr/>
        </p:nvSpPr>
        <p:spPr>
          <a:xfrm>
            <a:off x="515039" y="1592426"/>
            <a:ext cx="8191639" cy="3785652"/>
          </a:xfrm>
          <a:prstGeom prst="rect">
            <a:avLst/>
          </a:prstGeom>
        </p:spPr>
        <p:txBody>
          <a:bodyPr wrap="square">
            <a:spAutoFit/>
          </a:bodyPr>
          <a:lstStyle/>
          <a:p>
            <a:pPr marL="342900" indent="-342900">
              <a:lnSpc>
                <a:spcPct val="125000"/>
              </a:lnSpc>
              <a:buAutoNum type="arabicPeriod"/>
            </a:pPr>
            <a:r>
              <a:rPr lang="en-US" sz="1600" dirty="0">
                <a:solidFill>
                  <a:srgbClr val="000000"/>
                </a:solidFill>
                <a:latin typeface="Times New Roman" charset="0"/>
                <a:ea typeface="Times New Roman" charset="0"/>
                <a:cs typeface="Times New Roman" charset="0"/>
              </a:rPr>
              <a:t>The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discharges and authorized</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non-storm water discharges will not</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adversely affect human health or the environment. </a:t>
            </a:r>
          </a:p>
          <a:p>
            <a:pPr marL="342900" indent="-342900">
              <a:lnSpc>
                <a:spcPct val="125000"/>
              </a:lnSpc>
              <a:buAutoNum type="arabicPeriod"/>
            </a:pPr>
            <a:r>
              <a:rPr lang="en-US" sz="1600" dirty="0">
                <a:solidFill>
                  <a:srgbClr val="000000"/>
                </a:solidFill>
                <a:latin typeface="Times New Roman" charset="0"/>
                <a:ea typeface="Times New Roman" charset="0"/>
                <a:cs typeface="Times New Roman" charset="0"/>
              </a:rPr>
              <a:t>The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discharges and authorized</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non-storm water discharges will not contain pollutants in quantities that</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threaten to cause pollution or a public nuisance.</a:t>
            </a:r>
          </a:p>
          <a:p>
            <a:pPr marL="342900" indent="-342900">
              <a:lnSpc>
                <a:spcPct val="125000"/>
              </a:lnSpc>
              <a:buAutoNum type="arabicPeriod"/>
            </a:pPr>
            <a:r>
              <a:rPr lang="en-US" sz="1600" dirty="0">
                <a:solidFill>
                  <a:srgbClr val="000000"/>
                </a:solidFill>
                <a:latin typeface="Times New Roman" charset="0"/>
                <a:ea typeface="Times New Roman" charset="0"/>
                <a:cs typeface="Times New Roman" charset="0"/>
              </a:rPr>
              <a:t>The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discharges and authorized</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non-storm water discharges will not contain pollutants that cause an exceedance of any applicable water quality objectives or</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water quality standards contained in a Statewide</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Water Quality Control Plan, the California Toxics Rule, the National Toxics</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Rule, or the applicable Regional Water Board’s Water Quality Control Plan(Basin Plan).  </a:t>
            </a:r>
          </a:p>
          <a:p>
            <a:pPr marL="342900" indent="-342900">
              <a:lnSpc>
                <a:spcPct val="125000"/>
              </a:lnSpc>
              <a:buAutoNum type="arabicPeriod"/>
            </a:pPr>
            <a:r>
              <a:rPr lang="en-US" sz="1600" dirty="0">
                <a:solidFill>
                  <a:srgbClr val="000000"/>
                </a:solidFill>
                <a:latin typeface="Times New Roman" charset="0"/>
                <a:ea typeface="Times New Roman" charset="0"/>
                <a:cs typeface="Times New Roman" charset="0"/>
              </a:rPr>
              <a:t>Dischargers located within the watershed of a CWA § 303(d) impaired</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water body, for which a TMDL has been approved by the U.S. EPA, shall</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comply with the approved TMDL if it identifies “construction activity” or</a:t>
            </a:r>
            <a:r>
              <a:rPr lang="ja-JP"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land disturbance as a source of the pollution. </a:t>
            </a:r>
          </a:p>
        </p:txBody>
      </p:sp>
    </p:spTree>
    <p:extLst>
      <p:ext uri="{BB962C8B-B14F-4D97-AF65-F5344CB8AC3E}">
        <p14:creationId xmlns:p14="http://schemas.microsoft.com/office/powerpoint/2010/main" val="1699231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2700"/>
            <a:ext cx="9143999" cy="1066799"/>
          </a:xfrm>
          <a:prstGeom prst="rect">
            <a:avLst/>
          </a:prstGeom>
        </p:spPr>
        <p:txBody>
          <a:bodyPr vert="horz" lIns="91440" tIns="45720" rIns="91440" bIns="45720" rtlCol="0" anchor="ctr">
            <a:noAutofit/>
          </a:bodyPr>
          <a:lstStyle/>
          <a:p>
            <a:pPr lvl="0" algn="ctr">
              <a:spcBef>
                <a:spcPct val="0"/>
              </a:spcBef>
              <a:defRPr/>
            </a:pPr>
            <a:r>
              <a:rPr lang="en-US" altLang="zh-CN" sz="3200" dirty="0">
                <a:solidFill>
                  <a:srgbClr val="990000"/>
                </a:solidFill>
                <a:latin typeface="Arial"/>
                <a:ea typeface="+mj-ea"/>
                <a:cs typeface="Arial"/>
              </a:rPr>
              <a:t>California regulatory program</a:t>
            </a:r>
          </a:p>
        </p:txBody>
      </p:sp>
      <p:sp>
        <p:nvSpPr>
          <p:cNvPr id="7" name="TextBox 6"/>
          <p:cNvSpPr txBox="1"/>
          <p:nvPr/>
        </p:nvSpPr>
        <p:spPr>
          <a:xfrm>
            <a:off x="422274" y="1061923"/>
            <a:ext cx="4032252"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Primary objectives of the General Permit</a:t>
            </a:r>
          </a:p>
        </p:txBody>
      </p:sp>
      <p:sp>
        <p:nvSpPr>
          <p:cNvPr id="8" name="TextBox 7"/>
          <p:cNvSpPr txBox="1"/>
          <p:nvPr/>
        </p:nvSpPr>
        <p:spPr>
          <a:xfrm>
            <a:off x="422274" y="1481318"/>
            <a:ext cx="8299452" cy="2239459"/>
          </a:xfrm>
          <a:prstGeom prst="rect">
            <a:avLst/>
          </a:prstGeom>
          <a:noFill/>
        </p:spPr>
        <p:txBody>
          <a:bodyPr wrap="square" rtlCol="0">
            <a:spAutoFit/>
          </a:bodyPr>
          <a:lstStyle/>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Reduce </a:t>
            </a:r>
            <a:r>
              <a:rPr lang="en-US" sz="1600" dirty="0" smtClean="0">
                <a:solidFill>
                  <a:srgbClr val="000000"/>
                </a:solidFill>
                <a:latin typeface="Times New Roman" charset="0"/>
                <a:ea typeface="Times New Roman" charset="0"/>
                <a:cs typeface="Times New Roman" charset="0"/>
              </a:rPr>
              <a:t>erosion.</a:t>
            </a:r>
            <a:endParaRPr lang="en-US" sz="1600"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Minimize or eliminate sediment in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discharge.</a:t>
            </a:r>
            <a:endParaRPr lang="en-US" sz="1600"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Prevent materials used at a construction site from contacting </a:t>
            </a:r>
            <a:r>
              <a:rPr lang="en-US"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Implement a sampling and analysis program if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is exposed to construction materials.</a:t>
            </a: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Eliminate unauthorized non-</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discharges from the construction </a:t>
            </a:r>
            <a:r>
              <a:rPr lang="en-US" sz="1600" dirty="0" smtClean="0">
                <a:solidFill>
                  <a:srgbClr val="000000"/>
                </a:solidFill>
                <a:latin typeface="Times New Roman" charset="0"/>
                <a:ea typeface="Times New Roman" charset="0"/>
                <a:cs typeface="Times New Roman" charset="0"/>
              </a:rPr>
              <a:t>sites.</a:t>
            </a:r>
            <a:endParaRPr lang="en-US" sz="1600"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Implement appropriate measures to reduce potential impacts on waterways both during and after construction of </a:t>
            </a:r>
            <a:r>
              <a:rPr lang="en-US" sz="1600" dirty="0" smtClean="0">
                <a:solidFill>
                  <a:srgbClr val="000000"/>
                </a:solidFill>
                <a:latin typeface="Times New Roman" charset="0"/>
                <a:ea typeface="Times New Roman" charset="0"/>
                <a:cs typeface="Times New Roman" charset="0"/>
              </a:rPr>
              <a:t>projects.</a:t>
            </a:r>
            <a:endParaRPr lang="en-US" sz="1600"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Establish maintenance commitments on post-construction pollution control </a:t>
            </a:r>
            <a:r>
              <a:rPr lang="en-US" sz="1600" dirty="0" smtClean="0">
                <a:solidFill>
                  <a:srgbClr val="000000"/>
                </a:solidFill>
                <a:latin typeface="Times New Roman" charset="0"/>
                <a:ea typeface="Times New Roman" charset="0"/>
                <a:cs typeface="Times New Roman" charset="0"/>
              </a:rPr>
              <a:t>measures. </a:t>
            </a:r>
            <a:endParaRPr lang="en-US" sz="1600" dirty="0">
              <a:solidFill>
                <a:srgbClr val="000000"/>
              </a:solidFill>
              <a:latin typeface="Times New Roman" charset="0"/>
              <a:ea typeface="Times New Roman" charset="0"/>
              <a:cs typeface="Times New Roman" charset="0"/>
            </a:endParaRPr>
          </a:p>
        </p:txBody>
      </p:sp>
      <p:sp>
        <p:nvSpPr>
          <p:cNvPr id="9" name="TextBox 8"/>
          <p:cNvSpPr txBox="1"/>
          <p:nvPr/>
        </p:nvSpPr>
        <p:spPr>
          <a:xfrm>
            <a:off x="422274" y="3802590"/>
            <a:ext cx="4162426"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Comply with Construction General Permit</a:t>
            </a:r>
          </a:p>
        </p:txBody>
      </p:sp>
      <p:sp>
        <p:nvSpPr>
          <p:cNvPr id="10" name="TextBox 9"/>
          <p:cNvSpPr txBox="1"/>
          <p:nvPr/>
        </p:nvSpPr>
        <p:spPr>
          <a:xfrm>
            <a:off x="422274" y="4198797"/>
            <a:ext cx="7743826" cy="1446550"/>
          </a:xfrm>
          <a:prstGeom prst="rect">
            <a:avLst/>
          </a:prstGeom>
          <a:noFill/>
        </p:spPr>
        <p:txBody>
          <a:bodyPr wrap="square" rtlCol="0">
            <a:spAutoFit/>
          </a:bodyPr>
          <a:lstStyle/>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Submit a Notice of Intent (NOI) and pay fees prior to the beginning of construction.</a:t>
            </a: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Prepare the SWPPP before construction begins.</a:t>
            </a: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Keep the SWPPP on the site; implement it during construction and revise it as needed to reflect all phases of construction. </a:t>
            </a:r>
          </a:p>
          <a:p>
            <a:pPr marL="285750" indent="-285750" algn="just">
              <a:lnSpc>
                <a:spcPct val="110000"/>
              </a:lnSpc>
              <a:buFont typeface="Arial" charset="0"/>
              <a:buChar char="•"/>
            </a:pPr>
            <a:r>
              <a:rPr lang="en-US" sz="1600" dirty="0">
                <a:solidFill>
                  <a:srgbClr val="000000"/>
                </a:solidFill>
                <a:latin typeface="Times New Roman" charset="0"/>
                <a:ea typeface="Times New Roman" charset="0"/>
                <a:cs typeface="Times New Roman" charset="0"/>
              </a:rPr>
              <a:t>Submit Notice of Termination (NOT) when construction is </a:t>
            </a:r>
            <a:r>
              <a:rPr lang="en-US" sz="1600" dirty="0" err="1">
                <a:solidFill>
                  <a:srgbClr val="000000"/>
                </a:solidFill>
                <a:latin typeface="Times New Roman" charset="0"/>
                <a:ea typeface="Times New Roman" charset="0"/>
                <a:cs typeface="Times New Roman" charset="0"/>
              </a:rPr>
              <a:t>complet</a:t>
            </a:r>
            <a:r>
              <a:rPr lang="en-US" sz="1600" dirty="0">
                <a:solidFill>
                  <a:srgbClr val="000000"/>
                </a:solidFill>
                <a:latin typeface="Times New Roman" charset="0"/>
                <a:ea typeface="Times New Roman" charset="0"/>
                <a:cs typeface="Times New Roman" charset="0"/>
              </a:rPr>
              <a:t>.</a:t>
            </a:r>
            <a:endParaRPr lang="en-US" sz="1600" dirty="0"/>
          </a:p>
        </p:txBody>
      </p:sp>
    </p:spTree>
    <p:extLst>
      <p:ext uri="{BB962C8B-B14F-4D97-AF65-F5344CB8AC3E}">
        <p14:creationId xmlns:p14="http://schemas.microsoft.com/office/powerpoint/2010/main" val="1284808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1"/>
            <a:ext cx="8775700" cy="876300"/>
          </a:xfrm>
          <a:prstGeom prst="rect">
            <a:avLst/>
          </a:prstGeom>
        </p:spPr>
        <p:txBody>
          <a:bodyPr vert="horz" lIns="91440" tIns="45720" rIns="91440" bIns="45720" rtlCol="0" anchor="ctr">
            <a:noAutofit/>
          </a:bodyPr>
          <a:lstStyle/>
          <a:p>
            <a:pPr lvl="0" algn="ctr">
              <a:spcBef>
                <a:spcPct val="0"/>
              </a:spcBef>
              <a:defRPr/>
            </a:pPr>
            <a:r>
              <a:rPr lang="en-US" altLang="zh-CN" sz="2800" dirty="0" err="1">
                <a:solidFill>
                  <a:srgbClr val="990000"/>
                </a:solidFill>
                <a:latin typeface="Arial"/>
                <a:ea typeface="+mj-ea"/>
                <a:cs typeface="Arial"/>
              </a:rPr>
              <a:t>Stormwater</a:t>
            </a:r>
            <a:r>
              <a:rPr lang="en-US" altLang="zh-CN" sz="2800" dirty="0">
                <a:solidFill>
                  <a:srgbClr val="990000"/>
                </a:solidFill>
                <a:latin typeface="Arial"/>
                <a:ea typeface="+mj-ea"/>
                <a:cs typeface="Arial"/>
              </a:rPr>
              <a:t> Pollution Prevention Plan (SWPPP)</a:t>
            </a:r>
          </a:p>
        </p:txBody>
      </p:sp>
      <p:sp>
        <p:nvSpPr>
          <p:cNvPr id="5" name="Rectangle 4"/>
          <p:cNvSpPr/>
          <p:nvPr/>
        </p:nvSpPr>
        <p:spPr>
          <a:xfrm>
            <a:off x="349250" y="1005551"/>
            <a:ext cx="7969250" cy="1477328"/>
          </a:xfrm>
          <a:prstGeom prst="rect">
            <a:avLst/>
          </a:prstGeom>
        </p:spPr>
        <p:txBody>
          <a:bodyPr wrap="square">
            <a:spAutoFit/>
          </a:bodyPr>
          <a:lstStyle/>
          <a:p>
            <a:pPr algn="just"/>
            <a:r>
              <a:rPr lang="en-US" dirty="0">
                <a:solidFill>
                  <a:srgbClr val="000000"/>
                </a:solidFill>
                <a:latin typeface="Times New Roman" charset="0"/>
                <a:ea typeface="Times New Roman" charset="0"/>
                <a:cs typeface="Times New Roman" charset="0"/>
              </a:rPr>
              <a:t>Construction sites that result in soil disturbance of one acre or greater will require the preparation and implementation of a SWPPP meeting the requirements of the General Permit. The SWPPP must be prepared prior to any activity with the potential to cause water pollution. Implementation of the SWPPP begins when construction begins. </a:t>
            </a:r>
          </a:p>
        </p:txBody>
      </p:sp>
      <p:sp>
        <p:nvSpPr>
          <p:cNvPr id="6" name="TextBox 5"/>
          <p:cNvSpPr txBox="1"/>
          <p:nvPr/>
        </p:nvSpPr>
        <p:spPr>
          <a:xfrm>
            <a:off x="349250" y="2930963"/>
            <a:ext cx="7969250" cy="2812565"/>
          </a:xfrm>
          <a:prstGeom prst="rect">
            <a:avLst/>
          </a:prstGeom>
          <a:noFill/>
        </p:spPr>
        <p:txBody>
          <a:bodyPr wrap="square" rtlCol="0">
            <a:spAutoFit/>
          </a:bodyPr>
          <a:lstStyle/>
          <a:p>
            <a:pPr marL="285750" indent="-285750" algn="just">
              <a:lnSpc>
                <a:spcPct val="110000"/>
              </a:lnSpc>
              <a:buFont typeface="Arial" charset="0"/>
              <a:buChar char="•"/>
            </a:pPr>
            <a:r>
              <a:rPr lang="en-US" dirty="0">
                <a:solidFill>
                  <a:srgbClr val="000000"/>
                </a:solidFill>
                <a:latin typeface="Times New Roman" charset="0"/>
                <a:ea typeface="Times New Roman" charset="0"/>
                <a:cs typeface="Times New Roman" charset="0"/>
              </a:rPr>
              <a:t>The project location, site features, and materials/activities that may result in the off-site discharge of pollutants during </a:t>
            </a:r>
            <a:r>
              <a:rPr lang="en-US" dirty="0" smtClean="0">
                <a:solidFill>
                  <a:srgbClr val="000000"/>
                </a:solidFill>
                <a:latin typeface="Times New Roman" charset="0"/>
                <a:ea typeface="Times New Roman" charset="0"/>
                <a:cs typeface="Times New Roman" charset="0"/>
              </a:rPr>
              <a:t>construction</a:t>
            </a:r>
            <a:endParaRPr lang="en-US"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dirty="0">
                <a:solidFill>
                  <a:srgbClr val="000000"/>
                </a:solidFill>
                <a:latin typeface="Times New Roman" charset="0"/>
                <a:ea typeface="Times New Roman" charset="0"/>
                <a:cs typeface="Times New Roman" charset="0"/>
              </a:rPr>
              <a:t>Controls to be implemented during construction - BMPs selected to control erosion, the discharge of sediment, and other pollutant </a:t>
            </a:r>
            <a:r>
              <a:rPr lang="en-US" dirty="0" smtClean="0">
                <a:solidFill>
                  <a:srgbClr val="000000"/>
                </a:solidFill>
                <a:latin typeface="Times New Roman" charset="0"/>
                <a:ea typeface="Times New Roman" charset="0"/>
                <a:cs typeface="Times New Roman" charset="0"/>
              </a:rPr>
              <a:t>sources</a:t>
            </a:r>
            <a:endParaRPr lang="en-US"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dirty="0">
                <a:solidFill>
                  <a:srgbClr val="000000"/>
                </a:solidFill>
                <a:latin typeface="Times New Roman" charset="0"/>
                <a:ea typeface="Times New Roman" charset="0"/>
                <a:cs typeface="Times New Roman" charset="0"/>
              </a:rPr>
              <a:t>An inspection and maintenance program for </a:t>
            </a:r>
            <a:r>
              <a:rPr lang="en-US" dirty="0" smtClean="0">
                <a:solidFill>
                  <a:srgbClr val="000000"/>
                </a:solidFill>
                <a:latin typeface="Times New Roman" charset="0"/>
                <a:ea typeface="Times New Roman" charset="0"/>
                <a:cs typeface="Times New Roman" charset="0"/>
              </a:rPr>
              <a:t>BMPs</a:t>
            </a:r>
            <a:endParaRPr lang="en-US"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dirty="0">
                <a:solidFill>
                  <a:srgbClr val="000000"/>
                </a:solidFill>
                <a:latin typeface="Times New Roman" charset="0"/>
                <a:ea typeface="Times New Roman" charset="0"/>
                <a:cs typeface="Times New Roman" charset="0"/>
              </a:rPr>
              <a:t>A sampling and analysis plan for sediment discharges to impaired water bodies as well as a plan to sample for non-visible </a:t>
            </a:r>
            <a:r>
              <a:rPr lang="en-US" dirty="0" smtClean="0">
                <a:solidFill>
                  <a:srgbClr val="000000"/>
                </a:solidFill>
                <a:latin typeface="Times New Roman" charset="0"/>
                <a:ea typeface="Times New Roman" charset="0"/>
                <a:cs typeface="Times New Roman" charset="0"/>
              </a:rPr>
              <a:t>pollutants</a:t>
            </a:r>
            <a:endParaRPr lang="en-US" dirty="0">
              <a:solidFill>
                <a:srgbClr val="000000"/>
              </a:solidFill>
              <a:latin typeface="Times New Roman" charset="0"/>
              <a:ea typeface="Times New Roman" charset="0"/>
              <a:cs typeface="Times New Roman" charset="0"/>
            </a:endParaRPr>
          </a:p>
          <a:p>
            <a:pPr marL="285750" indent="-285750" algn="just">
              <a:lnSpc>
                <a:spcPct val="110000"/>
              </a:lnSpc>
              <a:buFont typeface="Arial" charset="0"/>
              <a:buChar char="•"/>
            </a:pPr>
            <a:r>
              <a:rPr lang="en-US" dirty="0">
                <a:solidFill>
                  <a:srgbClr val="000000"/>
                </a:solidFill>
                <a:latin typeface="Times New Roman" charset="0"/>
                <a:ea typeface="Times New Roman" charset="0"/>
                <a:cs typeface="Times New Roman" charset="0"/>
              </a:rPr>
              <a:t>Post construction controls – BMPs to prevent or control pollutants in runoff after construction is complete, including long-term </a:t>
            </a:r>
            <a:r>
              <a:rPr lang="en-US" dirty="0" smtClean="0">
                <a:solidFill>
                  <a:srgbClr val="000000"/>
                </a:solidFill>
                <a:latin typeface="Times New Roman" charset="0"/>
                <a:ea typeface="Times New Roman" charset="0"/>
                <a:cs typeface="Times New Roman" charset="0"/>
              </a:rPr>
              <a:t>maintenance</a:t>
            </a:r>
            <a:endParaRPr lang="en-US" dirty="0">
              <a:solidFill>
                <a:srgbClr val="000000"/>
              </a:solidFill>
              <a:latin typeface="Times New Roman" charset="0"/>
              <a:ea typeface="Times New Roman" charset="0"/>
              <a:cs typeface="Times New Roman" charset="0"/>
            </a:endParaRPr>
          </a:p>
        </p:txBody>
      </p:sp>
      <p:sp>
        <p:nvSpPr>
          <p:cNvPr id="7" name="TextBox 6"/>
          <p:cNvSpPr txBox="1"/>
          <p:nvPr/>
        </p:nvSpPr>
        <p:spPr>
          <a:xfrm>
            <a:off x="349250" y="2562663"/>
            <a:ext cx="2470150"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The SWPPP includes:</a:t>
            </a:r>
          </a:p>
        </p:txBody>
      </p:sp>
    </p:spTree>
    <p:extLst>
      <p:ext uri="{BB962C8B-B14F-4D97-AF65-F5344CB8AC3E}">
        <p14:creationId xmlns:p14="http://schemas.microsoft.com/office/powerpoint/2010/main" val="380345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400" y="177801"/>
            <a:ext cx="8775700" cy="914400"/>
          </a:xfrm>
          <a:prstGeom prst="rect">
            <a:avLst/>
          </a:prstGeom>
        </p:spPr>
        <p:txBody>
          <a:bodyPr vert="horz" lIns="91440" tIns="45720" rIns="91440" bIns="45720" rtlCol="0" anchor="ctr">
            <a:noAutofit/>
          </a:bodyPr>
          <a:lstStyle/>
          <a:p>
            <a:pPr algn="ctr">
              <a:spcBef>
                <a:spcPct val="0"/>
              </a:spcBef>
              <a:defRPr/>
            </a:pPr>
            <a:r>
              <a:rPr lang="en-US" altLang="zh-CN" sz="2800" dirty="0" err="1">
                <a:solidFill>
                  <a:srgbClr val="990000"/>
                </a:solidFill>
                <a:latin typeface="Arial"/>
                <a:ea typeface="+mj-ea"/>
                <a:cs typeface="Arial"/>
              </a:rPr>
              <a:t>Stormwater</a:t>
            </a:r>
            <a:r>
              <a:rPr lang="en-US" altLang="zh-CN" sz="2800" dirty="0">
                <a:solidFill>
                  <a:srgbClr val="990000"/>
                </a:solidFill>
                <a:latin typeface="Arial"/>
                <a:ea typeface="+mj-ea"/>
                <a:cs typeface="Arial"/>
              </a:rPr>
              <a:t> Pollution Prevention Plan (SWPPP)</a:t>
            </a:r>
            <a:r>
              <a:rPr lang="en-US" altLang="zh-CN" sz="2800" dirty="0">
                <a:latin typeface="Arial"/>
                <a:cs typeface="Arial"/>
              </a:rPr>
              <a:t> </a:t>
            </a:r>
            <a:r>
              <a:rPr lang="en-US" altLang="zh-CN" sz="2400" u="sng" dirty="0">
                <a:solidFill>
                  <a:schemeClr val="tx2">
                    <a:lumMod val="60000"/>
                    <a:lumOff val="40000"/>
                  </a:schemeClr>
                </a:solidFill>
                <a:latin typeface="Arial"/>
                <a:cs typeface="Arial"/>
              </a:rPr>
              <a:t>Assess construction site and planned activities</a:t>
            </a:r>
          </a:p>
        </p:txBody>
      </p:sp>
      <p:sp>
        <p:nvSpPr>
          <p:cNvPr id="6" name="Rectangle 5"/>
          <p:cNvSpPr/>
          <p:nvPr/>
        </p:nvSpPr>
        <p:spPr>
          <a:xfrm>
            <a:off x="352398" y="1072634"/>
            <a:ext cx="8486802" cy="4678204"/>
          </a:xfrm>
          <a:prstGeom prst="rect">
            <a:avLst/>
          </a:prstGeom>
        </p:spPr>
        <p:txBody>
          <a:bodyPr wrap="square">
            <a:spAutoFit/>
          </a:bodyPr>
          <a:lstStyle/>
          <a:p>
            <a:pPr marL="342900" indent="-342900">
              <a:buAutoNum type="arabicPeriod"/>
            </a:pPr>
            <a:r>
              <a:rPr lang="en-US" b="1" dirty="0">
                <a:solidFill>
                  <a:srgbClr val="00B050"/>
                </a:solidFill>
                <a:latin typeface="Times New Roman" charset="0"/>
                <a:ea typeface="Times New Roman" charset="0"/>
                <a:cs typeface="Times New Roman" charset="0"/>
              </a:rPr>
              <a:t>Contractor activities</a:t>
            </a:r>
            <a:r>
              <a:rPr lang="en-US" b="1" dirty="0">
                <a:solidFill>
                  <a:srgbClr val="000000"/>
                </a:solidFill>
                <a:latin typeface="Times New Roman" charset="0"/>
                <a:ea typeface="Times New Roman" charset="0"/>
                <a:cs typeface="Times New Roman" charset="0"/>
              </a:rPr>
              <a:t/>
            </a:r>
            <a:br>
              <a:rPr lang="en-US" b="1" dirty="0">
                <a:solidFill>
                  <a:srgbClr val="000000"/>
                </a:solidFill>
                <a:latin typeface="Times New Roman" charset="0"/>
                <a:ea typeface="Times New Roman" charset="0"/>
                <a:cs typeface="Times New Roman" charset="0"/>
              </a:rPr>
            </a:br>
            <a:r>
              <a:rPr lang="en-US" dirty="0">
                <a:solidFill>
                  <a:srgbClr val="000000"/>
                </a:solidFill>
                <a:latin typeface="Times New Roman" charset="0"/>
                <a:ea typeface="Times New Roman" charset="0"/>
                <a:cs typeface="Times New Roman" charset="0"/>
              </a:rPr>
              <a:t>Information about contractor activities is required for the selection of proper BMPs:</a:t>
            </a:r>
          </a:p>
          <a:p>
            <a:pPr marL="605790" lvl="1" indent="-285750">
              <a:buFont typeface="Arial" charset="0"/>
              <a:buChar char="•"/>
            </a:pPr>
            <a:r>
              <a:rPr lang="en-US" dirty="0">
                <a:solidFill>
                  <a:srgbClr val="000000"/>
                </a:solidFill>
                <a:latin typeface="Times New Roman" charset="0"/>
                <a:ea typeface="Times New Roman" charset="0"/>
                <a:cs typeface="Times New Roman" charset="0"/>
              </a:rPr>
              <a:t>Equipment storage, cleaning and maintenance areas and activities </a:t>
            </a:r>
          </a:p>
          <a:p>
            <a:pPr marL="605790" lvl="1" indent="-285750">
              <a:buFont typeface="Arial" charset="0"/>
              <a:buChar char="•"/>
            </a:pPr>
            <a:r>
              <a:rPr lang="en-US" dirty="0">
                <a:solidFill>
                  <a:srgbClr val="000000"/>
                </a:solidFill>
                <a:latin typeface="Times New Roman" charset="0"/>
                <a:ea typeface="Times New Roman" charset="0"/>
                <a:cs typeface="Times New Roman" charset="0"/>
              </a:rPr>
              <a:t>Points of ingress and egress to the construction site</a:t>
            </a:r>
          </a:p>
          <a:p>
            <a:pPr marL="605790" lvl="1" indent="-285750">
              <a:buFont typeface="Arial" charset="0"/>
              <a:buChar char="•"/>
            </a:pPr>
            <a:r>
              <a:rPr lang="en-US" dirty="0">
                <a:solidFill>
                  <a:srgbClr val="000000"/>
                </a:solidFill>
                <a:latin typeface="Times New Roman" charset="0"/>
                <a:ea typeface="Times New Roman" charset="0"/>
                <a:cs typeface="Times New Roman" charset="0"/>
              </a:rPr>
              <a:t>Material loading, unloading, and storage practices and areas, including construction materials, building materials and waste materials</a:t>
            </a:r>
          </a:p>
          <a:p>
            <a:pPr marL="605790" lvl="1" indent="-285750">
              <a:spcAft>
                <a:spcPts val="600"/>
              </a:spcAft>
              <a:buFont typeface="Arial" charset="0"/>
              <a:buChar char="•"/>
            </a:pPr>
            <a:r>
              <a:rPr lang="en-US" dirty="0">
                <a:solidFill>
                  <a:srgbClr val="000000"/>
                </a:solidFill>
                <a:latin typeface="Times New Roman" charset="0"/>
                <a:ea typeface="Times New Roman" charset="0"/>
                <a:cs typeface="Times New Roman" charset="0"/>
              </a:rPr>
              <a:t>Materials, equipment, or vehicles that may come in contact with </a:t>
            </a:r>
            <a:r>
              <a:rPr lang="en-US" dirty="0" err="1">
                <a:solidFill>
                  <a:srgbClr val="000000"/>
                </a:solidFill>
                <a:latin typeface="Times New Roman" charset="0"/>
                <a:ea typeface="Times New Roman" charset="0"/>
                <a:cs typeface="Times New Roman" charset="0"/>
              </a:rPr>
              <a:t>stormwater</a:t>
            </a:r>
            <a:endParaRPr lang="en-US" dirty="0">
              <a:solidFill>
                <a:srgbClr val="000000"/>
              </a:solidFill>
              <a:latin typeface="Times New Roman" charset="0"/>
              <a:ea typeface="Times New Roman" charset="0"/>
              <a:cs typeface="Times New Roman" charset="0"/>
            </a:endParaRPr>
          </a:p>
          <a:p>
            <a:pPr marL="342900" indent="-342900">
              <a:buAutoNum type="arabicPeriod"/>
            </a:pPr>
            <a:r>
              <a:rPr lang="en-US" b="1" dirty="0">
                <a:solidFill>
                  <a:srgbClr val="00B050"/>
                </a:solidFill>
                <a:latin typeface="Times New Roman" charset="0"/>
                <a:ea typeface="Times New Roman" charset="0"/>
                <a:cs typeface="Times New Roman" charset="0"/>
              </a:rPr>
              <a:t>Disturbed areas and erosion potential</a:t>
            </a:r>
          </a:p>
          <a:p>
            <a:pPr marL="640080" indent="-320040" algn="just">
              <a:buFont typeface="Arial" charset="0"/>
              <a:buChar char="•"/>
            </a:pPr>
            <a:r>
              <a:rPr lang="en-US" dirty="0">
                <a:solidFill>
                  <a:srgbClr val="000000"/>
                </a:solidFill>
                <a:latin typeface="Times New Roman" charset="0"/>
                <a:ea typeface="Times New Roman" charset="0"/>
                <a:cs typeface="Times New Roman" charset="0"/>
              </a:rPr>
              <a:t>The physical condition of the site and adjacent areas should be reviewed. </a:t>
            </a:r>
          </a:p>
          <a:p>
            <a:pPr marL="640080" indent="-320040" algn="just">
              <a:buFont typeface="Arial" charset="0"/>
              <a:buChar char="•"/>
            </a:pPr>
            <a:r>
              <a:rPr lang="en-US" dirty="0">
                <a:solidFill>
                  <a:srgbClr val="000000"/>
                </a:solidFill>
                <a:latin typeface="Times New Roman" charset="0"/>
                <a:ea typeface="Times New Roman" charset="0"/>
                <a:cs typeface="Times New Roman" charset="0"/>
              </a:rPr>
              <a:t>Site characteristics including drainage patterns, soils, vegetation, surface water bodies, and steep or unstable slopes should be noted.</a:t>
            </a:r>
          </a:p>
          <a:p>
            <a:pPr marL="640080" indent="-320040" algn="just">
              <a:buFont typeface="Arial" charset="0"/>
              <a:buChar char="•"/>
            </a:pPr>
            <a:r>
              <a:rPr lang="en-US" dirty="0">
                <a:solidFill>
                  <a:srgbClr val="000000"/>
                </a:solidFill>
                <a:latin typeface="Times New Roman" charset="0"/>
                <a:ea typeface="Times New Roman" charset="0"/>
                <a:cs typeface="Times New Roman" charset="0"/>
              </a:rPr>
              <a:t>A hydrology report, soils report, and a grading/drainage plan should be prepared.</a:t>
            </a:r>
          </a:p>
          <a:p>
            <a:pPr marL="640080" indent="-320040" algn="just">
              <a:spcAft>
                <a:spcPts val="600"/>
              </a:spcAft>
              <a:buFont typeface="Arial" charset="0"/>
              <a:buChar char="•"/>
            </a:pPr>
            <a:r>
              <a:rPr lang="en-US" dirty="0">
                <a:solidFill>
                  <a:srgbClr val="000000"/>
                </a:solidFill>
                <a:latin typeface="Times New Roman" charset="0"/>
                <a:ea typeface="Times New Roman" charset="0"/>
                <a:cs typeface="Times New Roman" charset="0"/>
              </a:rPr>
              <a:t>The SWPPP must be amended to address conditions as activities change at the site.</a:t>
            </a:r>
          </a:p>
          <a:p>
            <a:pPr marL="342900" indent="-342900">
              <a:buFont typeface="+mj-lt"/>
              <a:buAutoNum type="arabicPeriod" startAt="3"/>
            </a:pPr>
            <a:r>
              <a:rPr lang="en-US" b="1" dirty="0">
                <a:solidFill>
                  <a:srgbClr val="00B050"/>
                </a:solidFill>
                <a:latin typeface="Times New Roman" charset="0"/>
                <a:ea typeface="Times New Roman" charset="0"/>
                <a:cs typeface="Times New Roman" charset="0"/>
              </a:rPr>
              <a:t>Disturbed areas and erosion potential</a:t>
            </a:r>
          </a:p>
          <a:p>
            <a:pPr marL="320040" lvl="1"/>
            <a:r>
              <a:rPr lang="en-US" dirty="0">
                <a:solidFill>
                  <a:srgbClr val="000000"/>
                </a:solidFill>
                <a:latin typeface="Times New Roman" charset="0"/>
                <a:ea typeface="Times New Roman" charset="0"/>
                <a:cs typeface="Times New Roman" charset="0"/>
              </a:rPr>
              <a:t>Existing site characteristics, and areas of historic contamination (natural and/or industrial or agricultural) should also be recorded on the project layout.</a:t>
            </a:r>
          </a:p>
        </p:txBody>
      </p:sp>
    </p:spTree>
    <p:extLst>
      <p:ext uri="{BB962C8B-B14F-4D97-AF65-F5344CB8AC3E}">
        <p14:creationId xmlns:p14="http://schemas.microsoft.com/office/powerpoint/2010/main" val="1996678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9398" y="1174234"/>
            <a:ext cx="8296302" cy="4336059"/>
          </a:xfrm>
          <a:prstGeom prst="rect">
            <a:avLst/>
          </a:prstGeom>
        </p:spPr>
        <p:txBody>
          <a:bodyPr wrap="square">
            <a:spAutoFit/>
          </a:bodyPr>
          <a:lstStyle/>
          <a:p>
            <a:pPr marL="342900" indent="-342900">
              <a:lnSpc>
                <a:spcPct val="110000"/>
              </a:lnSpc>
              <a:buAutoNum type="arabicPeriod"/>
            </a:pPr>
            <a:r>
              <a:rPr lang="en-US" b="1" dirty="0">
                <a:solidFill>
                  <a:srgbClr val="00B050"/>
                </a:solidFill>
                <a:latin typeface="Times New Roman" charset="0"/>
                <a:ea typeface="Times New Roman" charset="0"/>
                <a:cs typeface="Times New Roman" charset="0"/>
              </a:rPr>
              <a:t>Define BMPs objectives</a:t>
            </a:r>
            <a:r>
              <a:rPr lang="en-US" b="1" dirty="0">
                <a:solidFill>
                  <a:srgbClr val="000000"/>
                </a:solidFill>
                <a:latin typeface="Times New Roman" charset="0"/>
                <a:ea typeface="Times New Roman" charset="0"/>
                <a:cs typeface="Times New Roman" charset="0"/>
              </a:rPr>
              <a:t/>
            </a:r>
            <a:br>
              <a:rPr lang="en-US" b="1" dirty="0">
                <a:solidFill>
                  <a:srgbClr val="000000"/>
                </a:solidFill>
                <a:latin typeface="Times New Roman" charset="0"/>
                <a:ea typeface="Times New Roman" charset="0"/>
                <a:cs typeface="Times New Roman" charset="0"/>
              </a:rPr>
            </a:br>
            <a:r>
              <a:rPr lang="en-US" dirty="0">
                <a:solidFill>
                  <a:srgbClr val="000000"/>
                </a:solidFill>
                <a:latin typeface="Times New Roman" charset="0"/>
                <a:ea typeface="Times New Roman" charset="0"/>
                <a:cs typeface="Times New Roman" charset="0"/>
              </a:rPr>
              <a:t>Selection of BMPs is based on the pollution risks associated with the construction activity. The pollution prevention objectives of BMPs are defined based on a review of information gathered during the assessment of the site and planned activities. The BMP objectives for construction projects are as follows:</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Control of erosion, and discharge of sediment:</a:t>
            </a:r>
          </a:p>
          <a:p>
            <a:pPr marL="320040" lvl="1">
              <a:lnSpc>
                <a:spcPct val="110000"/>
              </a:lnSpc>
            </a:pPr>
            <a:r>
              <a:rPr lang="en-US" dirty="0">
                <a:solidFill>
                  <a:srgbClr val="000000"/>
                </a:solidFill>
                <a:latin typeface="Times New Roman" charset="0"/>
                <a:ea typeface="Times New Roman" charset="0"/>
                <a:cs typeface="Times New Roman" charset="0"/>
              </a:rPr>
              <a:t>     - Minimize disturbed areas</a:t>
            </a:r>
          </a:p>
          <a:p>
            <a:pPr marL="320040" lvl="1">
              <a:lnSpc>
                <a:spcPct val="110000"/>
              </a:lnSpc>
            </a:pPr>
            <a:r>
              <a:rPr lang="en-US" dirty="0">
                <a:solidFill>
                  <a:srgbClr val="000000"/>
                </a:solidFill>
                <a:latin typeface="Times New Roman" charset="0"/>
                <a:ea typeface="Times New Roman" charset="0"/>
                <a:cs typeface="Times New Roman" charset="0"/>
              </a:rPr>
              <a:t>     - Stabilize disturbed areas</a:t>
            </a:r>
          </a:p>
          <a:p>
            <a:pPr marL="320040" lvl="1">
              <a:lnSpc>
                <a:spcPct val="110000"/>
              </a:lnSpc>
            </a:pPr>
            <a:r>
              <a:rPr lang="en-US" dirty="0">
                <a:solidFill>
                  <a:srgbClr val="000000"/>
                </a:solidFill>
                <a:latin typeface="Times New Roman" charset="0"/>
                <a:ea typeface="Times New Roman" charset="0"/>
                <a:cs typeface="Times New Roman" charset="0"/>
              </a:rPr>
              <a:t>     - Protect slope and channels</a:t>
            </a:r>
          </a:p>
          <a:p>
            <a:pPr marL="320040" lvl="1">
              <a:lnSpc>
                <a:spcPct val="110000"/>
              </a:lnSpc>
            </a:pPr>
            <a:r>
              <a:rPr lang="en-US" dirty="0">
                <a:solidFill>
                  <a:srgbClr val="000000"/>
                </a:solidFill>
                <a:latin typeface="Times New Roman" charset="0"/>
                <a:ea typeface="Times New Roman" charset="0"/>
                <a:cs typeface="Times New Roman" charset="0"/>
              </a:rPr>
              <a:t>     - Control site perimeter</a:t>
            </a:r>
          </a:p>
          <a:p>
            <a:pPr marL="320040" lvl="1">
              <a:lnSpc>
                <a:spcPct val="110000"/>
              </a:lnSpc>
            </a:pPr>
            <a:r>
              <a:rPr lang="en-US" dirty="0">
                <a:solidFill>
                  <a:srgbClr val="000000"/>
                </a:solidFill>
                <a:latin typeface="Times New Roman" charset="0"/>
                <a:ea typeface="Times New Roman" charset="0"/>
                <a:cs typeface="Times New Roman" charset="0"/>
              </a:rPr>
              <a:t>     - Retain sediment</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Control of erosion, and discharge of sediment:</a:t>
            </a:r>
          </a:p>
          <a:p>
            <a:pPr marL="320040" lvl="1">
              <a:lnSpc>
                <a:spcPct val="110000"/>
              </a:lnSpc>
            </a:pPr>
            <a:r>
              <a:rPr lang="en-US" dirty="0">
                <a:solidFill>
                  <a:srgbClr val="000000"/>
                </a:solidFill>
                <a:latin typeface="Times New Roman" charset="0"/>
                <a:ea typeface="Times New Roman" charset="0"/>
                <a:cs typeface="Times New Roman" charset="0"/>
              </a:rPr>
              <a:t>     - Practice good housekeeping</a:t>
            </a:r>
          </a:p>
          <a:p>
            <a:pPr marL="320040" lvl="1">
              <a:lnSpc>
                <a:spcPct val="110000"/>
              </a:lnSpc>
            </a:pPr>
            <a:r>
              <a:rPr lang="en-US" dirty="0">
                <a:solidFill>
                  <a:srgbClr val="000000"/>
                </a:solidFill>
                <a:latin typeface="Times New Roman" charset="0"/>
                <a:ea typeface="Times New Roman" charset="0"/>
                <a:cs typeface="Times New Roman" charset="0"/>
              </a:rPr>
              <a:t>     - Contain materials and waste</a:t>
            </a:r>
          </a:p>
        </p:txBody>
      </p:sp>
      <p:sp>
        <p:nvSpPr>
          <p:cNvPr id="6" name="Title 1"/>
          <p:cNvSpPr txBox="1">
            <a:spLocks/>
          </p:cNvSpPr>
          <p:nvPr/>
        </p:nvSpPr>
        <p:spPr>
          <a:xfrm>
            <a:off x="0" y="101599"/>
            <a:ext cx="8775700" cy="1054101"/>
          </a:xfrm>
          <a:prstGeom prst="rect">
            <a:avLst/>
          </a:prstGeom>
        </p:spPr>
        <p:txBody>
          <a:bodyPr vert="horz" lIns="91440" tIns="45720" rIns="91440" bIns="45720" rtlCol="0" anchor="ctr">
            <a:noAutofit/>
          </a:bodyPr>
          <a:lstStyle/>
          <a:p>
            <a:pPr algn="ctr">
              <a:spcBef>
                <a:spcPct val="0"/>
              </a:spcBef>
              <a:defRPr/>
            </a:pPr>
            <a:r>
              <a:rPr lang="en-US" altLang="zh-CN" sz="2800" dirty="0" err="1">
                <a:solidFill>
                  <a:srgbClr val="990000"/>
                </a:solidFill>
                <a:latin typeface="Arial"/>
                <a:ea typeface="+mj-ea"/>
                <a:cs typeface="Arial"/>
              </a:rPr>
              <a:t>Stormwater</a:t>
            </a:r>
            <a:r>
              <a:rPr lang="en-US" altLang="zh-CN" sz="2800" dirty="0">
                <a:solidFill>
                  <a:srgbClr val="990000"/>
                </a:solidFill>
                <a:latin typeface="Arial"/>
                <a:ea typeface="+mj-ea"/>
                <a:cs typeface="Arial"/>
              </a:rPr>
              <a:t> Pollution Prevention Plan (SWPPP)</a:t>
            </a:r>
            <a:r>
              <a:rPr lang="en-US" altLang="zh-CN" sz="2800" dirty="0">
                <a:latin typeface="Arial"/>
                <a:cs typeface="Arial"/>
              </a:rPr>
              <a:t> </a:t>
            </a:r>
            <a:r>
              <a:rPr lang="en-US" altLang="zh-CN" sz="2400" u="sng" dirty="0">
                <a:solidFill>
                  <a:schemeClr val="tx2">
                    <a:lumMod val="60000"/>
                    <a:lumOff val="40000"/>
                  </a:schemeClr>
                </a:solidFill>
                <a:latin typeface="Arial"/>
                <a:cs typeface="Arial"/>
              </a:rPr>
              <a:t>Identify and select BMPs</a:t>
            </a:r>
          </a:p>
        </p:txBody>
      </p:sp>
    </p:spTree>
    <p:extLst>
      <p:ext uri="{BB962C8B-B14F-4D97-AF65-F5344CB8AC3E}">
        <p14:creationId xmlns:p14="http://schemas.microsoft.com/office/powerpoint/2010/main" val="722290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14299"/>
            <a:ext cx="8775700" cy="1054101"/>
          </a:xfrm>
          <a:prstGeom prst="rect">
            <a:avLst/>
          </a:prstGeom>
        </p:spPr>
        <p:txBody>
          <a:bodyPr vert="horz" lIns="91440" tIns="45720" rIns="91440" bIns="45720" rtlCol="0" anchor="ctr">
            <a:noAutofit/>
          </a:bodyPr>
          <a:lstStyle/>
          <a:p>
            <a:pPr algn="ctr">
              <a:spcBef>
                <a:spcPct val="0"/>
              </a:spcBef>
              <a:defRPr/>
            </a:pPr>
            <a:r>
              <a:rPr lang="en-US" altLang="zh-CN" sz="2800" dirty="0" err="1">
                <a:solidFill>
                  <a:srgbClr val="990000"/>
                </a:solidFill>
                <a:latin typeface="Arial"/>
                <a:ea typeface="+mj-ea"/>
                <a:cs typeface="Arial"/>
              </a:rPr>
              <a:t>Stormwater</a:t>
            </a:r>
            <a:r>
              <a:rPr lang="en-US" altLang="zh-CN" sz="2800" dirty="0">
                <a:solidFill>
                  <a:srgbClr val="990000"/>
                </a:solidFill>
                <a:latin typeface="Arial"/>
                <a:ea typeface="+mj-ea"/>
                <a:cs typeface="Arial"/>
              </a:rPr>
              <a:t> Pollution Prevention Plan (SWPPP)</a:t>
            </a:r>
            <a:r>
              <a:rPr lang="en-US" altLang="zh-CN" sz="2800" dirty="0">
                <a:latin typeface="Arial"/>
                <a:cs typeface="Arial"/>
              </a:rPr>
              <a:t> </a:t>
            </a:r>
            <a:r>
              <a:rPr lang="en-US" altLang="zh-CN" sz="2400" u="sng" dirty="0">
                <a:solidFill>
                  <a:schemeClr val="tx2">
                    <a:lumMod val="60000"/>
                    <a:lumOff val="40000"/>
                  </a:schemeClr>
                </a:solidFill>
                <a:latin typeface="Arial"/>
                <a:cs typeface="Arial"/>
              </a:rPr>
              <a:t>Identify and select BMPs </a:t>
            </a:r>
            <a:r>
              <a:rPr lang="en-US" altLang="zh-CN" u="sng"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sp>
        <p:nvSpPr>
          <p:cNvPr id="4" name="Rectangle 3"/>
          <p:cNvSpPr/>
          <p:nvPr/>
        </p:nvSpPr>
        <p:spPr>
          <a:xfrm>
            <a:off x="342900" y="1168400"/>
            <a:ext cx="8432800" cy="4435060"/>
          </a:xfrm>
          <a:prstGeom prst="rect">
            <a:avLst/>
          </a:prstGeom>
        </p:spPr>
        <p:txBody>
          <a:bodyPr wrap="square">
            <a:spAutoFit/>
          </a:bodyPr>
          <a:lstStyle/>
          <a:p>
            <a:pPr marL="342900" indent="-342900">
              <a:lnSpc>
                <a:spcPct val="110000"/>
              </a:lnSpc>
              <a:buFont typeface="+mj-lt"/>
              <a:buAutoNum type="arabicPeriod" startAt="2"/>
            </a:pPr>
            <a:r>
              <a:rPr lang="en-US" b="1" dirty="0">
                <a:solidFill>
                  <a:srgbClr val="00B050"/>
                </a:solidFill>
                <a:latin typeface="Times New Roman" charset="0"/>
                <a:ea typeface="Times New Roman" charset="0"/>
                <a:cs typeface="Times New Roman" charset="0"/>
              </a:rPr>
              <a:t>Identify BMPs </a:t>
            </a:r>
            <a:r>
              <a:rPr lang="en-US" b="1" dirty="0" err="1">
                <a:solidFill>
                  <a:srgbClr val="00B050"/>
                </a:solidFill>
                <a:latin typeface="Times New Roman" charset="0"/>
                <a:ea typeface="Times New Roman" charset="0"/>
                <a:cs typeface="Times New Roman" charset="0"/>
              </a:rPr>
              <a:t>catogories</a:t>
            </a:r>
            <a:r>
              <a:rPr lang="en-US" b="1" dirty="0">
                <a:solidFill>
                  <a:srgbClr val="000000"/>
                </a:solidFill>
                <a:latin typeface="Times New Roman" charset="0"/>
                <a:ea typeface="Times New Roman" charset="0"/>
                <a:cs typeface="Times New Roman" charset="0"/>
              </a:rPr>
              <a:t/>
            </a:r>
            <a:br>
              <a:rPr lang="en-US" b="1" dirty="0">
                <a:solidFill>
                  <a:srgbClr val="000000"/>
                </a:solidFill>
                <a:latin typeface="Times New Roman" charset="0"/>
                <a:ea typeface="Times New Roman" charset="0"/>
                <a:cs typeface="Times New Roman" charset="0"/>
              </a:rPr>
            </a:br>
            <a:r>
              <a:rPr lang="en-US" dirty="0">
                <a:solidFill>
                  <a:srgbClr val="000000"/>
                </a:solidFill>
                <a:latin typeface="Times New Roman" charset="0"/>
                <a:ea typeface="Times New Roman" charset="0"/>
                <a:cs typeface="Times New Roman" charset="0"/>
              </a:rPr>
              <a:t>After the BMP objectives are defined, identify the most suitable BMP to meet the objective. The BMP categories include:</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Erosion control (EC)</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Sediment control (SE)</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Wind erosion control (WE)</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Tracking control (TR)</a:t>
            </a:r>
          </a:p>
          <a:p>
            <a:pPr marL="605790" lvl="1" indent="-285750">
              <a:lnSpc>
                <a:spcPct val="110000"/>
              </a:lnSpc>
              <a:buFont typeface="Arial" charset="0"/>
              <a:buChar char="•"/>
            </a:pPr>
            <a:r>
              <a:rPr lang="en-US" dirty="0">
                <a:solidFill>
                  <a:srgbClr val="000000"/>
                </a:solidFill>
                <a:latin typeface="Times New Roman" charset="0"/>
                <a:ea typeface="Times New Roman" charset="0"/>
                <a:cs typeface="Times New Roman" charset="0"/>
              </a:rPr>
              <a:t>Non-</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management(NS)</a:t>
            </a:r>
          </a:p>
          <a:p>
            <a:pPr marL="605790" lvl="1" indent="-285750">
              <a:lnSpc>
                <a:spcPct val="110000"/>
              </a:lnSpc>
              <a:spcAft>
                <a:spcPts val="600"/>
              </a:spcAft>
              <a:buFont typeface="Arial" charset="0"/>
              <a:buChar char="•"/>
            </a:pPr>
            <a:r>
              <a:rPr lang="en-US" dirty="0">
                <a:solidFill>
                  <a:srgbClr val="000000"/>
                </a:solidFill>
                <a:latin typeface="Times New Roman" charset="0"/>
                <a:ea typeface="Times New Roman" charset="0"/>
                <a:cs typeface="Times New Roman" charset="0"/>
              </a:rPr>
              <a:t>Waste </a:t>
            </a:r>
            <a:r>
              <a:rPr lang="en-US" dirty="0" err="1">
                <a:solidFill>
                  <a:srgbClr val="000000"/>
                </a:solidFill>
                <a:latin typeface="Times New Roman" charset="0"/>
                <a:ea typeface="Times New Roman" charset="0"/>
                <a:cs typeface="Times New Roman" charset="0"/>
              </a:rPr>
              <a:t>mangement</a:t>
            </a:r>
            <a:r>
              <a:rPr lang="en-US" dirty="0">
                <a:solidFill>
                  <a:srgbClr val="000000"/>
                </a:solidFill>
                <a:latin typeface="Times New Roman" charset="0"/>
                <a:ea typeface="Times New Roman" charset="0"/>
                <a:cs typeface="Times New Roman" charset="0"/>
              </a:rPr>
              <a:t> and materials pollution control (WM)</a:t>
            </a:r>
          </a:p>
          <a:p>
            <a:pPr marL="205740" indent="-342900">
              <a:lnSpc>
                <a:spcPct val="110000"/>
              </a:lnSpc>
              <a:buFont typeface="+mj-lt"/>
              <a:buAutoNum type="arabicPeriod" startAt="2"/>
            </a:pPr>
            <a:r>
              <a:rPr lang="en-US" b="1" dirty="0">
                <a:solidFill>
                  <a:srgbClr val="00B050"/>
                </a:solidFill>
                <a:latin typeface="Times New Roman" charset="0"/>
                <a:ea typeface="Times New Roman" charset="0"/>
                <a:cs typeface="Times New Roman" charset="0"/>
              </a:rPr>
              <a:t>Select BMPs</a:t>
            </a:r>
          </a:p>
          <a:p>
            <a:pPr marL="662940" lvl="1" indent="-342900" algn="just">
              <a:lnSpc>
                <a:spcPct val="110000"/>
              </a:lnSpc>
              <a:buFont typeface="Arial" charset="0"/>
              <a:buChar char="•"/>
            </a:pPr>
            <a:r>
              <a:rPr lang="en-US" dirty="0">
                <a:solidFill>
                  <a:srgbClr val="000000"/>
                </a:solidFill>
                <a:latin typeface="Times New Roman" charset="0"/>
                <a:ea typeface="Times New Roman" charset="0"/>
                <a:cs typeface="Times New Roman" charset="0"/>
              </a:rPr>
              <a:t>BMPs for erosion and sediment control are selected to meet the BMP objectives based on specific site conditions, construction activities, and cost.</a:t>
            </a:r>
          </a:p>
          <a:p>
            <a:pPr marL="662940" lvl="1" indent="-342900" algn="just">
              <a:lnSpc>
                <a:spcPct val="110000"/>
              </a:lnSpc>
              <a:buFont typeface="Arial" charset="0"/>
              <a:buChar char="•"/>
            </a:pPr>
            <a:r>
              <a:rPr lang="en-US" dirty="0">
                <a:solidFill>
                  <a:srgbClr val="000000"/>
                </a:solidFill>
                <a:latin typeface="Times New Roman" charset="0"/>
                <a:ea typeface="Times New Roman" charset="0"/>
                <a:cs typeface="Times New Roman" charset="0"/>
              </a:rPr>
              <a:t>Various BMPs may be needed at different times during construction since activities are constantly changing site conditions.</a:t>
            </a:r>
          </a:p>
        </p:txBody>
      </p:sp>
    </p:spTree>
    <p:extLst>
      <p:ext uri="{BB962C8B-B14F-4D97-AF65-F5344CB8AC3E}">
        <p14:creationId xmlns:p14="http://schemas.microsoft.com/office/powerpoint/2010/main" val="354147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14299"/>
            <a:ext cx="8775700" cy="1054101"/>
          </a:xfrm>
          <a:prstGeom prst="rect">
            <a:avLst/>
          </a:prstGeom>
        </p:spPr>
        <p:txBody>
          <a:bodyPr vert="horz" lIns="91440" tIns="45720" rIns="91440" bIns="45720" rtlCol="0" anchor="ctr">
            <a:noAutofit/>
          </a:bodyPr>
          <a:lstStyle/>
          <a:p>
            <a:pPr algn="ctr">
              <a:spcBef>
                <a:spcPct val="0"/>
              </a:spcBef>
              <a:defRPr/>
            </a:pPr>
            <a:r>
              <a:rPr lang="en-US" altLang="zh-CN" sz="2800" dirty="0" err="1">
                <a:solidFill>
                  <a:srgbClr val="990000"/>
                </a:solidFill>
                <a:latin typeface="Arial"/>
                <a:ea typeface="+mj-ea"/>
                <a:cs typeface="Arial"/>
              </a:rPr>
              <a:t>Stormwater</a:t>
            </a:r>
            <a:r>
              <a:rPr lang="en-US" altLang="zh-CN" sz="2800" dirty="0">
                <a:solidFill>
                  <a:srgbClr val="990000"/>
                </a:solidFill>
                <a:latin typeface="Arial"/>
                <a:ea typeface="+mj-ea"/>
                <a:cs typeface="Arial"/>
              </a:rPr>
              <a:t> Pollution Prevention Plan (SWPPP)</a:t>
            </a:r>
            <a:r>
              <a:rPr lang="en-US" altLang="zh-CN" sz="2800" dirty="0">
                <a:latin typeface="Arial"/>
                <a:cs typeface="Arial"/>
              </a:rPr>
              <a:t> </a:t>
            </a:r>
            <a:endParaRPr lang="en-US" altLang="zh-CN" sz="2800" dirty="0" smtClean="0">
              <a:latin typeface="Arial"/>
              <a:cs typeface="Arial"/>
            </a:endParaRPr>
          </a:p>
          <a:p>
            <a:pPr algn="ctr">
              <a:spcBef>
                <a:spcPct val="0"/>
              </a:spcBef>
              <a:defRPr/>
            </a:pPr>
            <a:r>
              <a:rPr lang="en-US" altLang="zh-CN" sz="2400" u="sng" dirty="0" smtClean="0">
                <a:solidFill>
                  <a:schemeClr val="tx2">
                    <a:lumMod val="60000"/>
                    <a:lumOff val="40000"/>
                  </a:schemeClr>
                </a:solidFill>
                <a:latin typeface="Arial"/>
                <a:cs typeface="Arial"/>
              </a:rPr>
              <a:t>BMPs </a:t>
            </a:r>
            <a:r>
              <a:rPr lang="en-US" altLang="zh-CN" sz="2400" u="sng" dirty="0">
                <a:solidFill>
                  <a:schemeClr val="tx2">
                    <a:lumMod val="60000"/>
                    <a:lumOff val="40000"/>
                  </a:schemeClr>
                </a:solidFill>
                <a:latin typeface="Arial"/>
                <a:cs typeface="Arial"/>
              </a:rPr>
              <a:t>maintenance</a:t>
            </a:r>
          </a:p>
        </p:txBody>
      </p:sp>
      <p:pic>
        <p:nvPicPr>
          <p:cNvPr id="9"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16" y="1168400"/>
            <a:ext cx="9190315" cy="56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836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9574"/>
            <a:ext cx="8775700" cy="1054101"/>
          </a:xfrm>
          <a:prstGeom prst="rect">
            <a:avLst/>
          </a:prstGeom>
        </p:spPr>
        <p:txBody>
          <a:bodyPr vert="horz" lIns="91440" tIns="45720" rIns="91440" bIns="45720" rtlCol="0" anchor="ctr">
            <a:noAutofit/>
          </a:bodyPr>
          <a:lstStyle/>
          <a:p>
            <a:pPr algn="ctr">
              <a:spcBef>
                <a:spcPct val="0"/>
              </a:spcBef>
              <a:defRPr/>
            </a:pPr>
            <a:r>
              <a:rPr lang="en-US" altLang="zh-CN" sz="2800" dirty="0" err="1" smtClean="0">
                <a:solidFill>
                  <a:srgbClr val="990000"/>
                </a:solidFill>
                <a:latin typeface="Arial"/>
                <a:ea typeface="+mj-ea"/>
                <a:cs typeface="Arial"/>
              </a:rPr>
              <a:t>Stormwater</a:t>
            </a:r>
            <a:r>
              <a:rPr lang="zh-CN" altLang="en-US" sz="2800" dirty="0" smtClean="0">
                <a:solidFill>
                  <a:srgbClr val="990000"/>
                </a:solidFill>
                <a:latin typeface="Arial"/>
                <a:ea typeface="+mj-ea"/>
                <a:cs typeface="Arial"/>
              </a:rPr>
              <a:t> </a:t>
            </a:r>
            <a:r>
              <a:rPr lang="en-US" altLang="zh-CN" sz="2800" dirty="0" smtClean="0">
                <a:solidFill>
                  <a:srgbClr val="990000"/>
                </a:solidFill>
                <a:latin typeface="Arial"/>
                <a:ea typeface="+mj-ea"/>
                <a:cs typeface="Arial"/>
              </a:rPr>
              <a:t>BMPs</a:t>
            </a:r>
            <a:endParaRPr lang="en-US" altLang="zh-CN" sz="2800" dirty="0">
              <a:solidFill>
                <a:srgbClr val="990000"/>
              </a:solidFill>
              <a:latin typeface="Arial"/>
              <a:ea typeface="+mj-ea"/>
              <a:cs typeface="Arial"/>
            </a:endParaRPr>
          </a:p>
        </p:txBody>
      </p:sp>
      <p:sp>
        <p:nvSpPr>
          <p:cNvPr id="6" name="Rectangle 5"/>
          <p:cNvSpPr/>
          <p:nvPr/>
        </p:nvSpPr>
        <p:spPr>
          <a:xfrm>
            <a:off x="451413" y="1070175"/>
            <a:ext cx="8324287" cy="2469907"/>
          </a:xfrm>
          <a:prstGeom prst="rect">
            <a:avLst/>
          </a:prstGeom>
        </p:spPr>
        <p:txBody>
          <a:bodyPr wrap="square">
            <a:spAutoFit/>
          </a:bodyPr>
          <a:lstStyle/>
          <a:p>
            <a:pPr algn="just">
              <a:lnSpc>
                <a:spcPct val="114000"/>
              </a:lnSpc>
              <a:spcAft>
                <a:spcPts val="600"/>
              </a:spcAft>
            </a:pPr>
            <a:r>
              <a:rPr lang="en-US" sz="1600" b="1" dirty="0" err="1">
                <a:solidFill>
                  <a:srgbClr val="00B050"/>
                </a:solidFill>
                <a:latin typeface="Times New Roman" charset="0"/>
                <a:ea typeface="Times New Roman" charset="0"/>
                <a:cs typeface="Times New Roman" charset="0"/>
              </a:rPr>
              <a:t>Stormwater</a:t>
            </a:r>
            <a:r>
              <a:rPr lang="en-US" sz="1600" b="1" dirty="0">
                <a:solidFill>
                  <a:srgbClr val="00B050"/>
                </a:solidFill>
                <a:latin typeface="Times New Roman" charset="0"/>
                <a:ea typeface="Times New Roman" charset="0"/>
                <a:cs typeface="Times New Roman" charset="0"/>
              </a:rPr>
              <a:t> </a:t>
            </a:r>
            <a:r>
              <a:rPr lang="en-US" sz="1600" b="1" dirty="0" smtClean="0">
                <a:solidFill>
                  <a:srgbClr val="00B050"/>
                </a:solidFill>
                <a:latin typeface="Times New Roman" charset="0"/>
                <a:ea typeface="Times New Roman" charset="0"/>
                <a:cs typeface="Times New Roman" charset="0"/>
              </a:rPr>
              <a:t>BMPs </a:t>
            </a:r>
            <a:r>
              <a:rPr lang="en-US" sz="1600" dirty="0">
                <a:solidFill>
                  <a:srgbClr val="000000"/>
                </a:solidFill>
                <a:latin typeface="Times New Roman" charset="0"/>
                <a:ea typeface="Times New Roman" charset="0"/>
                <a:cs typeface="Times New Roman" charset="0"/>
              </a:rPr>
              <a:t>are control measures taken to mitigate changes to both quantity and quality of urban runoff caused through changes to land use. </a:t>
            </a:r>
          </a:p>
          <a:p>
            <a:pPr marL="285750" indent="-285750" algn="just">
              <a:lnSpc>
                <a:spcPct val="114000"/>
              </a:lnSpc>
              <a:spcAft>
                <a:spcPts val="600"/>
              </a:spcAft>
              <a:buFont typeface="Arial" charset="0"/>
              <a:buChar char="•"/>
            </a:pPr>
            <a:r>
              <a:rPr lang="en-US" sz="1600" u="sng" dirty="0">
                <a:solidFill>
                  <a:srgbClr val="000000"/>
                </a:solidFill>
                <a:latin typeface="Times New Roman" charset="0"/>
                <a:ea typeface="Times New Roman" charset="0"/>
                <a:cs typeface="Times New Roman" charset="0"/>
              </a:rPr>
              <a:t>Structural BMPs</a:t>
            </a:r>
            <a:r>
              <a:rPr lang="en-US" sz="1600" dirty="0">
                <a:solidFill>
                  <a:srgbClr val="000000"/>
                </a:solidFill>
                <a:latin typeface="Times New Roman" charset="0"/>
                <a:ea typeface="Times New Roman" charset="0"/>
                <a:cs typeface="Times New Roman" charset="0"/>
              </a:rPr>
              <a:t> are </a:t>
            </a:r>
            <a:r>
              <a:rPr lang="en-US" altLang="zh-CN" sz="1600" dirty="0" smtClean="0">
                <a:solidFill>
                  <a:srgbClr val="000000"/>
                </a:solidFill>
                <a:latin typeface="Times New Roman" charset="0"/>
                <a:ea typeface="Times New Roman" charset="0"/>
                <a:cs typeface="Times New Roman" charset="0"/>
              </a:rPr>
              <a:t>engineering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design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based</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facilities </a:t>
            </a:r>
            <a:r>
              <a:rPr lang="en-US" sz="1600" dirty="0">
                <a:solidFill>
                  <a:srgbClr val="000000"/>
                </a:solidFill>
                <a:latin typeface="Times New Roman" charset="0"/>
                <a:ea typeface="Times New Roman" charset="0"/>
                <a:cs typeface="Times New Roman" charset="0"/>
              </a:rPr>
              <a:t>that help to prevent pollutants in </a:t>
            </a:r>
            <a:r>
              <a:rPr lang="en-US"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runoff </a:t>
            </a:r>
            <a:r>
              <a:rPr lang="en-US" sz="1600" dirty="0" smtClean="0">
                <a:solidFill>
                  <a:srgbClr val="000000"/>
                </a:solidFill>
                <a:latin typeface="Times New Roman" charset="0"/>
                <a:ea typeface="Times New Roman" charset="0"/>
                <a:cs typeface="Times New Roman" charset="0"/>
              </a:rPr>
              <a:t>and impact </a:t>
            </a:r>
            <a:r>
              <a:rPr lang="en-US" sz="1600" dirty="0">
                <a:solidFill>
                  <a:srgbClr val="000000"/>
                </a:solidFill>
                <a:latin typeface="Times New Roman" charset="0"/>
                <a:ea typeface="Times New Roman" charset="0"/>
                <a:cs typeface="Times New Roman" charset="0"/>
              </a:rPr>
              <a:t>our local waterways. </a:t>
            </a:r>
            <a:r>
              <a:rPr lang="en-US" altLang="zh-CN" sz="1600" dirty="0" smtClean="0">
                <a:solidFill>
                  <a:srgbClr val="000000"/>
                </a:solidFill>
                <a:latin typeface="Times New Roman" charset="0"/>
                <a:ea typeface="Times New Roman" charset="0"/>
                <a:cs typeface="Times New Roman" charset="0"/>
              </a:rPr>
              <a:t>S</a:t>
            </a:r>
            <a:r>
              <a:rPr lang="en-US" sz="1600" dirty="0" smtClean="0">
                <a:solidFill>
                  <a:srgbClr val="000000"/>
                </a:solidFill>
                <a:latin typeface="Times New Roman" charset="0"/>
                <a:ea typeface="Times New Roman" charset="0"/>
                <a:cs typeface="Times New Roman" charset="0"/>
              </a:rPr>
              <a:t>tructural </a:t>
            </a:r>
            <a:r>
              <a:rPr lang="en-US" sz="1600" dirty="0">
                <a:solidFill>
                  <a:srgbClr val="000000"/>
                </a:solidFill>
                <a:latin typeface="Times New Roman" charset="0"/>
                <a:ea typeface="Times New Roman" charset="0"/>
                <a:cs typeface="Times New Roman" charset="0"/>
              </a:rPr>
              <a:t>BMPs require regular inspection and maintenance to ensure that they are operating effectively.</a:t>
            </a:r>
          </a:p>
          <a:p>
            <a:pPr marL="285750" indent="-285750" algn="just">
              <a:lnSpc>
                <a:spcPct val="114000"/>
              </a:lnSpc>
              <a:spcAft>
                <a:spcPts val="600"/>
              </a:spcAft>
              <a:buFont typeface="Arial" charset="0"/>
              <a:buChar char="•"/>
            </a:pPr>
            <a:r>
              <a:rPr lang="en-US" sz="1600" u="sng" dirty="0">
                <a:solidFill>
                  <a:srgbClr val="000000"/>
                </a:solidFill>
                <a:latin typeface="Times New Roman" charset="0"/>
                <a:ea typeface="Times New Roman" charset="0"/>
                <a:cs typeface="Times New Roman" charset="0"/>
              </a:rPr>
              <a:t>Non-structural BMPs </a:t>
            </a:r>
            <a:r>
              <a:rPr lang="en-US" sz="1600" dirty="0">
                <a:solidFill>
                  <a:srgbClr val="000000"/>
                </a:solidFill>
                <a:latin typeface="Times New Roman" charset="0"/>
                <a:ea typeface="Times New Roman" charset="0"/>
                <a:cs typeface="Times New Roman" charset="0"/>
              </a:rPr>
              <a:t>focus on preserving open space, protecting natural systems, and incorporating existing </a:t>
            </a:r>
            <a:r>
              <a:rPr lang="en-US" sz="1600" dirty="0" smtClean="0">
                <a:solidFill>
                  <a:srgbClr val="000000"/>
                </a:solidFill>
                <a:latin typeface="Times New Roman" charset="0"/>
                <a:ea typeface="Times New Roman" charset="0"/>
                <a:cs typeface="Times New Roman" charset="0"/>
              </a:rPr>
              <a:t>landscape</a:t>
            </a:r>
            <a:r>
              <a:rPr lang="en-US" sz="1600" dirty="0" smtClean="0">
                <a:solidFill>
                  <a:schemeClr val="tx1">
                    <a:lumMod val="50000"/>
                  </a:schemeClr>
                </a:solidFill>
                <a:latin typeface="Times New Roman" charset="0"/>
                <a:ea typeface="Times New Roman" charset="0"/>
                <a:cs typeface="Times New Roman" charset="0"/>
              </a:rPr>
              <a:t>. </a:t>
            </a:r>
            <a:r>
              <a:rPr lang="en-US" sz="1600" dirty="0">
                <a:solidFill>
                  <a:schemeClr val="tx1">
                    <a:lumMod val="50000"/>
                  </a:schemeClr>
                </a:solidFill>
                <a:latin typeface="Times New Roman" charset="0"/>
                <a:ea typeface="Times New Roman" charset="0"/>
                <a:cs typeface="Times New Roman" charset="0"/>
              </a:rPr>
              <a:t>Some focus on </a:t>
            </a:r>
            <a:r>
              <a:rPr lang="en-US" sz="1600" dirty="0" smtClean="0">
                <a:solidFill>
                  <a:schemeClr val="tx1">
                    <a:lumMod val="50000"/>
                  </a:schemeClr>
                </a:solidFill>
                <a:latin typeface="Times New Roman" charset="0"/>
                <a:ea typeface="Times New Roman" charset="0"/>
                <a:cs typeface="Times New Roman" charset="0"/>
              </a:rPr>
              <a:t>minimizing </a:t>
            </a:r>
            <a:r>
              <a:rPr lang="en-US" sz="1600" dirty="0">
                <a:solidFill>
                  <a:schemeClr val="tx1">
                    <a:lumMod val="50000"/>
                  </a:schemeClr>
                </a:solidFill>
                <a:latin typeface="Times New Roman" charset="0"/>
                <a:ea typeface="Times New Roman" charset="0"/>
                <a:cs typeface="Times New Roman" charset="0"/>
              </a:rPr>
              <a:t>disturbed areas, and reducing the </a:t>
            </a:r>
            <a:r>
              <a:rPr lang="en-US" sz="1600" dirty="0" smtClean="0">
                <a:solidFill>
                  <a:schemeClr val="tx1">
                    <a:lumMod val="50000"/>
                  </a:schemeClr>
                </a:solidFill>
                <a:latin typeface="Times New Roman" charset="0"/>
                <a:ea typeface="Times New Roman" charset="0"/>
                <a:cs typeface="Times New Roman" charset="0"/>
              </a:rPr>
              <a:t>impervious areas</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by</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education,</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employee</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training</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and</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site</a:t>
            </a:r>
            <a:r>
              <a:rPr lang="zh-CN" altLang="en-US" sz="1600" dirty="0" smtClean="0">
                <a:solidFill>
                  <a:schemeClr val="tx1">
                    <a:lumMod val="50000"/>
                  </a:schemeClr>
                </a:solidFill>
                <a:latin typeface="Times New Roman" charset="0"/>
                <a:ea typeface="Times New Roman" charset="0"/>
                <a:cs typeface="Times New Roman" charset="0"/>
              </a:rPr>
              <a:t> </a:t>
            </a:r>
            <a:r>
              <a:rPr lang="en-US" altLang="zh-CN" sz="1600" dirty="0" smtClean="0">
                <a:solidFill>
                  <a:schemeClr val="tx1">
                    <a:lumMod val="50000"/>
                  </a:schemeClr>
                </a:solidFill>
                <a:latin typeface="Times New Roman" charset="0"/>
                <a:ea typeface="Times New Roman" charset="0"/>
                <a:cs typeface="Times New Roman" charset="0"/>
              </a:rPr>
              <a:t>management</a:t>
            </a:r>
            <a:r>
              <a:rPr lang="en-US" sz="1600" dirty="0" smtClean="0">
                <a:solidFill>
                  <a:schemeClr val="tx1">
                    <a:lumMod val="50000"/>
                  </a:schemeClr>
                </a:solidFill>
                <a:latin typeface="Times New Roman" charset="0"/>
                <a:ea typeface="Times New Roman" charset="0"/>
                <a:cs typeface="Times New Roman" charset="0"/>
              </a:rPr>
              <a:t>.</a:t>
            </a:r>
            <a:endParaRPr lang="en-US" sz="1600" dirty="0">
              <a:solidFill>
                <a:schemeClr val="tx1">
                  <a:lumMod val="50000"/>
                </a:schemeClr>
              </a:solidFill>
              <a:latin typeface="Times New Roman" charset="0"/>
              <a:ea typeface="Times New Roman" charset="0"/>
              <a:cs typeface="Times New Roman" charset="0"/>
            </a:endParaRPr>
          </a:p>
        </p:txBody>
      </p:sp>
      <p:sp>
        <p:nvSpPr>
          <p:cNvPr id="10" name="Rectangle 9"/>
          <p:cNvSpPr/>
          <p:nvPr/>
        </p:nvSpPr>
        <p:spPr>
          <a:xfrm>
            <a:off x="451413" y="3476582"/>
            <a:ext cx="8324287" cy="2379819"/>
          </a:xfrm>
          <a:prstGeom prst="rect">
            <a:avLst/>
          </a:prstGeom>
        </p:spPr>
        <p:txBody>
          <a:bodyPr wrap="square">
            <a:spAutoFit/>
          </a:bodyPr>
          <a:lstStyle/>
          <a:p>
            <a:pPr algn="just">
              <a:lnSpc>
                <a:spcPct val="114000"/>
              </a:lnSpc>
              <a:spcAft>
                <a:spcPts val="600"/>
              </a:spcAft>
            </a:pPr>
            <a:r>
              <a:rPr lang="en-US" dirty="0" err="1" smtClean="0">
                <a:solidFill>
                  <a:srgbClr val="FFC000"/>
                </a:solidFill>
                <a:latin typeface="Times New Roman" charset="0"/>
                <a:ea typeface="Times New Roman" charset="0"/>
                <a:cs typeface="Times New Roman" charset="0"/>
              </a:rPr>
              <a:t>Stormwater</a:t>
            </a:r>
            <a:r>
              <a:rPr lang="en-US" dirty="0" smtClean="0">
                <a:solidFill>
                  <a:srgbClr val="FFC000"/>
                </a:solidFill>
                <a:latin typeface="Times New Roman" charset="0"/>
                <a:ea typeface="Times New Roman" charset="0"/>
                <a:cs typeface="Times New Roman" charset="0"/>
              </a:rPr>
              <a:t> BMPs</a:t>
            </a:r>
            <a:r>
              <a:rPr lang="zh-CN" altLang="en-US" dirty="0" smtClean="0">
                <a:solidFill>
                  <a:srgbClr val="FFC000"/>
                </a:solidFill>
                <a:latin typeface="Times New Roman" charset="0"/>
                <a:ea typeface="Times New Roman" charset="0"/>
                <a:cs typeface="Times New Roman" charset="0"/>
              </a:rPr>
              <a:t> </a:t>
            </a:r>
            <a:r>
              <a:rPr lang="en-US" altLang="zh-CN" dirty="0" smtClean="0">
                <a:solidFill>
                  <a:srgbClr val="FFC000"/>
                </a:solidFill>
                <a:latin typeface="Times New Roman" charset="0"/>
                <a:ea typeface="Times New Roman" charset="0"/>
                <a:cs typeface="Times New Roman" charset="0"/>
              </a:rPr>
              <a:t>in</a:t>
            </a:r>
            <a:r>
              <a:rPr lang="zh-CN" altLang="en-US" dirty="0" smtClean="0">
                <a:solidFill>
                  <a:srgbClr val="FFC000"/>
                </a:solidFill>
                <a:latin typeface="Times New Roman" charset="0"/>
                <a:ea typeface="Times New Roman" charset="0"/>
                <a:cs typeface="Times New Roman" charset="0"/>
              </a:rPr>
              <a:t> </a:t>
            </a:r>
            <a:r>
              <a:rPr lang="en-US" altLang="zh-CN" dirty="0" smtClean="0">
                <a:solidFill>
                  <a:srgbClr val="FFC000"/>
                </a:solidFill>
                <a:latin typeface="Times New Roman" charset="0"/>
                <a:ea typeface="Times New Roman" charset="0"/>
                <a:cs typeface="Times New Roman" charset="0"/>
              </a:rPr>
              <a:t>construction</a:t>
            </a:r>
            <a:r>
              <a:rPr lang="zh-CN" altLang="en-US" dirty="0" smtClean="0">
                <a:solidFill>
                  <a:srgbClr val="FFC000"/>
                </a:solidFill>
                <a:latin typeface="Times New Roman" charset="0"/>
                <a:ea typeface="Times New Roman" charset="0"/>
                <a:cs typeface="Times New Roman" charset="0"/>
              </a:rPr>
              <a:t> </a:t>
            </a:r>
            <a:r>
              <a:rPr lang="en-US" altLang="zh-CN" dirty="0" smtClean="0">
                <a:solidFill>
                  <a:srgbClr val="FFC000"/>
                </a:solidFill>
                <a:latin typeface="Times New Roman" charset="0"/>
                <a:ea typeface="Times New Roman" charset="0"/>
                <a:cs typeface="Times New Roman" charset="0"/>
              </a:rPr>
              <a:t>site:</a:t>
            </a:r>
          </a:p>
          <a:p>
            <a:pPr algn="just">
              <a:lnSpc>
                <a:spcPct val="114000"/>
              </a:lnSpc>
              <a:spcAft>
                <a:spcPts val="600"/>
              </a:spcAft>
            </a:pPr>
            <a:r>
              <a:rPr lang="en-US" dirty="0" smtClean="0">
                <a:solidFill>
                  <a:srgbClr val="000000"/>
                </a:solidFill>
                <a:latin typeface="Times New Roman" charset="0"/>
                <a:ea typeface="Times New Roman" charset="0"/>
                <a:cs typeface="Times New Roman" charset="0"/>
              </a:rPr>
              <a:t>Excessive </a:t>
            </a:r>
            <a:r>
              <a:rPr lang="en-US" dirty="0">
                <a:solidFill>
                  <a:srgbClr val="000000"/>
                </a:solidFill>
                <a:latin typeface="Times New Roman" charset="0"/>
                <a:ea typeface="Times New Roman" charset="0"/>
                <a:cs typeface="Times New Roman" charset="0"/>
              </a:rPr>
              <a:t>erosion and sedimentation are </a:t>
            </a:r>
            <a:r>
              <a:rPr lang="en-US" dirty="0" smtClean="0">
                <a:solidFill>
                  <a:srgbClr val="000000"/>
                </a:solidFill>
                <a:latin typeface="Times New Roman" charset="0"/>
                <a:ea typeface="Times New Roman" charset="0"/>
                <a:cs typeface="Times New Roman" charset="0"/>
              </a:rPr>
              <a:t>the </a:t>
            </a:r>
            <a:r>
              <a:rPr lang="en-US" dirty="0">
                <a:solidFill>
                  <a:srgbClr val="000000"/>
                </a:solidFill>
                <a:latin typeface="Times New Roman" charset="0"/>
                <a:ea typeface="Times New Roman" charset="0"/>
                <a:cs typeface="Times New Roman" charset="0"/>
              </a:rPr>
              <a:t>most visible water quality impacts due to construction activities. Other </a:t>
            </a:r>
            <a:r>
              <a:rPr lang="en-US" dirty="0" smtClean="0">
                <a:solidFill>
                  <a:srgbClr val="000000"/>
                </a:solidFill>
                <a:latin typeface="Times New Roman" charset="0"/>
                <a:ea typeface="Times New Roman" charset="0"/>
                <a:cs typeface="Times New Roman" charset="0"/>
              </a:rPr>
              <a:t>impacts </a:t>
            </a:r>
            <a:r>
              <a:rPr lang="en-US" dirty="0">
                <a:solidFill>
                  <a:srgbClr val="000000"/>
                </a:solidFill>
                <a:latin typeface="Times New Roman" charset="0"/>
                <a:ea typeface="Times New Roman" charset="0"/>
                <a:cs typeface="Times New Roman" charset="0"/>
              </a:rPr>
              <a:t>are associated with </a:t>
            </a:r>
            <a:r>
              <a:rPr lang="en-US" dirty="0" smtClean="0">
                <a:solidFill>
                  <a:srgbClr val="000000"/>
                </a:solidFill>
                <a:latin typeface="Times New Roman" charset="0"/>
                <a:ea typeface="Times New Roman" charset="0"/>
                <a:cs typeface="Times New Roman" charset="0"/>
              </a:rPr>
              <a:t>discharge </a:t>
            </a:r>
            <a:r>
              <a:rPr lang="en-US" dirty="0">
                <a:solidFill>
                  <a:srgbClr val="000000"/>
                </a:solidFill>
                <a:latin typeface="Times New Roman" charset="0"/>
                <a:ea typeface="Times New Roman" charset="0"/>
                <a:cs typeface="Times New Roman" charset="0"/>
              </a:rPr>
              <a:t>of pollutants such as metals, nutrients</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pesticides, construction chemicals, and other construction waste</a:t>
            </a:r>
            <a:r>
              <a:rPr lang="en-US" dirty="0" smtClean="0">
                <a:solidFill>
                  <a:srgbClr val="000000"/>
                </a:solidFill>
                <a:latin typeface="Times New Roman" charset="0"/>
                <a:ea typeface="Times New Roman" charset="0"/>
                <a:cs typeface="Times New Roman" charset="0"/>
              </a:rPr>
              <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Therefore,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types</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construction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site</a:t>
            </a:r>
            <a:r>
              <a:rPr lang="zh-CN" altLang="en-US" dirty="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include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erosion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sediment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control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tracking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control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material </a:t>
            </a:r>
            <a:r>
              <a:rPr lang="en-US" altLang="zh-CN" dirty="0">
                <a:solidFill>
                  <a:srgbClr val="000000"/>
                </a:solidFill>
                <a:latin typeface="Times New Roman" charset="0"/>
                <a:ea typeface="Times New Roman" charset="0"/>
                <a:cs typeface="Times New Roman" charset="0"/>
              </a:rPr>
              <a:t>management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BMPs</a:t>
            </a:r>
            <a:r>
              <a:rPr lang="en-US" altLang="zh-CN" dirty="0" smtClean="0">
                <a:solidFill>
                  <a:srgbClr val="000000"/>
                </a:solidFill>
                <a:latin typeface="Times New Roman" charset="0"/>
                <a:ea typeface="Times New Roman" charset="0"/>
                <a:cs typeface="Times New Roman" charset="0"/>
              </a:rPr>
              <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site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management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11312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9574"/>
            <a:ext cx="8775700" cy="105410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and </a:t>
            </a:r>
            <a:r>
              <a:rPr lang="en-US" altLang="zh-CN" sz="2800" dirty="0" smtClean="0">
                <a:solidFill>
                  <a:srgbClr val="990000"/>
                </a:solidFill>
                <a:latin typeface="Arial"/>
                <a:ea typeface="+mj-ea"/>
                <a:cs typeface="Arial"/>
              </a:rPr>
              <a:t>sediment </a:t>
            </a:r>
            <a:r>
              <a:rPr lang="en-US" altLang="zh-CN" sz="2800" dirty="0">
                <a:solidFill>
                  <a:srgbClr val="990000"/>
                </a:solidFill>
                <a:latin typeface="Arial"/>
                <a:ea typeface="+mj-ea"/>
                <a:cs typeface="Arial"/>
              </a:rPr>
              <a:t>c</a:t>
            </a:r>
            <a:r>
              <a:rPr lang="en-US" altLang="zh-CN" sz="2800" dirty="0" smtClean="0">
                <a:solidFill>
                  <a:srgbClr val="990000"/>
                </a:solidFill>
                <a:latin typeface="Arial"/>
                <a:ea typeface="+mj-ea"/>
                <a:cs typeface="Arial"/>
              </a:rPr>
              <a:t>ontrol </a:t>
            </a:r>
            <a:r>
              <a:rPr lang="en-US" altLang="zh-CN" sz="2800" dirty="0">
                <a:solidFill>
                  <a:srgbClr val="990000"/>
                </a:solidFill>
                <a:latin typeface="Arial"/>
                <a:ea typeface="+mj-ea"/>
                <a:cs typeface="Arial"/>
              </a:rPr>
              <a:t>BMPs</a:t>
            </a:r>
          </a:p>
        </p:txBody>
      </p:sp>
      <p:graphicFrame>
        <p:nvGraphicFramePr>
          <p:cNvPr id="8" name="Table 7">
            <a:extLst>
              <a:ext uri="{FF2B5EF4-FFF2-40B4-BE49-F238E27FC236}">
                <a16:creationId xmlns:a16="http://schemas.microsoft.com/office/drawing/2014/main" xmlns="" id="{13353C07-E394-4278-BDDE-DE3E6E80C087}"/>
              </a:ext>
            </a:extLst>
          </p:cNvPr>
          <p:cNvGraphicFramePr>
            <a:graphicFrameLocks noGrp="1"/>
          </p:cNvGraphicFramePr>
          <p:nvPr>
            <p:extLst>
              <p:ext uri="{D42A27DB-BD31-4B8C-83A1-F6EECF244321}">
                <p14:modId xmlns:p14="http://schemas.microsoft.com/office/powerpoint/2010/main" val="94653714"/>
              </p:ext>
            </p:extLst>
          </p:nvPr>
        </p:nvGraphicFramePr>
        <p:xfrm>
          <a:off x="6597569" y="1119820"/>
          <a:ext cx="2166556" cy="4482327"/>
        </p:xfrm>
        <a:graphic>
          <a:graphicData uri="http://schemas.openxmlformats.org/drawingml/2006/table">
            <a:tbl>
              <a:tblPr firstRow="1" bandRow="1">
                <a:tableStyleId>{5C22544A-7EE6-4342-B048-85BDC9FD1C3A}</a:tableStyleId>
              </a:tblPr>
              <a:tblGrid>
                <a:gridCol w="2166556">
                  <a:extLst>
                    <a:ext uri="{9D8B030D-6E8A-4147-A177-3AD203B41FA5}">
                      <a16:colId xmlns:a16="http://schemas.microsoft.com/office/drawing/2014/main" xmlns="" val="1746678409"/>
                    </a:ext>
                  </a:extLst>
                </a:gridCol>
              </a:tblGrid>
              <a:tr h="373314">
                <a:tc>
                  <a:txBody>
                    <a:bodyPr/>
                    <a:lstStyle/>
                    <a:p>
                      <a:pPr algn="ctr"/>
                      <a:r>
                        <a:rPr lang="en-US" b="0" dirty="0">
                          <a:solidFill>
                            <a:srgbClr val="000000"/>
                          </a:solidFill>
                          <a:latin typeface="Arial" panose="020B0604020202020204" pitchFamily="34" charset="0"/>
                          <a:cs typeface="Arial" panose="020B0604020202020204" pitchFamily="34" charset="0"/>
                        </a:rPr>
                        <a:t>Tracking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xmlns="" val="675688265"/>
                  </a:ext>
                </a:extLst>
              </a:tr>
              <a:tr h="15041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Construction</a:t>
                      </a:r>
                      <a:r>
                        <a:rPr kumimoji="0" lang="zh-CN"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 </a:t>
                      </a: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entrance/exit</a:t>
                      </a:r>
                      <a:r>
                        <a:rPr kumimoji="0" lang="zh-CN"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 </a:t>
                      </a: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stabilization</a:t>
                      </a:r>
                      <a:endParaRPr kumimoji="0" lang="en-US"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207557"/>
                  </a:ext>
                </a:extLst>
              </a:tr>
              <a:tr h="15041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Construction</a:t>
                      </a:r>
                      <a:r>
                        <a:rPr kumimoji="0" lang="zh-CN"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 </a:t>
                      </a: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roadway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stabilization</a:t>
                      </a:r>
                      <a:endParaRPr kumimoji="0" lang="en-US"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10350655"/>
                  </a:ext>
                </a:extLst>
              </a:tr>
              <a:tr h="11007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Entrance/outlet</a:t>
                      </a:r>
                      <a:r>
                        <a:rPr kumimoji="0" lang="zh-CN"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 </a:t>
                      </a: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tire</a:t>
                      </a:r>
                      <a:r>
                        <a:rPr kumimoji="0" lang="zh-CN"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 </a:t>
                      </a:r>
                      <a:r>
                        <a:rPr kumimoji="0" lang="en-US" altLang="zh-CN"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rPr>
                        <a:t>wash</a:t>
                      </a:r>
                      <a:endParaRPr kumimoji="0" lang="en-US" altLang="en-US" sz="1400" b="0" i="0" u="none" strike="noStrike" cap="none" normalizeH="0" baseline="0" dirty="0">
                        <a:ln>
                          <a:noFill/>
                        </a:ln>
                        <a:solidFill>
                          <a:srgbClr val="000000"/>
                        </a:solidFill>
                        <a:effectLst/>
                        <a:latin typeface="Times New Roman" panose="02020603050405020304" pitchFamily="18" charset="0"/>
                        <a:ea typeface="Times New Roman" charset="0"/>
                        <a:cs typeface="Times New Roman" panose="02020603050405020304" pitchFamily="18"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2496115"/>
                  </a:ext>
                </a:extLst>
              </a:tr>
            </a:tbl>
          </a:graphicData>
        </a:graphic>
      </p:graphicFrame>
      <p:graphicFrame>
        <p:nvGraphicFramePr>
          <p:cNvPr id="9" name="Table 8">
            <a:extLst>
              <a:ext uri="{FF2B5EF4-FFF2-40B4-BE49-F238E27FC236}">
                <a16:creationId xmlns:a16="http://schemas.microsoft.com/office/drawing/2014/main" xmlns="" id="{CBCED36C-9E7B-42AE-935E-B016B68348AF}"/>
              </a:ext>
            </a:extLst>
          </p:cNvPr>
          <p:cNvGraphicFramePr>
            <a:graphicFrameLocks noGrp="1"/>
          </p:cNvGraphicFramePr>
          <p:nvPr>
            <p:extLst>
              <p:ext uri="{D42A27DB-BD31-4B8C-83A1-F6EECF244321}">
                <p14:modId xmlns:p14="http://schemas.microsoft.com/office/powerpoint/2010/main" val="1193992441"/>
              </p:ext>
            </p:extLst>
          </p:nvPr>
        </p:nvGraphicFramePr>
        <p:xfrm>
          <a:off x="620049" y="1119820"/>
          <a:ext cx="3269044" cy="4482327"/>
        </p:xfrm>
        <a:graphic>
          <a:graphicData uri="http://schemas.openxmlformats.org/drawingml/2006/table">
            <a:tbl>
              <a:tblPr firstRow="1" bandRow="1">
                <a:tableStyleId>{5C22544A-7EE6-4342-B048-85BDC9FD1C3A}</a:tableStyleId>
              </a:tblPr>
              <a:tblGrid>
                <a:gridCol w="3269044">
                  <a:extLst>
                    <a:ext uri="{9D8B030D-6E8A-4147-A177-3AD203B41FA5}">
                      <a16:colId xmlns:a16="http://schemas.microsoft.com/office/drawing/2014/main" xmlns="" val="3689012449"/>
                    </a:ext>
                  </a:extLst>
                </a:gridCol>
              </a:tblGrid>
              <a:tr h="36929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rgbClr val="000000"/>
                          </a:solidFill>
                          <a:effectLst/>
                          <a:latin typeface="Arial" charset="0"/>
                          <a:ea typeface="Arial" charset="0"/>
                          <a:cs typeface="Arial" charset="0"/>
                        </a:rPr>
                        <a:t>Erosion Control BMPs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545665212"/>
                  </a:ext>
                </a:extLst>
              </a:tr>
              <a:tr h="34091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Scheduling</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16713924"/>
                  </a:ext>
                </a:extLst>
              </a:tr>
              <a:tr h="34091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Existing</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vegetation</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preservation</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06596952"/>
                  </a:ext>
                </a:extLst>
              </a:tr>
              <a:tr h="34091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Soil preparation and roughening</a:t>
                      </a: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1860975"/>
                  </a:ext>
                </a:extLst>
              </a:tr>
              <a:tr h="34091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Hydroseeding</a:t>
                      </a: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75892077"/>
                  </a:ext>
                </a:extLst>
              </a:tr>
              <a:tr h="3409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Hydraulic</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mulch</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1112474"/>
                  </a:ext>
                </a:extLst>
              </a:tr>
              <a:tr h="3409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Straw</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mulch</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38108138"/>
                  </a:ext>
                </a:extLst>
              </a:tr>
              <a:tr h="34091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Wood</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mulching</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41288699"/>
                  </a:ext>
                </a:extLst>
              </a:tr>
              <a:tr h="340910">
                <a:tc>
                  <a:txBody>
                    <a:bodyPr/>
                    <a:lstStyle/>
                    <a:p>
                      <a:pPr algn="ct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Soil</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binder</a:t>
                      </a:r>
                      <a:endParaRPr lang="en-US" dirty="0"/>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50587304"/>
                  </a:ext>
                </a:extLst>
              </a:tr>
              <a:tr h="340910">
                <a:tc>
                  <a:txBody>
                    <a:bodyPr/>
                    <a:lstStyle/>
                    <a:p>
                      <a:pPr algn="ct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Geotextiles and mats</a:t>
                      </a:r>
                      <a:endParaRPr lang="en-US" dirty="0"/>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07622810"/>
                  </a:ext>
                </a:extLst>
              </a:tr>
              <a:tr h="340910">
                <a:tc>
                  <a:txBody>
                    <a:bodyPr/>
                    <a:lstStyle/>
                    <a:p>
                      <a:pPr algn="ct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Earth</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dikes</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and</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drainage</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swales</a:t>
                      </a:r>
                      <a:endParaRPr lang="en-US" dirty="0"/>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91590025"/>
                  </a:ext>
                </a:extLst>
              </a:tr>
              <a:tr h="340910">
                <a:tc>
                  <a:txBody>
                    <a:bodyPr/>
                    <a:lstStyle/>
                    <a:p>
                      <a:pPr algn="ct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Slope</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drain</a:t>
                      </a:r>
                      <a:endParaRPr lang="en-US" dirty="0"/>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91359740"/>
                  </a:ext>
                </a:extLst>
              </a:tr>
              <a:tr h="363024">
                <a:tc>
                  <a:txBody>
                    <a:bodyPr/>
                    <a:lstStyle/>
                    <a:p>
                      <a:pPr algn="ct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Outlet protection </a:t>
                      </a:r>
                      <a:endParaRPr lang="en-US" dirty="0"/>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49284716"/>
                  </a:ext>
                </a:extLst>
              </a:tr>
            </a:tbl>
          </a:graphicData>
        </a:graphic>
      </p:graphicFrame>
      <p:graphicFrame>
        <p:nvGraphicFramePr>
          <p:cNvPr id="10" name="Table 9">
            <a:extLst>
              <a:ext uri="{FF2B5EF4-FFF2-40B4-BE49-F238E27FC236}">
                <a16:creationId xmlns:a16="http://schemas.microsoft.com/office/drawing/2014/main" xmlns="" id="{548E02A1-ACAD-41D6-8059-431BB46B6CBE}"/>
              </a:ext>
            </a:extLst>
          </p:cNvPr>
          <p:cNvGraphicFramePr>
            <a:graphicFrameLocks noGrp="1"/>
          </p:cNvGraphicFramePr>
          <p:nvPr>
            <p:extLst>
              <p:ext uri="{D42A27DB-BD31-4B8C-83A1-F6EECF244321}">
                <p14:modId xmlns:p14="http://schemas.microsoft.com/office/powerpoint/2010/main" val="2061386127"/>
              </p:ext>
            </p:extLst>
          </p:nvPr>
        </p:nvGraphicFramePr>
        <p:xfrm>
          <a:off x="3889093" y="1119820"/>
          <a:ext cx="2708476" cy="4486080"/>
        </p:xfrm>
        <a:graphic>
          <a:graphicData uri="http://schemas.openxmlformats.org/drawingml/2006/table">
            <a:tbl>
              <a:tblPr firstRow="1" bandRow="1">
                <a:tableStyleId>{5C22544A-7EE6-4342-B048-85BDC9FD1C3A}</a:tableStyleId>
              </a:tblPr>
              <a:tblGrid>
                <a:gridCol w="2708476">
                  <a:extLst>
                    <a:ext uri="{9D8B030D-6E8A-4147-A177-3AD203B41FA5}">
                      <a16:colId xmlns:a16="http://schemas.microsoft.com/office/drawing/2014/main" xmlns="" val="1890947743"/>
                    </a:ext>
                  </a:extLst>
                </a:gridCol>
              </a:tblGrid>
              <a:tr h="373840">
                <a:tc>
                  <a:txBody>
                    <a:bodyPr/>
                    <a:lstStyle/>
                    <a:p>
                      <a:pPr algn="ctr"/>
                      <a:r>
                        <a:rPr lang="en-US" b="0" dirty="0">
                          <a:solidFill>
                            <a:srgbClr val="000000"/>
                          </a:solidFill>
                          <a:latin typeface="Arial" panose="020B0604020202020204" pitchFamily="34" charset="0"/>
                          <a:cs typeface="Arial" panose="020B0604020202020204" pitchFamily="34" charset="0"/>
                        </a:rPr>
                        <a:t>Sediment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xmlns="" val="1699589845"/>
                  </a:ext>
                </a:extLst>
              </a:tr>
              <a:tr h="37384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Silt</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fence</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94178887"/>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Sediment</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basin</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74661873"/>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Sediment</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trap</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40373203"/>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Check</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dams</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5739662"/>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Fiber</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rolls</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01107289"/>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Gravel</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bag</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berm</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34993194"/>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Sandbag</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barrier</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87758305"/>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Straw</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bale</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barrier</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6861181"/>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Street</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sweeping</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and</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vacuuming</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83284328"/>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a:ln>
                            <a:noFill/>
                          </a:ln>
                          <a:solidFill>
                            <a:srgbClr val="000000"/>
                          </a:solidFill>
                          <a:effectLst/>
                          <a:latin typeface="Times New Roman" charset="0"/>
                          <a:ea typeface="Times New Roman" charset="0"/>
                          <a:cs typeface="Times New Roman" charset="0"/>
                        </a:rPr>
                        <a:t>Stormwater</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drain</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inlet</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protection</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6376630"/>
                  </a:ext>
                </a:extLst>
              </a:tr>
              <a:tr h="373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Chemical</a:t>
                      </a:r>
                      <a:r>
                        <a:rPr kumimoji="0" lang="zh-CN" altLang="en-US" sz="1400" b="0" i="0" u="none" strike="noStrike" cap="none" normalizeH="0" baseline="0" dirty="0">
                          <a:ln>
                            <a:noFill/>
                          </a:ln>
                          <a:solidFill>
                            <a:srgbClr val="000000"/>
                          </a:solidFill>
                          <a:effectLst/>
                          <a:latin typeface="Times New Roman" charset="0"/>
                          <a:ea typeface="Times New Roman" charset="0"/>
                          <a:cs typeface="Times New Roman" charset="0"/>
                        </a:rPr>
                        <a:t> </a:t>
                      </a:r>
                      <a:r>
                        <a:rPr kumimoji="0" lang="en-US" altLang="zh-CN" sz="1400" b="0" i="0" u="none" strike="noStrike" cap="none" normalizeH="0" baseline="0" dirty="0">
                          <a:ln>
                            <a:noFill/>
                          </a:ln>
                          <a:solidFill>
                            <a:srgbClr val="000000"/>
                          </a:solidFill>
                          <a:effectLst/>
                          <a:latin typeface="Times New Roman" charset="0"/>
                          <a:ea typeface="Times New Roman" charset="0"/>
                          <a:cs typeface="Times New Roman" charset="0"/>
                        </a:rPr>
                        <a:t>treatment</a:t>
                      </a:r>
                      <a:endParaRPr kumimoji="0" lang="en-US" altLang="en-US" sz="1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51" marR="91451"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43445165"/>
                  </a:ext>
                </a:extLst>
              </a:tr>
            </a:tbl>
          </a:graphicData>
        </a:graphic>
      </p:graphicFrame>
    </p:spTree>
    <p:extLst>
      <p:ext uri="{BB962C8B-B14F-4D97-AF65-F5344CB8AC3E}">
        <p14:creationId xmlns:p14="http://schemas.microsoft.com/office/powerpoint/2010/main" val="198567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95" y="0"/>
            <a:ext cx="9133010" cy="6858000"/>
          </a:xfrm>
          <a:prstGeom prst="rect">
            <a:avLst/>
          </a:prstGeom>
        </p:spPr>
      </p:pic>
    </p:spTree>
    <p:extLst>
      <p:ext uri="{BB962C8B-B14F-4D97-AF65-F5344CB8AC3E}">
        <p14:creationId xmlns:p14="http://schemas.microsoft.com/office/powerpoint/2010/main" val="1191887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114101F-73E0-4808-9387-98C0476A10D3}"/>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Soil preparation and roughening</a:t>
            </a:r>
          </a:p>
        </p:txBody>
      </p:sp>
      <p:sp>
        <p:nvSpPr>
          <p:cNvPr id="5" name="Rectangle 4">
            <a:extLst>
              <a:ext uri="{FF2B5EF4-FFF2-40B4-BE49-F238E27FC236}">
                <a16:creationId xmlns:a16="http://schemas.microsoft.com/office/drawing/2014/main" xmlns="" id="{0946FF56-DAE0-44D3-8F6C-76163DB020A7}"/>
              </a:ext>
            </a:extLst>
          </p:cNvPr>
          <p:cNvSpPr/>
          <p:nvPr/>
        </p:nvSpPr>
        <p:spPr>
          <a:xfrm>
            <a:off x="428543" y="1126410"/>
            <a:ext cx="8377419" cy="1477328"/>
          </a:xfrm>
          <a:prstGeom prst="rect">
            <a:avLst/>
          </a:prstGeom>
        </p:spPr>
        <p:txBody>
          <a:bodyPr wrap="square">
            <a:spAutoFit/>
          </a:bodyPr>
          <a:lstStyle/>
          <a:p>
            <a:pPr algn="just"/>
            <a:r>
              <a:rPr lang="en-US" dirty="0">
                <a:solidFill>
                  <a:srgbClr val="00B050"/>
                </a:solidFill>
                <a:latin typeface="Times New Roman" panose="02020603050405020304" pitchFamily="18" charset="0"/>
                <a:cs typeface="Times New Roman" panose="02020603050405020304" pitchFamily="18" charset="0"/>
              </a:rPr>
              <a:t>Soil Preparation/Roughening</a:t>
            </a:r>
            <a:r>
              <a:rPr lang="en-US" dirty="0">
                <a:solidFill>
                  <a:srgbClr val="000000"/>
                </a:solidFill>
                <a:latin typeface="Times New Roman" panose="02020603050405020304" pitchFamily="18" charset="0"/>
                <a:cs typeface="Times New Roman" panose="02020603050405020304" pitchFamily="18" charset="0"/>
              </a:rPr>
              <a:t> involves assessment and preparation of surface. It includes:</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Soil testing (seed base, soil characteristics, or nutrients)</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Roughening surface soil with horizontal grooves across the slope, stair stepping, or tracking with construction equipment</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Tilling topsoil to prepare a seed bed and/or incorporation of soil amendments</a:t>
            </a:r>
          </a:p>
        </p:txBody>
      </p:sp>
      <p:sp>
        <p:nvSpPr>
          <p:cNvPr id="7" name="Rectangle 6">
            <a:extLst>
              <a:ext uri="{FF2B5EF4-FFF2-40B4-BE49-F238E27FC236}">
                <a16:creationId xmlns:a16="http://schemas.microsoft.com/office/drawing/2014/main" xmlns="" id="{C5C1A00C-00CA-427D-8556-3C9F7B3414AF}"/>
              </a:ext>
            </a:extLst>
          </p:cNvPr>
          <p:cNvSpPr/>
          <p:nvPr/>
        </p:nvSpPr>
        <p:spPr>
          <a:xfrm>
            <a:off x="501428" y="3100101"/>
            <a:ext cx="3683830"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Prepares soil for additional BMPs installation</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Prepares a seed bed to aid and enhance vegetative establishment</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Reduces runoff and increases infiltration</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Reduces erosion and provides sediment </a:t>
            </a:r>
            <a:r>
              <a:rPr lang="en-US" altLang="zh-CN" dirty="0" smtClean="0">
                <a:solidFill>
                  <a:srgbClr val="000000"/>
                </a:solidFill>
                <a:latin typeface="Times New Roman" charset="0"/>
                <a:ea typeface="Times New Roman" charset="0"/>
                <a:cs typeface="Times New Roman" charset="0"/>
              </a:rPr>
              <a:t>trapping.</a:t>
            </a:r>
            <a:endParaRPr lang="en-US" altLang="zh-CN" dirty="0">
              <a:solidFill>
                <a:srgbClr val="000000"/>
              </a:solidFill>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xmlns="" id="{41A6C0CD-0357-4A12-A224-83D1158410C3}"/>
              </a:ext>
            </a:extLst>
          </p:cNvPr>
          <p:cNvSpPr txBox="1"/>
          <p:nvPr/>
        </p:nvSpPr>
        <p:spPr>
          <a:xfrm>
            <a:off x="501428" y="2651059"/>
            <a:ext cx="1014856"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Purposes</a:t>
            </a:r>
            <a:endParaRPr lang="en-US" altLang="en-US" dirty="0">
              <a:latin typeface="Times New Roman" charset="0"/>
              <a:ea typeface="Times New Roman" charset="0"/>
              <a:cs typeface="Times New Roman" charset="0"/>
            </a:endParaRPr>
          </a:p>
        </p:txBody>
      </p:sp>
      <p:pic>
        <p:nvPicPr>
          <p:cNvPr id="9" name="Picture 8">
            <a:extLst>
              <a:ext uri="{FF2B5EF4-FFF2-40B4-BE49-F238E27FC236}">
                <a16:creationId xmlns:a16="http://schemas.microsoft.com/office/drawing/2014/main" xmlns="" id="{A4CF8518-347C-469B-8580-E119D493ADC9}"/>
              </a:ext>
            </a:extLst>
          </p:cNvPr>
          <p:cNvPicPr>
            <a:picLocks noChangeAspect="1"/>
          </p:cNvPicPr>
          <p:nvPr/>
        </p:nvPicPr>
        <p:blipFill>
          <a:blip r:embed="rId2"/>
          <a:stretch>
            <a:fillRect/>
          </a:stretch>
        </p:blipFill>
        <p:spPr>
          <a:xfrm>
            <a:off x="4958743" y="2648028"/>
            <a:ext cx="3463910" cy="3083562"/>
          </a:xfrm>
          <a:prstGeom prst="rect">
            <a:avLst/>
          </a:prstGeom>
          <a:ln>
            <a:noFill/>
          </a:ln>
          <a:effectLst>
            <a:softEdge rad="112500"/>
          </a:effectLst>
        </p:spPr>
      </p:pic>
    </p:spTree>
    <p:extLst>
      <p:ext uri="{BB962C8B-B14F-4D97-AF65-F5344CB8AC3E}">
        <p14:creationId xmlns:p14="http://schemas.microsoft.com/office/powerpoint/2010/main" val="1269609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CFB04AF-2525-48C3-8D55-4AC0AEDCCEA3}"/>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Soil preparation and roughening</a:t>
            </a:r>
            <a:r>
              <a:rPr lang="en-US" altLang="zh-CN" dirty="0">
                <a:solidFill>
                  <a:schemeClr val="tx2">
                    <a:lumMod val="60000"/>
                    <a:lumOff val="40000"/>
                  </a:schemeClr>
                </a:solidFill>
                <a:latin typeface="Arial"/>
                <a:cs typeface="Arial"/>
              </a:rPr>
              <a:t> (cont’d)</a:t>
            </a:r>
            <a:endParaRPr lang="en-US" altLang="zh-CN" sz="2400" dirty="0">
              <a:solidFill>
                <a:schemeClr val="tx2">
                  <a:lumMod val="60000"/>
                  <a:lumOff val="40000"/>
                </a:schemeClr>
              </a:solidFill>
              <a:latin typeface="Arial"/>
              <a:cs typeface="Arial"/>
            </a:endParaRPr>
          </a:p>
        </p:txBody>
      </p:sp>
      <p:sp>
        <p:nvSpPr>
          <p:cNvPr id="5" name="TextBox 4">
            <a:extLst>
              <a:ext uri="{FF2B5EF4-FFF2-40B4-BE49-F238E27FC236}">
                <a16:creationId xmlns:a16="http://schemas.microsoft.com/office/drawing/2014/main" xmlns="" id="{5525ACE2-7483-44E9-B31B-03B321BBEBE5}"/>
              </a:ext>
            </a:extLst>
          </p:cNvPr>
          <p:cNvSpPr txBox="1"/>
          <p:nvPr/>
        </p:nvSpPr>
        <p:spPr>
          <a:xfrm>
            <a:off x="594026" y="1434863"/>
            <a:ext cx="1431545"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Applications</a:t>
            </a:r>
            <a:endParaRPr lang="en-US" altLang="en-US" dirty="0">
              <a:latin typeface="Times New Roman" charset="0"/>
              <a:ea typeface="Times New Roman" charset="0"/>
              <a:cs typeface="Times New Roman" charset="0"/>
            </a:endParaRPr>
          </a:p>
        </p:txBody>
      </p:sp>
      <p:sp>
        <p:nvSpPr>
          <p:cNvPr id="6" name="Rectangle 5">
            <a:extLst>
              <a:ext uri="{FF2B5EF4-FFF2-40B4-BE49-F238E27FC236}">
                <a16:creationId xmlns:a16="http://schemas.microsoft.com/office/drawing/2014/main" xmlns="" id="{AA54FEFF-9A6A-49B9-82F3-5550FCA5BC2A}"/>
              </a:ext>
            </a:extLst>
          </p:cNvPr>
          <p:cNvSpPr/>
          <p:nvPr/>
        </p:nvSpPr>
        <p:spPr>
          <a:xfrm>
            <a:off x="594026" y="1831552"/>
            <a:ext cx="8295332" cy="923330"/>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charset="0"/>
                <a:ea typeface="Times New Roman" charset="0"/>
                <a:cs typeface="Times New Roman" charset="0"/>
              </a:rPr>
              <a:t>All construction slopes require enhancing of vegetation stabilization.</a:t>
            </a:r>
          </a:p>
          <a:p>
            <a:pPr marL="285750" indent="-285750" algn="just">
              <a:buFont typeface="Arial" panose="020B0604020202020204" pitchFamily="34" charset="0"/>
              <a:buChar char="•"/>
            </a:pPr>
            <a:r>
              <a:rPr lang="en-US" dirty="0">
                <a:solidFill>
                  <a:srgbClr val="000000"/>
                </a:solidFill>
                <a:latin typeface="Times New Roman" charset="0"/>
                <a:ea typeface="Times New Roman" charset="0"/>
                <a:cs typeface="Times New Roman" charset="0"/>
              </a:rPr>
              <a:t>Soil preparation is suitable when used with any soil stabilization method.</a:t>
            </a:r>
          </a:p>
          <a:p>
            <a:pPr marL="285750" indent="-285750" algn="just">
              <a:buFont typeface="Arial" panose="020B0604020202020204" pitchFamily="34" charset="0"/>
              <a:buChar char="•"/>
            </a:pPr>
            <a:r>
              <a:rPr lang="en-US" dirty="0">
                <a:solidFill>
                  <a:srgbClr val="000000"/>
                </a:solidFill>
                <a:latin typeface="Times New Roman" charset="0"/>
                <a:ea typeface="Times New Roman" charset="0"/>
                <a:cs typeface="Times New Roman" charset="0"/>
              </a:rPr>
              <a:t>Roughening should be used with other erosion control as a complementary measure.</a:t>
            </a:r>
          </a:p>
        </p:txBody>
      </p:sp>
      <p:sp>
        <p:nvSpPr>
          <p:cNvPr id="9" name="TextBox 8">
            <a:extLst>
              <a:ext uri="{FF2B5EF4-FFF2-40B4-BE49-F238E27FC236}">
                <a16:creationId xmlns:a16="http://schemas.microsoft.com/office/drawing/2014/main" xmlns="" id="{98A97E8B-93FD-41DD-BF07-BA2325E38FD8}"/>
              </a:ext>
            </a:extLst>
          </p:cNvPr>
          <p:cNvSpPr txBox="1"/>
          <p:nvPr/>
        </p:nvSpPr>
        <p:spPr>
          <a:xfrm>
            <a:off x="594026" y="2877206"/>
            <a:ext cx="1269499" cy="369332"/>
          </a:xfrm>
          <a:prstGeom prst="rect">
            <a:avLst/>
          </a:prstGeom>
          <a:solidFill>
            <a:srgbClr val="FFCC00"/>
          </a:solidFill>
        </p:spPr>
        <p:txBody>
          <a:bodyPr wrap="square"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11" name="Rectangle 10">
            <a:extLst>
              <a:ext uri="{FF2B5EF4-FFF2-40B4-BE49-F238E27FC236}">
                <a16:creationId xmlns:a16="http://schemas.microsoft.com/office/drawing/2014/main" xmlns="" id="{B054A719-2359-4089-B39F-2B8AF9062042}"/>
              </a:ext>
            </a:extLst>
          </p:cNvPr>
          <p:cNvSpPr/>
          <p:nvPr/>
        </p:nvSpPr>
        <p:spPr>
          <a:xfrm>
            <a:off x="594026" y="3284197"/>
            <a:ext cx="8181675" cy="923330"/>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charset="0"/>
                <a:ea typeface="Times New Roman" charset="0"/>
                <a:cs typeface="Times New Roman" charset="0"/>
              </a:rPr>
              <a:t>Must be done prior to installing other erosion control and sediment control </a:t>
            </a:r>
            <a:r>
              <a:rPr lang="en-US" dirty="0" smtClean="0">
                <a:solidFill>
                  <a:srgbClr val="000000"/>
                </a:solidFill>
                <a:latin typeface="Times New Roman" charset="0"/>
                <a:ea typeface="Times New Roman" charset="0"/>
                <a:cs typeface="Times New Roman" charset="0"/>
              </a:rPr>
              <a:t>BMPs.</a:t>
            </a:r>
            <a:endParaRPr lang="en-US" dirty="0">
              <a:solidFill>
                <a:srgbClr val="000000"/>
              </a:solidFill>
              <a:latin typeface="Times New Roman" charset="0"/>
              <a:ea typeface="Times New Roman" charset="0"/>
              <a:cs typeface="Times New Roman" charset="0"/>
            </a:endParaRPr>
          </a:p>
          <a:p>
            <a:pPr marL="285750" indent="-285750" algn="just">
              <a:buFont typeface="Arial" panose="020B0604020202020204" pitchFamily="34" charset="0"/>
              <a:buChar char="•"/>
            </a:pPr>
            <a:r>
              <a:rPr lang="en-US" dirty="0">
                <a:solidFill>
                  <a:srgbClr val="000000"/>
                </a:solidFill>
                <a:latin typeface="Times New Roman" charset="0"/>
                <a:ea typeface="Times New Roman" charset="0"/>
                <a:cs typeface="Times New Roman" charset="0"/>
              </a:rPr>
              <a:t>Limited effectiveness in anything more than a moderate </a:t>
            </a:r>
            <a:r>
              <a:rPr lang="en-US" dirty="0" smtClean="0">
                <a:solidFill>
                  <a:srgbClr val="000000"/>
                </a:solidFill>
                <a:latin typeface="Times New Roman" charset="0"/>
                <a:ea typeface="Times New Roman" charset="0"/>
                <a:cs typeface="Times New Roman" charset="0"/>
              </a:rPr>
              <a:t>storm.</a:t>
            </a:r>
            <a:endParaRPr lang="en-US" dirty="0">
              <a:solidFill>
                <a:srgbClr val="000000"/>
              </a:solidFill>
              <a:latin typeface="Times New Roman" charset="0"/>
              <a:ea typeface="Times New Roman" charset="0"/>
              <a:cs typeface="Times New Roman" charset="0"/>
            </a:endParaRPr>
          </a:p>
          <a:p>
            <a:pPr marL="285750" indent="-285750" algn="just">
              <a:buFont typeface="Arial" panose="020B0604020202020204" pitchFamily="34" charset="0"/>
              <a:buChar char="•"/>
            </a:pPr>
            <a:r>
              <a:rPr lang="en-US" dirty="0">
                <a:solidFill>
                  <a:srgbClr val="000000"/>
                </a:solidFill>
                <a:latin typeface="Times New Roman" charset="0"/>
                <a:ea typeface="Times New Roman" charset="0"/>
                <a:cs typeface="Times New Roman" charset="0"/>
              </a:rPr>
              <a:t>Need re-roughened if roughening is washed away by a heavy </a:t>
            </a:r>
            <a:r>
              <a:rPr lang="en-US" dirty="0" smtClean="0">
                <a:solidFill>
                  <a:srgbClr val="000000"/>
                </a:solidFill>
                <a:latin typeface="Times New Roman" charset="0"/>
                <a:ea typeface="Times New Roman" charset="0"/>
                <a:cs typeface="Times New Roman" charset="0"/>
              </a:rPr>
              <a:t>storm.</a:t>
            </a:r>
            <a:endParaRPr lang="en-US" dirty="0">
              <a:solidFill>
                <a:srgbClr val="000000"/>
              </a:solidFill>
              <a:latin typeface="Times New Roman" charset="0"/>
              <a:ea typeface="Times New Roman" charset="0"/>
              <a:cs typeface="Times New Roman" charset="0"/>
            </a:endParaRPr>
          </a:p>
        </p:txBody>
      </p:sp>
      <p:sp>
        <p:nvSpPr>
          <p:cNvPr id="12" name="TextBox 11">
            <a:extLst>
              <a:ext uri="{FF2B5EF4-FFF2-40B4-BE49-F238E27FC236}">
                <a16:creationId xmlns:a16="http://schemas.microsoft.com/office/drawing/2014/main" xmlns="" id="{3335AFDD-2EF7-4D2D-914B-BDFE71344BD9}"/>
              </a:ext>
            </a:extLst>
          </p:cNvPr>
          <p:cNvSpPr txBox="1"/>
          <p:nvPr/>
        </p:nvSpPr>
        <p:spPr>
          <a:xfrm>
            <a:off x="594027" y="4353001"/>
            <a:ext cx="713914" cy="369332"/>
          </a:xfrm>
          <a:prstGeom prst="rect">
            <a:avLst/>
          </a:prstGeom>
          <a:solidFill>
            <a:srgbClr val="FFCC00"/>
          </a:solidFill>
        </p:spPr>
        <p:txBody>
          <a:bodyPr wrap="square" rtlCol="0">
            <a:spAutoFit/>
          </a:bodyPr>
          <a:lstStyle/>
          <a:p>
            <a:r>
              <a:rPr lang="en-US" altLang="zh-CN" dirty="0">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sp>
        <p:nvSpPr>
          <p:cNvPr id="13" name="Rectangle 12">
            <a:extLst>
              <a:ext uri="{FF2B5EF4-FFF2-40B4-BE49-F238E27FC236}">
                <a16:creationId xmlns:a16="http://schemas.microsoft.com/office/drawing/2014/main" xmlns="" id="{4E1C40CF-C390-4233-A505-64B9801066EA}"/>
              </a:ext>
            </a:extLst>
          </p:cNvPr>
          <p:cNvSpPr/>
          <p:nvPr/>
        </p:nvSpPr>
        <p:spPr>
          <a:xfrm>
            <a:off x="594026" y="4776806"/>
            <a:ext cx="8181675" cy="646331"/>
          </a:xfrm>
          <a:prstGeom prst="rect">
            <a:avLst/>
          </a:prstGeom>
        </p:spPr>
        <p:txBody>
          <a:bodyPr wrap="square">
            <a:spAutoFit/>
          </a:bodyPr>
          <a:lstStyle/>
          <a:p>
            <a:pPr algn="just"/>
            <a:r>
              <a:rPr lang="en-US" dirty="0">
                <a:solidFill>
                  <a:srgbClr val="000000"/>
                </a:solidFill>
                <a:latin typeface="Times New Roman" charset="0"/>
                <a:ea typeface="Times New Roman" charset="0"/>
                <a:cs typeface="Times New Roman" charset="0"/>
              </a:rPr>
              <a:t>Costs are depends on the labor of tracking or preparation of the slope and the cost of any soil amendment materials.</a:t>
            </a:r>
          </a:p>
        </p:txBody>
      </p:sp>
    </p:spTree>
    <p:extLst>
      <p:ext uri="{BB962C8B-B14F-4D97-AF65-F5344CB8AC3E}">
        <p14:creationId xmlns:p14="http://schemas.microsoft.com/office/powerpoint/2010/main" val="26458162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err="1">
                <a:solidFill>
                  <a:schemeClr val="tx2">
                    <a:lumMod val="60000"/>
                    <a:lumOff val="40000"/>
                  </a:schemeClr>
                </a:solidFill>
                <a:latin typeface="Arial"/>
                <a:cs typeface="Arial"/>
              </a:rPr>
              <a:t>Hydroseeding</a:t>
            </a:r>
            <a:endParaRPr lang="en-US" altLang="zh-CN" sz="2400" u="sng" dirty="0">
              <a:solidFill>
                <a:schemeClr val="tx2">
                  <a:lumMod val="60000"/>
                  <a:lumOff val="40000"/>
                </a:schemeClr>
              </a:solidFill>
              <a:latin typeface="Arial"/>
              <a:cs typeface="Arial"/>
            </a:endParaRPr>
          </a:p>
        </p:txBody>
      </p:sp>
      <p:sp>
        <p:nvSpPr>
          <p:cNvPr id="5" name="Rectangle 4"/>
          <p:cNvSpPr/>
          <p:nvPr/>
        </p:nvSpPr>
        <p:spPr>
          <a:xfrm>
            <a:off x="398281" y="1150395"/>
            <a:ext cx="8377419" cy="646331"/>
          </a:xfrm>
          <a:prstGeom prst="rect">
            <a:avLst/>
          </a:prstGeom>
        </p:spPr>
        <p:txBody>
          <a:bodyPr wrap="square">
            <a:spAutoFit/>
          </a:bodyPr>
          <a:lstStyle/>
          <a:p>
            <a:pPr algn="just"/>
            <a:r>
              <a:rPr lang="en-US" altLang="zh-CN" dirty="0" err="1">
                <a:solidFill>
                  <a:srgbClr val="00B050"/>
                </a:solidFill>
                <a:latin typeface="Times New Roman" charset="0"/>
                <a:ea typeface="Times New Roman" charset="0"/>
                <a:cs typeface="Times New Roman" charset="0"/>
              </a:rPr>
              <a:t>Hydroseeding</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a:t>
            </a:r>
            <a:r>
              <a:rPr lang="en-US" dirty="0">
                <a:solidFill>
                  <a:srgbClr val="000000"/>
                </a:solidFill>
                <a:latin typeface="Times New Roman" charset="0"/>
                <a:ea typeface="Times New Roman" charset="0"/>
                <a:cs typeface="Times New Roman" charset="0"/>
              </a:rPr>
              <a:t>lant</a:t>
            </a:r>
            <a:r>
              <a:rPr lang="en-US" altLang="zh-CN" dirty="0">
                <a:solidFill>
                  <a:srgbClr val="000000"/>
                </a:solidFill>
                <a:latin typeface="Times New Roman" charset="0"/>
                <a:ea typeface="Times New Roman" charset="0"/>
                <a:cs typeface="Times New Roman" charset="0"/>
              </a:rPr>
              <a:t>s</a:t>
            </a:r>
            <a:r>
              <a:rPr lang="en-US" dirty="0">
                <a:solidFill>
                  <a:srgbClr val="000000"/>
                </a:solidFill>
                <a:latin typeface="Times New Roman" charset="0"/>
                <a:ea typeface="Times New Roman" charset="0"/>
                <a:cs typeface="Times New Roman" charset="0"/>
              </a:rPr>
              <a:t> rapid-growing annual grasses, small grains, or legumes </a:t>
            </a:r>
            <a:r>
              <a:rPr lang="en-US" altLang="zh-CN" dirty="0">
                <a:solidFill>
                  <a:srgbClr val="000000"/>
                </a:solidFill>
                <a:latin typeface="Times New Roman" charset="0"/>
                <a:ea typeface="Times New Roman" charset="0"/>
                <a:cs typeface="Times New Roman" charset="0"/>
              </a:rPr>
              <a:t>with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hydro-mulch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equipment</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to provide temporary cover for erosion control on disturbed areas.</a:t>
            </a:r>
          </a:p>
        </p:txBody>
      </p:sp>
      <p:pic>
        <p:nvPicPr>
          <p:cNvPr id="1026" name="Picture 2" descr="https://sponzilli.com/wp-content/uploads/2018/12/hydroseeding-pro-tea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990" y="2685848"/>
            <a:ext cx="4218972" cy="2746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56728" y="5378509"/>
            <a:ext cx="2294287"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sponzilli.com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hydroseeding</a:t>
            </a:r>
            <a:r>
              <a:rPr lang="en-US" sz="1000" dirty="0">
                <a:solidFill>
                  <a:srgbClr val="000000"/>
                </a:solidFill>
                <a:latin typeface="Times New Roman" charset="0"/>
                <a:ea typeface="Times New Roman" charset="0"/>
                <a:cs typeface="Times New Roman" charset="0"/>
              </a:rPr>
              <a:t>-pro/</a:t>
            </a:r>
          </a:p>
        </p:txBody>
      </p:sp>
      <p:sp>
        <p:nvSpPr>
          <p:cNvPr id="7" name="Rectangle 6"/>
          <p:cNvSpPr/>
          <p:nvPr/>
        </p:nvSpPr>
        <p:spPr>
          <a:xfrm>
            <a:off x="501428" y="2913097"/>
            <a:ext cx="3966400" cy="1477328"/>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Maintain sheet flow,</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promote infiltration, reduce sediment runoff, and improve visual aesthetics.</a:t>
            </a:r>
            <a:r>
              <a:rPr lang="zh-CN" altLang="en-US" dirty="0">
                <a:solidFill>
                  <a:srgbClr val="000000"/>
                </a:solidFill>
                <a:latin typeface="Times New Roman" charset="0"/>
                <a:ea typeface="Times New Roman" charset="0"/>
                <a:cs typeface="Times New Roman" charset="0"/>
              </a:rPr>
              <a:t> </a:t>
            </a:r>
            <a:endParaRPr lang="en-US" altLang="zh-CN" dirty="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Temporarily protect exposed soils from erosion by water and wind. </a:t>
            </a:r>
          </a:p>
        </p:txBody>
      </p:sp>
      <p:sp>
        <p:nvSpPr>
          <p:cNvPr id="9" name="TextBox 8"/>
          <p:cNvSpPr txBox="1"/>
          <p:nvPr/>
        </p:nvSpPr>
        <p:spPr>
          <a:xfrm>
            <a:off x="501428" y="2543765"/>
            <a:ext cx="1014856"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Purposes</a:t>
            </a:r>
            <a:endParaRPr lang="en-US" altLang="en-US" dirty="0">
              <a:latin typeface="Times New Roman" charset="0"/>
              <a:ea typeface="Times New Roman" charset="0"/>
              <a:cs typeface="Times New Roman" charset="0"/>
            </a:endParaRPr>
          </a:p>
        </p:txBody>
      </p:sp>
      <p:sp>
        <p:nvSpPr>
          <p:cNvPr id="10" name="TextBox 9"/>
          <p:cNvSpPr txBox="1"/>
          <p:nvPr/>
        </p:nvSpPr>
        <p:spPr>
          <a:xfrm>
            <a:off x="501428" y="4397983"/>
            <a:ext cx="1304223"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Application</a:t>
            </a:r>
            <a:endParaRPr lang="en-US" altLang="en-US" dirty="0">
              <a:latin typeface="Times New Roman" charset="0"/>
              <a:ea typeface="Times New Roman" charset="0"/>
              <a:cs typeface="Times New Roman" charset="0"/>
            </a:endParaRPr>
          </a:p>
        </p:txBody>
      </p:sp>
      <p:sp>
        <p:nvSpPr>
          <p:cNvPr id="2" name="Rectangle 1"/>
          <p:cNvSpPr/>
          <p:nvPr/>
        </p:nvSpPr>
        <p:spPr>
          <a:xfrm>
            <a:off x="501428" y="4794672"/>
            <a:ext cx="3977975" cy="923330"/>
          </a:xfrm>
          <a:prstGeom prst="rect">
            <a:avLst/>
          </a:prstGeom>
        </p:spPr>
        <p:txBody>
          <a:bodyPr wrap="square">
            <a:spAutoFit/>
          </a:bodyPr>
          <a:lstStyle/>
          <a:p>
            <a:pPr algn="just"/>
            <a:r>
              <a:rPr lang="en-US" altLang="zh-CN" dirty="0">
                <a:solidFill>
                  <a:srgbClr val="000000"/>
                </a:solidFill>
                <a:latin typeface="Times New Roman" charset="0"/>
                <a:ea typeface="Times New Roman" charset="0"/>
                <a:cs typeface="Times New Roman" charset="0"/>
              </a:rPr>
              <a:t>Suitable for soil disturbed areas requiring temporary protection until permanent stabilization is established.</a:t>
            </a:r>
            <a:endParaRPr lang="en-US" dirty="0">
              <a:solidFill>
                <a:srgbClr val="000000"/>
              </a:solidFill>
              <a:latin typeface="Times New Roman" charset="0"/>
              <a:ea typeface="Times New Roman" charset="0"/>
              <a:cs typeface="Times New Roman" charset="0"/>
            </a:endParaRPr>
          </a:p>
        </p:txBody>
      </p:sp>
      <p:sp>
        <p:nvSpPr>
          <p:cNvPr id="3" name="Rectangle 2"/>
          <p:cNvSpPr/>
          <p:nvPr/>
        </p:nvSpPr>
        <p:spPr>
          <a:xfrm>
            <a:off x="428543" y="1821245"/>
            <a:ext cx="8377419" cy="646331"/>
          </a:xfrm>
          <a:prstGeom prst="rect">
            <a:avLst/>
          </a:prstGeom>
        </p:spPr>
        <p:txBody>
          <a:bodyPr wrap="square">
            <a:spAutoFit/>
          </a:bodyPr>
          <a:lstStyle/>
          <a:p>
            <a:pPr algn="just"/>
            <a:r>
              <a:rPr lang="en-US" altLang="zh-CN" dirty="0">
                <a:solidFill>
                  <a:srgbClr val="000000"/>
                </a:solidFill>
                <a:latin typeface="Times New Roman" charset="0"/>
                <a:ea typeface="Times New Roman" charset="0"/>
                <a:cs typeface="Times New Roman" charset="0"/>
              </a:rPr>
              <a:t>It</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typically consists of applying a mixture of wood fiber, seed, fertilizer, and stabilizing emulsion</a:t>
            </a:r>
            <a:r>
              <a:rPr lang="en-US" altLang="zh-CN" dirty="0">
                <a:solidFill>
                  <a:srgbClr val="000000"/>
                </a:solidFill>
                <a:latin typeface="Times New Roman" charset="0"/>
                <a:ea typeface="Times New Roman" charset="0"/>
                <a:cs typeface="Times New Roman" charset="0"/>
              </a:rPr>
              <a:t>.</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10799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err="1">
                <a:solidFill>
                  <a:schemeClr val="tx2">
                    <a:lumMod val="60000"/>
                    <a:lumOff val="40000"/>
                  </a:schemeClr>
                </a:solidFill>
                <a:latin typeface="Arial"/>
                <a:cs typeface="Arial"/>
              </a:rPr>
              <a:t>Hydroseeding</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pic>
        <p:nvPicPr>
          <p:cNvPr id="12" name="Shape 90"/>
          <p:cNvPicPr preferRelativeResize="0"/>
          <p:nvPr/>
        </p:nvPicPr>
        <p:blipFill rotWithShape="1">
          <a:blip r:embed="rId2">
            <a:alphaModFix/>
          </a:blip>
          <a:srcRect l="5044" t="4418" r="3561" b="8029"/>
          <a:stretch/>
        </p:blipFill>
        <p:spPr>
          <a:xfrm>
            <a:off x="1203748" y="1198709"/>
            <a:ext cx="6368203" cy="4472885"/>
          </a:xfrm>
          <a:prstGeom prst="rect">
            <a:avLst/>
          </a:prstGeom>
          <a:ln>
            <a:noFill/>
          </a:ln>
          <a:effectLst>
            <a:softEdge rad="112500"/>
          </a:effectLst>
        </p:spPr>
      </p:pic>
    </p:spTree>
    <p:extLst>
      <p:ext uri="{BB962C8B-B14F-4D97-AF65-F5344CB8AC3E}">
        <p14:creationId xmlns:p14="http://schemas.microsoft.com/office/powerpoint/2010/main" val="1762601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err="1">
                <a:solidFill>
                  <a:schemeClr val="tx2">
                    <a:lumMod val="60000"/>
                    <a:lumOff val="40000"/>
                  </a:schemeClr>
                </a:solidFill>
                <a:latin typeface="Arial"/>
                <a:cs typeface="Arial"/>
              </a:rPr>
              <a:t>Hydroseeding</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sp>
        <p:nvSpPr>
          <p:cNvPr id="9" name="Rectangle 8"/>
          <p:cNvSpPr/>
          <p:nvPr/>
        </p:nvSpPr>
        <p:spPr>
          <a:xfrm>
            <a:off x="709773" y="1538354"/>
            <a:ext cx="8065928"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It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requires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sufficient time for plants to grow and establish cover.</a:t>
            </a:r>
            <a:r>
              <a:rPr lang="zh-CN" altLang="en-US" dirty="0">
                <a:solidFill>
                  <a:srgbClr val="000000"/>
                </a:solidFill>
                <a:latin typeface="Times New Roman" charset="0"/>
                <a:ea typeface="Times New Roman" charset="0"/>
                <a:cs typeface="Times New Roman" charset="0"/>
              </a:rPr>
              <a:t> </a:t>
            </a:r>
            <a:endParaRPr lang="en-US" altLang="zh-CN" dirty="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Potential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over-fertilization can cause pollution of </a:t>
            </a:r>
            <a:r>
              <a:rPr lang="en-US" altLang="zh-CN" dirty="0" err="1">
                <a:solidFill>
                  <a:srgbClr val="000000"/>
                </a:solidFill>
                <a:latin typeface="Times New Roman" charset="0"/>
                <a:ea typeface="Times New Roman" charset="0"/>
                <a:cs typeface="Times New Roman" charset="0"/>
              </a:rPr>
              <a:t>stormwater</a:t>
            </a:r>
            <a:r>
              <a:rPr lang="en-US" altLang="zh-CN" dirty="0">
                <a:solidFill>
                  <a:srgbClr val="000000"/>
                </a:solidFill>
                <a:latin typeface="Times New Roman" charset="0"/>
                <a:ea typeface="Times New Roman" charset="0"/>
                <a:cs typeface="Times New Roman" charset="0"/>
              </a:rPr>
              <a:t> runoff.</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Steep</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slopes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are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difficult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to</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protect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with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temporary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seeding.</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Irrigation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may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be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needed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dry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periods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plants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growth.</a:t>
            </a:r>
          </a:p>
        </p:txBody>
      </p:sp>
      <p:sp>
        <p:nvSpPr>
          <p:cNvPr id="10" name="TextBox 9"/>
          <p:cNvSpPr txBox="1"/>
          <p:nvPr/>
        </p:nvSpPr>
        <p:spPr>
          <a:xfrm>
            <a:off x="709772" y="1192772"/>
            <a:ext cx="1269499" cy="369332"/>
          </a:xfrm>
          <a:prstGeom prst="rect">
            <a:avLst/>
          </a:prstGeom>
          <a:solidFill>
            <a:srgbClr val="FFCC00"/>
          </a:solidFill>
        </p:spPr>
        <p:txBody>
          <a:bodyPr wrap="square"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5" name="TextBox 4"/>
          <p:cNvSpPr txBox="1"/>
          <p:nvPr/>
        </p:nvSpPr>
        <p:spPr>
          <a:xfrm>
            <a:off x="709772" y="2855633"/>
            <a:ext cx="691516"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1386103"/>
              </p:ext>
            </p:extLst>
          </p:nvPr>
        </p:nvGraphicFramePr>
        <p:xfrm>
          <a:off x="4085110" y="2857795"/>
          <a:ext cx="4690590" cy="2751680"/>
        </p:xfrm>
        <a:graphic>
          <a:graphicData uri="http://schemas.openxmlformats.org/drawingml/2006/table">
            <a:tbl>
              <a:tblPr firstRow="1" bandRow="1">
                <a:tableStyleId>{21E4AEA4-8DFA-4A89-87EB-49C32662AFE0}</a:tableStyleId>
              </a:tblPr>
              <a:tblGrid>
                <a:gridCol w="1389414">
                  <a:extLst>
                    <a:ext uri="{9D8B030D-6E8A-4147-A177-3AD203B41FA5}">
                      <a16:colId xmlns:a16="http://schemas.microsoft.com/office/drawing/2014/main" xmlns="" val="20000"/>
                    </a:ext>
                  </a:extLst>
                </a:gridCol>
                <a:gridCol w="1389413">
                  <a:extLst>
                    <a:ext uri="{9D8B030D-6E8A-4147-A177-3AD203B41FA5}">
                      <a16:colId xmlns:a16="http://schemas.microsoft.com/office/drawing/2014/main" xmlns="" val="20001"/>
                    </a:ext>
                  </a:extLst>
                </a:gridCol>
                <a:gridCol w="1911763">
                  <a:extLst>
                    <a:ext uri="{9D8B030D-6E8A-4147-A177-3AD203B41FA5}">
                      <a16:colId xmlns:a16="http://schemas.microsoft.com/office/drawing/2014/main" xmlns="" val="20002"/>
                    </a:ext>
                  </a:extLst>
                </a:gridCol>
              </a:tblGrid>
              <a:tr h="280855">
                <a:tc gridSpan="2">
                  <a:txBody>
                    <a:bodyPr/>
                    <a:lstStyle/>
                    <a:p>
                      <a:pPr algn="ctr"/>
                      <a:r>
                        <a:rPr lang="en-US" altLang="zh-CN" sz="1400" dirty="0" err="1">
                          <a:latin typeface="Times New Roman" charset="0"/>
                          <a:ea typeface="Times New Roman" charset="0"/>
                          <a:cs typeface="Times New Roman" charset="0"/>
                        </a:rPr>
                        <a:t>Hydroseeding</a:t>
                      </a:r>
                      <a:endParaRPr lang="en-US" sz="1400" dirty="0">
                        <a:latin typeface="Times New Roman" charset="0"/>
                        <a:ea typeface="Times New Roman" charset="0"/>
                        <a:cs typeface="Times New Roman" charset="0"/>
                      </a:endParaRPr>
                    </a:p>
                  </a:txBody>
                  <a:tcPr anchor="ctr"/>
                </a:tc>
                <a:tc hMerge="1">
                  <a:txBody>
                    <a:bodyPr/>
                    <a:lstStyle/>
                    <a:p>
                      <a:endParaRPr lang="en-US" dirty="0"/>
                    </a:p>
                  </a:txBody>
                  <a:tcPr/>
                </a:tc>
                <a:tc>
                  <a:txBody>
                    <a:bodyPr/>
                    <a:lstStyle/>
                    <a:p>
                      <a:pPr algn="ctr"/>
                      <a:r>
                        <a:rPr lang="en-US" altLang="zh-CN" sz="1400" dirty="0">
                          <a:latin typeface="Times New Roman" charset="0"/>
                          <a:ea typeface="Times New Roman" charset="0"/>
                          <a:cs typeface="Times New Roman" charset="0"/>
                        </a:rPr>
                        <a:t>Installed</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cost</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per</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acre</a:t>
                      </a:r>
                      <a:endParaRPr lang="en-US" sz="1400" dirty="0">
                        <a:latin typeface="Times New Roman" charset="0"/>
                        <a:ea typeface="Times New Roman" charset="0"/>
                        <a:cs typeface="Times New Roman" charset="0"/>
                      </a:endParaRPr>
                    </a:p>
                  </a:txBody>
                  <a:tcPr/>
                </a:tc>
                <a:extLst>
                  <a:ext uri="{0D108BD9-81ED-4DB2-BD59-A6C34878D82A}">
                    <a16:rowId xmlns:a16="http://schemas.microsoft.com/office/drawing/2014/main" xmlns="" val="10000"/>
                  </a:ext>
                </a:extLst>
              </a:tr>
              <a:tr h="280855">
                <a:tc rowSpan="3">
                  <a:txBody>
                    <a:bodyPr/>
                    <a:lstStyle/>
                    <a:p>
                      <a:pPr algn="ctr"/>
                      <a:r>
                        <a:rPr lang="en-US" altLang="zh-CN" sz="1400" dirty="0">
                          <a:latin typeface="Times New Roman" charset="0"/>
                          <a:ea typeface="Times New Roman" charset="0"/>
                          <a:cs typeface="Times New Roman" charset="0"/>
                        </a:rPr>
                        <a:t>High</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density</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Ornamentals</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$400-$600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1"/>
                  </a:ext>
                </a:extLst>
              </a:tr>
              <a:tr h="202080">
                <a:tc vMerge="1">
                  <a:txBody>
                    <a:bodyPr/>
                    <a:lstStyle/>
                    <a:p>
                      <a:endParaRPr lang="en-US" dirty="0"/>
                    </a:p>
                  </a:txBody>
                  <a:tcPr/>
                </a:tc>
                <a:tc>
                  <a:txBody>
                    <a:bodyPr/>
                    <a:lstStyle/>
                    <a:p>
                      <a:pPr algn="ctr"/>
                      <a:r>
                        <a:rPr lang="en-US" altLang="zh-CN" sz="1400" dirty="0">
                          <a:latin typeface="Times New Roman" charset="0"/>
                          <a:ea typeface="Times New Roman" charset="0"/>
                          <a:cs typeface="Times New Roman" charset="0"/>
                        </a:rPr>
                        <a:t>Turf</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species</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$350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2"/>
                  </a:ext>
                </a:extLst>
              </a:tr>
              <a:tr h="280855">
                <a:tc vMerge="1">
                  <a:txBody>
                    <a:bodyPr/>
                    <a:lstStyle/>
                    <a:p>
                      <a:endParaRPr lang="en-US" dirty="0"/>
                    </a:p>
                  </a:txBody>
                  <a:tcPr/>
                </a:tc>
                <a:tc>
                  <a:txBody>
                    <a:bodyPr/>
                    <a:lstStyle/>
                    <a:p>
                      <a:pPr algn="ctr"/>
                      <a:r>
                        <a:rPr lang="en-US" altLang="zh-CN" sz="1400" dirty="0">
                          <a:latin typeface="Times New Roman" charset="0"/>
                          <a:ea typeface="Times New Roman" charset="0"/>
                          <a:cs typeface="Times New Roman" charset="0"/>
                        </a:rPr>
                        <a:t>Bunch</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grasses</a:t>
                      </a:r>
                      <a:endParaRPr lang="en-US" sz="1400" dirty="0">
                        <a:latin typeface="Times New Roman" charset="0"/>
                        <a:ea typeface="Times New Roman" charset="0"/>
                        <a:cs typeface="Times New Roman"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400" dirty="0">
                          <a:latin typeface="Times New Roman" charset="0"/>
                          <a:ea typeface="Times New Roman" charset="0"/>
                          <a:cs typeface="Times New Roman" charset="0"/>
                        </a:rPr>
                        <a:t>$300-$1300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3"/>
                  </a:ext>
                </a:extLst>
              </a:tr>
              <a:tr h="280855">
                <a:tc rowSpan="2">
                  <a:txBody>
                    <a:bodyPr/>
                    <a:lstStyle/>
                    <a:p>
                      <a:pPr algn="ctr"/>
                      <a:r>
                        <a:rPr lang="en-US" altLang="zh-CN" sz="1400" dirty="0">
                          <a:latin typeface="Times New Roman" charset="0"/>
                          <a:ea typeface="Times New Roman" charset="0"/>
                          <a:cs typeface="Times New Roman" charset="0"/>
                        </a:rPr>
                        <a:t>Fast</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growing</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Annual</a:t>
                      </a:r>
                      <a:endParaRPr lang="en-US" sz="1400" dirty="0">
                        <a:latin typeface="Times New Roman" charset="0"/>
                        <a:ea typeface="Times New Roman" charset="0"/>
                        <a:cs typeface="Times New Roman"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400" dirty="0">
                          <a:latin typeface="Times New Roman" charset="0"/>
                          <a:ea typeface="Times New Roman" charset="0"/>
                          <a:cs typeface="Times New Roman" charset="0"/>
                        </a:rPr>
                        <a:t>$350-$650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4"/>
                  </a:ext>
                </a:extLst>
              </a:tr>
              <a:tr h="280855">
                <a:tc vMerge="1">
                  <a:txBody>
                    <a:bodyPr/>
                    <a:lstStyle/>
                    <a:p>
                      <a:endParaRPr lang="en-US" dirty="0"/>
                    </a:p>
                  </a:txBody>
                  <a:tcPr/>
                </a:tc>
                <a:tc>
                  <a:txBody>
                    <a:bodyPr/>
                    <a:lstStyle/>
                    <a:p>
                      <a:pPr algn="ctr"/>
                      <a:r>
                        <a:rPr lang="en-US" altLang="zh-CN" sz="1400" dirty="0">
                          <a:latin typeface="Times New Roman" charset="0"/>
                          <a:ea typeface="Times New Roman" charset="0"/>
                          <a:cs typeface="Times New Roman" charset="0"/>
                        </a:rPr>
                        <a:t>Perennial</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$300-$800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5"/>
                  </a:ext>
                </a:extLst>
              </a:tr>
              <a:tr h="280855">
                <a:tc rowSpan="2">
                  <a:txBody>
                    <a:bodyPr/>
                    <a:lstStyle/>
                    <a:p>
                      <a:pPr algn="ctr"/>
                      <a:r>
                        <a:rPr lang="en-US" altLang="zh-CN" sz="1400" dirty="0">
                          <a:latin typeface="Times New Roman" charset="0"/>
                          <a:ea typeface="Times New Roman" charset="0"/>
                          <a:cs typeface="Times New Roman" charset="0"/>
                        </a:rPr>
                        <a:t>Non-competing</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Native</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$300-$1600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6"/>
                  </a:ext>
                </a:extLst>
              </a:tr>
              <a:tr h="280855">
                <a:tc vMerge="1">
                  <a:txBody>
                    <a:bodyPr/>
                    <a:lstStyle/>
                    <a:p>
                      <a:endParaRPr lang="en-US" dirty="0"/>
                    </a:p>
                  </a:txBody>
                  <a:tcPr/>
                </a:tc>
                <a:tc>
                  <a:txBody>
                    <a:bodyPr/>
                    <a:lstStyle/>
                    <a:p>
                      <a:pPr algn="ctr"/>
                      <a:r>
                        <a:rPr lang="en-US" altLang="zh-CN" sz="1400" dirty="0">
                          <a:latin typeface="Times New Roman" charset="0"/>
                          <a:ea typeface="Times New Roman" charset="0"/>
                          <a:cs typeface="Times New Roman" charset="0"/>
                        </a:rPr>
                        <a:t>Non-native</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$400-$500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7"/>
                  </a:ext>
                </a:extLst>
              </a:tr>
              <a:tr h="313280">
                <a:tc>
                  <a:txBody>
                    <a:bodyPr/>
                    <a:lstStyle/>
                    <a:p>
                      <a:pPr algn="ctr"/>
                      <a:r>
                        <a:rPr lang="en-US" altLang="zh-CN" sz="1400" dirty="0">
                          <a:latin typeface="Times New Roman" charset="0"/>
                          <a:ea typeface="Times New Roman" charset="0"/>
                          <a:cs typeface="Times New Roman" charset="0"/>
                        </a:rPr>
                        <a:t>Sterile</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Cereal</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grain</a:t>
                      </a:r>
                      <a:endParaRPr lang="en-US" sz="1400" dirty="0">
                        <a:latin typeface="Times New Roman" charset="0"/>
                        <a:ea typeface="Times New Roman" charset="0"/>
                        <a:cs typeface="Times New Roman" charset="0"/>
                      </a:endParaRPr>
                    </a:p>
                  </a:txBody>
                  <a:tcPr anchor="ctr"/>
                </a:tc>
                <a:tc>
                  <a:txBody>
                    <a:bodyPr/>
                    <a:lstStyle/>
                    <a:p>
                      <a:pPr algn="ctr"/>
                      <a:r>
                        <a:rPr lang="en-US" altLang="zh-CN" sz="1400" dirty="0">
                          <a:latin typeface="Times New Roman" charset="0"/>
                          <a:ea typeface="Times New Roman" charset="0"/>
                          <a:cs typeface="Times New Roman" charset="0"/>
                        </a:rPr>
                        <a:t>$500</a:t>
                      </a:r>
                      <a:endParaRPr lang="en-US" sz="1400"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8"/>
                  </a:ext>
                </a:extLst>
              </a:tr>
            </a:tbl>
          </a:graphicData>
        </a:graphic>
      </p:graphicFrame>
      <p:sp>
        <p:nvSpPr>
          <p:cNvPr id="7" name="TextBox 6"/>
          <p:cNvSpPr txBox="1"/>
          <p:nvPr/>
        </p:nvSpPr>
        <p:spPr>
          <a:xfrm>
            <a:off x="3954067" y="5569851"/>
            <a:ext cx="4524916"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Caltrans</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Guidance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for</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Soil</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Stabilization for Temporary Slopes, Nov. 1999</a:t>
            </a:r>
            <a:endParaRPr lang="en-US" sz="1000" dirty="0">
              <a:solidFill>
                <a:srgbClr val="000000"/>
              </a:solidFill>
              <a:latin typeface="Times New Roman" charset="0"/>
              <a:ea typeface="Times New Roman" charset="0"/>
              <a:cs typeface="Times New Roman" charset="0"/>
            </a:endParaRPr>
          </a:p>
        </p:txBody>
      </p:sp>
      <p:sp>
        <p:nvSpPr>
          <p:cNvPr id="11" name="Rectangle 10"/>
          <p:cNvSpPr/>
          <p:nvPr/>
        </p:nvSpPr>
        <p:spPr>
          <a:xfrm>
            <a:off x="709772" y="3341915"/>
            <a:ext cx="3375338" cy="2308324"/>
          </a:xfrm>
          <a:prstGeom prst="rect">
            <a:avLst/>
          </a:prstGeom>
        </p:spPr>
        <p:txBody>
          <a:bodyPr wrap="square">
            <a:spAutoFit/>
          </a:bodyPr>
          <a:lstStyle/>
          <a:p>
            <a:pPr algn="just"/>
            <a:r>
              <a:rPr lang="en-US" altLang="zh-CN" dirty="0">
                <a:solidFill>
                  <a:srgbClr val="000000"/>
                </a:solidFill>
                <a:latin typeface="Times New Roman" charset="0"/>
                <a:ea typeface="Times New Roman" charset="0"/>
                <a:cs typeface="Times New Roman" charset="0"/>
              </a:rPr>
              <a:t>Average cost for installation and maintenance:</a:t>
            </a: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Flat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slope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stable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soils:</a:t>
            </a:r>
            <a:br>
              <a:rPr lang="en-US" altLang="zh-CN" dirty="0">
                <a:solidFill>
                  <a:srgbClr val="000000"/>
                </a:solidFill>
                <a:latin typeface="Times New Roman" charset="0"/>
                <a:ea typeface="Times New Roman" charset="0"/>
                <a:cs typeface="Times New Roman" charset="0"/>
              </a:rPr>
            </a:br>
            <a:r>
              <a:rPr lang="en-US" altLang="zh-CN" dirty="0">
                <a:solidFill>
                  <a:srgbClr val="000000"/>
                </a:solidFill>
                <a:latin typeface="Times New Roman" charset="0"/>
                <a:ea typeface="Times New Roman" charset="0"/>
                <a:cs typeface="Times New Roman" charset="0"/>
              </a:rPr>
              <a:t>$300</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acre</a:t>
            </a:r>
          </a:p>
          <a:p>
            <a:pPr marL="285750" indent="-285750">
              <a:buFont typeface="Arial" charset="0"/>
              <a:buChar char="•"/>
            </a:pPr>
            <a:endParaRPr lang="en-US" altLang="zh-CN" dirty="0">
              <a:solidFill>
                <a:srgbClr val="000000"/>
              </a:solidFill>
              <a:latin typeface="Times New Roman" charset="0"/>
              <a:ea typeface="Times New Roman" charset="0"/>
              <a:cs typeface="Times New Roman" charset="0"/>
            </a:endParaRP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Moderate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to</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steep</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slope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erosive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soils:</a:t>
            </a:r>
            <a:br>
              <a:rPr lang="en-US" altLang="zh-CN" dirty="0">
                <a:solidFill>
                  <a:srgbClr val="000000"/>
                </a:solidFill>
                <a:latin typeface="Times New Roman" charset="0"/>
                <a:ea typeface="Times New Roman" charset="0"/>
                <a:cs typeface="Times New Roman" charset="0"/>
              </a:rPr>
            </a:br>
            <a:r>
              <a:rPr lang="en-US" altLang="zh-CN" dirty="0">
                <a:solidFill>
                  <a:srgbClr val="000000"/>
                </a:solidFill>
                <a:latin typeface="Times New Roman" charset="0"/>
                <a:ea typeface="Times New Roman" charset="0"/>
                <a:cs typeface="Times New Roman" charset="0"/>
              </a:rPr>
              <a:t>$1600</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acre</a:t>
            </a:r>
          </a:p>
        </p:txBody>
      </p:sp>
    </p:spTree>
    <p:extLst>
      <p:ext uri="{BB962C8B-B14F-4D97-AF65-F5344CB8AC3E}">
        <p14:creationId xmlns:p14="http://schemas.microsoft.com/office/powerpoint/2010/main" val="926452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Mulch</a:t>
            </a:r>
          </a:p>
        </p:txBody>
      </p:sp>
      <p:sp>
        <p:nvSpPr>
          <p:cNvPr id="5" name="Rectangle 4"/>
          <p:cNvSpPr/>
          <p:nvPr/>
        </p:nvSpPr>
        <p:spPr>
          <a:xfrm>
            <a:off x="567159" y="1161970"/>
            <a:ext cx="8208541" cy="646331"/>
          </a:xfrm>
          <a:prstGeom prst="rect">
            <a:avLst/>
          </a:prstGeom>
        </p:spPr>
        <p:txBody>
          <a:bodyPr wrap="square">
            <a:spAutoFit/>
          </a:bodyPr>
          <a:lstStyle/>
          <a:p>
            <a:pPr algn="just"/>
            <a:r>
              <a:rPr lang="en-US" altLang="zh-CN" dirty="0">
                <a:solidFill>
                  <a:srgbClr val="00B050"/>
                </a:solidFill>
                <a:latin typeface="Times New Roman" charset="0"/>
                <a:ea typeface="Times New Roman" charset="0"/>
                <a:cs typeface="Times New Roman" charset="0"/>
              </a:rPr>
              <a:t>Mulch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application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 a protective blanket of straw or other plant residue, gravel or synthetic material to the soil surface.</a:t>
            </a:r>
          </a:p>
        </p:txBody>
      </p:sp>
      <p:sp>
        <p:nvSpPr>
          <p:cNvPr id="7" name="Rectangle 6"/>
          <p:cNvSpPr/>
          <p:nvPr/>
        </p:nvSpPr>
        <p:spPr>
          <a:xfrm>
            <a:off x="567157" y="2300889"/>
            <a:ext cx="8208543"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Provides immediate protection to exposed soils for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short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period. </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Enhances plant growth by conserving moisture and moderating soil temperatures. </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Helps hold fertilizer, seed, and topsoil in place in the presence of wind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 runoff. </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Reduces the speed of storm water runoff over an area.</a:t>
            </a:r>
          </a:p>
        </p:txBody>
      </p:sp>
      <p:sp>
        <p:nvSpPr>
          <p:cNvPr id="9" name="TextBox 8"/>
          <p:cNvSpPr txBox="1"/>
          <p:nvPr/>
        </p:nvSpPr>
        <p:spPr>
          <a:xfrm>
            <a:off x="567157" y="1875866"/>
            <a:ext cx="1014856"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Purposes</a:t>
            </a:r>
            <a:endParaRPr lang="en-US" altLang="en-US" dirty="0">
              <a:latin typeface="Times New Roman" charset="0"/>
              <a:ea typeface="Times New Roman" charset="0"/>
              <a:cs typeface="Times New Roman" charset="0"/>
            </a:endParaRPr>
          </a:p>
        </p:txBody>
      </p:sp>
      <p:sp>
        <p:nvSpPr>
          <p:cNvPr id="13" name="TextBox 12"/>
          <p:cNvSpPr txBox="1"/>
          <p:nvPr/>
        </p:nvSpPr>
        <p:spPr>
          <a:xfrm>
            <a:off x="567157" y="3577650"/>
            <a:ext cx="1304223"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Application</a:t>
            </a:r>
            <a:endParaRPr lang="en-US" altLang="en-US" dirty="0">
              <a:latin typeface="Times New Roman" charset="0"/>
              <a:ea typeface="Times New Roman" charset="0"/>
              <a:cs typeface="Times New Roman" charset="0"/>
            </a:endParaRPr>
          </a:p>
        </p:txBody>
      </p:sp>
      <p:sp>
        <p:nvSpPr>
          <p:cNvPr id="14" name="Rectangle 13"/>
          <p:cNvSpPr/>
          <p:nvPr/>
        </p:nvSpPr>
        <p:spPr>
          <a:xfrm>
            <a:off x="567159" y="3993806"/>
            <a:ext cx="8208541" cy="1477328"/>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Suitable for </a:t>
            </a:r>
            <a:r>
              <a:rPr lang="en-US" altLang="zh-CN" dirty="0" smtClean="0">
                <a:solidFill>
                  <a:srgbClr val="000000"/>
                </a:solidFill>
                <a:latin typeface="Times New Roman" charset="0"/>
                <a:ea typeface="Times New Roman" charset="0"/>
                <a:cs typeface="Times New Roman" charset="0"/>
              </a:rPr>
              <a:t>soil-disturbed </a:t>
            </a:r>
            <a:r>
              <a:rPr lang="en-US" altLang="zh-CN" dirty="0">
                <a:solidFill>
                  <a:srgbClr val="000000"/>
                </a:solidFill>
                <a:latin typeface="Times New Roman" charset="0"/>
                <a:ea typeface="Times New Roman" charset="0"/>
                <a:cs typeface="Times New Roman" charset="0"/>
              </a:rPr>
              <a:t>areas requiring temporary protection until permanent stabilization is established.</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Areas which cannot be seeded because of the season, or </a:t>
            </a:r>
            <a:r>
              <a:rPr lang="en-US" altLang="zh-CN" dirty="0">
                <a:solidFill>
                  <a:srgbClr val="000000"/>
                </a:solidFill>
                <a:latin typeface="Times New Roman" charset="0"/>
                <a:ea typeface="Times New Roman" charset="0"/>
                <a:cs typeface="Times New Roman" charset="0"/>
              </a:rPr>
              <a:t>other</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unfavorable </a:t>
            </a:r>
            <a:r>
              <a:rPr lang="en-US" altLang="zh-CN" dirty="0">
                <a:solidFill>
                  <a:srgbClr val="000000"/>
                </a:solidFill>
                <a:latin typeface="Times New Roman" charset="0"/>
                <a:ea typeface="Times New Roman" charset="0"/>
                <a:cs typeface="Times New Roman" charset="0"/>
              </a:rPr>
              <a:t>condition</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for plant growth. </a:t>
            </a:r>
          </a:p>
          <a:p>
            <a:pPr marL="285750" indent="-285750" algn="just">
              <a:buFont typeface="Arial" charset="0"/>
              <a:buChar char="•"/>
            </a:pPr>
            <a:r>
              <a:rPr lang="en-US" dirty="0" smtClean="0">
                <a:solidFill>
                  <a:srgbClr val="000000"/>
                </a:solidFill>
                <a:latin typeface="Times New Roman" charset="0"/>
                <a:ea typeface="Times New Roman" charset="0"/>
                <a:cs typeface="Times New Roman" charset="0"/>
              </a:rPr>
              <a:t>In areas </a:t>
            </a:r>
            <a:r>
              <a:rPr lang="en-US" altLang="zh-CN" dirty="0">
                <a:solidFill>
                  <a:srgbClr val="000000"/>
                </a:solidFill>
                <a:latin typeface="Times New Roman" charset="0"/>
                <a:ea typeface="Times New Roman" charset="0"/>
                <a:cs typeface="Times New Roman" charset="0"/>
              </a:rPr>
              <a:t>with</a:t>
            </a:r>
            <a:r>
              <a:rPr lang="en-US" dirty="0">
                <a:solidFill>
                  <a:srgbClr val="000000"/>
                </a:solidFill>
                <a:latin typeface="Times New Roman" charset="0"/>
                <a:ea typeface="Times New Roman" charset="0"/>
                <a:cs typeface="Times New Roman" charset="0"/>
              </a:rPr>
              <a:t> greater than 2:1 slope, mulching should immediately follow seeding.</a:t>
            </a:r>
          </a:p>
        </p:txBody>
      </p:sp>
    </p:spTree>
    <p:extLst>
      <p:ext uri="{BB962C8B-B14F-4D97-AF65-F5344CB8AC3E}">
        <p14:creationId xmlns:p14="http://schemas.microsoft.com/office/powerpoint/2010/main" val="1125655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abiilzation-bayou-3"/>
          <p:cNvPicPr>
            <a:picLocks noChangeAspect="1" noChangeArrowheads="1"/>
          </p:cNvPicPr>
          <p:nvPr/>
        </p:nvPicPr>
        <p:blipFill rotWithShape="1">
          <a:blip r:embed="rId2">
            <a:extLst>
              <a:ext uri="{28A0092B-C50C-407E-A947-70E740481C1C}">
                <a14:useLocalDpi xmlns:a14="http://schemas.microsoft.com/office/drawing/2010/main" val="0"/>
              </a:ext>
            </a:extLst>
          </a:blip>
          <a:srcRect l="23334" t="17433" r="27695"/>
          <a:stretch/>
        </p:blipFill>
        <p:spPr bwMode="auto">
          <a:xfrm>
            <a:off x="331176" y="3456086"/>
            <a:ext cx="2507028" cy="20316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Mulch</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sp>
        <p:nvSpPr>
          <p:cNvPr id="15" name="TextBox 14"/>
          <p:cNvSpPr txBox="1"/>
          <p:nvPr/>
        </p:nvSpPr>
        <p:spPr>
          <a:xfrm>
            <a:off x="331175" y="5440268"/>
            <a:ext cx="2507029"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www.constructionecoservices.com</a:t>
            </a:r>
            <a:r>
              <a:rPr lang="en-US" sz="1000" dirty="0">
                <a:solidFill>
                  <a:srgbClr val="000000"/>
                </a:solidFill>
                <a:latin typeface="Times New Roman" charset="0"/>
                <a:ea typeface="Times New Roman" charset="0"/>
                <a:cs typeface="Times New Roman" charset="0"/>
              </a:rPr>
              <a:t>/stabilization/erosion-control-media</a:t>
            </a:r>
          </a:p>
        </p:txBody>
      </p:sp>
      <p:sp>
        <p:nvSpPr>
          <p:cNvPr id="18" name="TextBox 17"/>
          <p:cNvSpPr txBox="1"/>
          <p:nvPr/>
        </p:nvSpPr>
        <p:spPr>
          <a:xfrm>
            <a:off x="3240024" y="5440268"/>
            <a:ext cx="2507030"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prj.geosyntec.com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npsmanual</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mulchandnetting.aspx</a:t>
            </a:r>
            <a:endParaRPr lang="en-US" sz="1000" dirty="0">
              <a:solidFill>
                <a:srgbClr val="000000"/>
              </a:solidFill>
              <a:latin typeface="Times New Roman" charset="0"/>
              <a:ea typeface="Times New Roman" charset="0"/>
              <a:cs typeface="Times New Roman" charset="0"/>
            </a:endParaRPr>
          </a:p>
        </p:txBody>
      </p:sp>
      <p:pic>
        <p:nvPicPr>
          <p:cNvPr id="1030" name="Picture 6" descr="https://awwatersheds.org/wp-content/uploads/2018/12/DSC04218.jpg"/>
          <p:cNvPicPr>
            <a:picLocks noChangeAspect="1" noChangeArrowheads="1"/>
          </p:cNvPicPr>
          <p:nvPr/>
        </p:nvPicPr>
        <p:blipFill rotWithShape="1">
          <a:blip r:embed="rId3">
            <a:extLst>
              <a:ext uri="{28A0092B-C50C-407E-A947-70E740481C1C}">
                <a14:useLocalDpi xmlns:a14="http://schemas.microsoft.com/office/drawing/2010/main" val="0"/>
              </a:ext>
            </a:extLst>
          </a:blip>
          <a:srcRect r="7452"/>
          <a:stretch/>
        </p:blipFill>
        <p:spPr bwMode="auto">
          <a:xfrm>
            <a:off x="3240023" y="3456086"/>
            <a:ext cx="2507030" cy="20316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6044945" y="3456086"/>
            <a:ext cx="2730755" cy="2031682"/>
          </a:xfrm>
          <a:prstGeom prst="rect">
            <a:avLst/>
          </a:prstGeom>
        </p:spPr>
      </p:pic>
      <p:sp>
        <p:nvSpPr>
          <p:cNvPr id="27" name="TextBox 26"/>
          <p:cNvSpPr txBox="1"/>
          <p:nvPr/>
        </p:nvSpPr>
        <p:spPr>
          <a:xfrm>
            <a:off x="6044944" y="5440268"/>
            <a:ext cx="2730756"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www.erosionworks.net</a:t>
            </a:r>
            <a:r>
              <a:rPr lang="en-US" sz="1000" dirty="0">
                <a:solidFill>
                  <a:srgbClr val="000000"/>
                </a:solidFill>
                <a:latin typeface="Times New Roman" charset="0"/>
                <a:ea typeface="Times New Roman" charset="0"/>
                <a:cs typeface="Times New Roman" charset="0"/>
              </a:rPr>
              <a:t>/services/</a:t>
            </a:r>
            <a:r>
              <a:rPr lang="en-US" sz="1000" dirty="0" err="1">
                <a:solidFill>
                  <a:srgbClr val="000000"/>
                </a:solidFill>
                <a:latin typeface="Times New Roman" charset="0"/>
                <a:ea typeface="Times New Roman" charset="0"/>
                <a:cs typeface="Times New Roman" charset="0"/>
              </a:rPr>
              <a:t>minnesota</a:t>
            </a:r>
            <a:r>
              <a:rPr lang="en-US" sz="1000" dirty="0">
                <a:solidFill>
                  <a:srgbClr val="000000"/>
                </a:solidFill>
                <a:latin typeface="Times New Roman" charset="0"/>
                <a:ea typeface="Times New Roman" charset="0"/>
                <a:cs typeface="Times New Roman" charset="0"/>
              </a:rPr>
              <a:t>-mulch-log</a:t>
            </a:r>
          </a:p>
        </p:txBody>
      </p:sp>
      <p:sp>
        <p:nvSpPr>
          <p:cNvPr id="28" name="TextBox 27"/>
          <p:cNvSpPr txBox="1"/>
          <p:nvPr/>
        </p:nvSpPr>
        <p:spPr>
          <a:xfrm>
            <a:off x="331175" y="1088018"/>
            <a:ext cx="179450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Types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of</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mulches</a:t>
            </a:r>
            <a:endParaRPr lang="en-US" altLang="en-US" dirty="0">
              <a:latin typeface="Times New Roman" charset="0"/>
              <a:ea typeface="Times New Roman" charset="0"/>
              <a:cs typeface="Times New Roman" charset="0"/>
            </a:endParaRPr>
          </a:p>
        </p:txBody>
      </p:sp>
      <p:sp>
        <p:nvSpPr>
          <p:cNvPr id="29" name="Content Placeholder 2"/>
          <p:cNvSpPr txBox="1">
            <a:spLocks/>
          </p:cNvSpPr>
          <p:nvPr/>
        </p:nvSpPr>
        <p:spPr>
          <a:xfrm>
            <a:off x="592487" y="3080097"/>
            <a:ext cx="1914675" cy="3628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altLang="zh-CN" sz="2000" dirty="0">
                <a:solidFill>
                  <a:srgbClr val="990000"/>
                </a:solidFill>
                <a:latin typeface="Times New Roman" charset="0"/>
                <a:ea typeface="Times New Roman" charset="0"/>
                <a:cs typeface="Times New Roman" charset="0"/>
              </a:rPr>
              <a:t>Hydraulic</a:t>
            </a:r>
            <a:r>
              <a:rPr lang="zh-CN" altLang="en-US" sz="2000" dirty="0">
                <a:solidFill>
                  <a:srgbClr val="990000"/>
                </a:solidFill>
                <a:latin typeface="Times New Roman" charset="0"/>
                <a:ea typeface="Times New Roman" charset="0"/>
                <a:cs typeface="Times New Roman" charset="0"/>
              </a:rPr>
              <a:t> </a:t>
            </a:r>
            <a:r>
              <a:rPr lang="en-US" altLang="zh-CN" sz="2000" dirty="0">
                <a:solidFill>
                  <a:srgbClr val="990000"/>
                </a:solidFill>
                <a:latin typeface="Times New Roman" charset="0"/>
                <a:ea typeface="Times New Roman" charset="0"/>
                <a:cs typeface="Times New Roman" charset="0"/>
              </a:rPr>
              <a:t>mulch</a:t>
            </a:r>
            <a:endParaRPr lang="en-US" altLang="en-US" sz="2000" dirty="0">
              <a:solidFill>
                <a:srgbClr val="990000"/>
              </a:solidFill>
              <a:latin typeface="Times New Roman" charset="0"/>
              <a:ea typeface="Times New Roman" charset="0"/>
              <a:cs typeface="Times New Roman" charset="0"/>
            </a:endParaRPr>
          </a:p>
        </p:txBody>
      </p:sp>
      <p:sp>
        <p:nvSpPr>
          <p:cNvPr id="30" name="Content Placeholder 2"/>
          <p:cNvSpPr txBox="1">
            <a:spLocks/>
          </p:cNvSpPr>
          <p:nvPr/>
        </p:nvSpPr>
        <p:spPr>
          <a:xfrm>
            <a:off x="3523014" y="3080097"/>
            <a:ext cx="1824864" cy="3628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altLang="zh-CN" sz="2000" dirty="0">
                <a:solidFill>
                  <a:srgbClr val="990000"/>
                </a:solidFill>
                <a:latin typeface="Times New Roman" charset="0"/>
                <a:ea typeface="Times New Roman" charset="0"/>
                <a:cs typeface="Times New Roman" charset="0"/>
              </a:rPr>
              <a:t>Wood</a:t>
            </a:r>
            <a:r>
              <a:rPr lang="zh-CN" altLang="en-US" sz="2000" dirty="0">
                <a:solidFill>
                  <a:srgbClr val="990000"/>
                </a:solidFill>
                <a:latin typeface="Times New Roman" charset="0"/>
                <a:ea typeface="Times New Roman" charset="0"/>
                <a:cs typeface="Times New Roman" charset="0"/>
              </a:rPr>
              <a:t> </a:t>
            </a:r>
            <a:r>
              <a:rPr lang="en-US" altLang="zh-CN" sz="2000" dirty="0">
                <a:solidFill>
                  <a:srgbClr val="990000"/>
                </a:solidFill>
                <a:latin typeface="Times New Roman" charset="0"/>
                <a:ea typeface="Times New Roman" charset="0"/>
                <a:cs typeface="Times New Roman" charset="0"/>
              </a:rPr>
              <a:t>mulching</a:t>
            </a:r>
            <a:endParaRPr lang="en-US" altLang="en-US" sz="2000" dirty="0">
              <a:solidFill>
                <a:srgbClr val="990000"/>
              </a:solidFill>
              <a:latin typeface="Times New Roman" charset="0"/>
              <a:ea typeface="Times New Roman" charset="0"/>
              <a:cs typeface="Times New Roman" charset="0"/>
            </a:endParaRPr>
          </a:p>
        </p:txBody>
      </p:sp>
      <p:sp>
        <p:nvSpPr>
          <p:cNvPr id="31" name="Content Placeholder 2"/>
          <p:cNvSpPr txBox="1">
            <a:spLocks/>
          </p:cNvSpPr>
          <p:nvPr/>
        </p:nvSpPr>
        <p:spPr>
          <a:xfrm>
            <a:off x="6637697" y="3080097"/>
            <a:ext cx="1545249" cy="3628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altLang="zh-CN" sz="2000" dirty="0">
                <a:solidFill>
                  <a:srgbClr val="990000"/>
                </a:solidFill>
                <a:latin typeface="Times New Roman" charset="0"/>
                <a:ea typeface="Times New Roman" charset="0"/>
                <a:cs typeface="Times New Roman" charset="0"/>
              </a:rPr>
              <a:t>Straw</a:t>
            </a:r>
            <a:r>
              <a:rPr lang="zh-CN" altLang="en-US" sz="2000" dirty="0">
                <a:solidFill>
                  <a:srgbClr val="990000"/>
                </a:solidFill>
                <a:latin typeface="Times New Roman" charset="0"/>
                <a:ea typeface="Times New Roman" charset="0"/>
                <a:cs typeface="Times New Roman" charset="0"/>
              </a:rPr>
              <a:t> </a:t>
            </a:r>
            <a:r>
              <a:rPr lang="en-US" altLang="zh-CN" sz="2000" dirty="0">
                <a:solidFill>
                  <a:srgbClr val="990000"/>
                </a:solidFill>
                <a:latin typeface="Times New Roman" charset="0"/>
                <a:ea typeface="Times New Roman" charset="0"/>
                <a:cs typeface="Times New Roman" charset="0"/>
              </a:rPr>
              <a:t>mulch</a:t>
            </a:r>
            <a:endParaRPr lang="en-US" altLang="en-US" sz="2000" dirty="0">
              <a:solidFill>
                <a:srgbClr val="990000"/>
              </a:solidFill>
              <a:latin typeface="Times New Roman" charset="0"/>
              <a:ea typeface="Times New Roman" charset="0"/>
              <a:cs typeface="Times New Roman" charset="0"/>
            </a:endParaRPr>
          </a:p>
        </p:txBody>
      </p:sp>
      <p:sp>
        <p:nvSpPr>
          <p:cNvPr id="34" name="Rectangle 33"/>
          <p:cNvSpPr/>
          <p:nvPr/>
        </p:nvSpPr>
        <p:spPr>
          <a:xfrm>
            <a:off x="331175" y="1457350"/>
            <a:ext cx="8208543" cy="1754326"/>
          </a:xfrm>
          <a:prstGeom prst="rect">
            <a:avLst/>
          </a:prstGeom>
        </p:spPr>
        <p:txBody>
          <a:bodyPr wrap="square">
            <a:spAutoFit/>
          </a:bodyPr>
          <a:lstStyle/>
          <a:p>
            <a:pPr marL="285750" indent="-285750" algn="just">
              <a:buFont typeface="Arial" charset="0"/>
              <a:buChar char="•"/>
            </a:pPr>
            <a:r>
              <a:rPr lang="en-US" altLang="zh-CN" dirty="0">
                <a:solidFill>
                  <a:srgbClr val="FFCC00"/>
                </a:solidFill>
                <a:latin typeface="Times New Roman" charset="0"/>
                <a:ea typeface="Times New Roman" charset="0"/>
                <a:cs typeface="Times New Roman" charset="0"/>
              </a:rPr>
              <a:t>Hydraulic mulch</a:t>
            </a:r>
            <a:r>
              <a:rPr lang="zh-CN" altLang="en-US" dirty="0">
                <a:solidFill>
                  <a:srgbClr val="FFCC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consists of a mixture of shredded wood fiber or a hydraulic matrix, and a stabilizing emulsion or </a:t>
            </a:r>
            <a:r>
              <a:rPr lang="en-US" altLang="zh-CN" dirty="0" err="1">
                <a:solidFill>
                  <a:srgbClr val="000000"/>
                </a:solidFill>
                <a:latin typeface="Times New Roman" charset="0"/>
                <a:ea typeface="Times New Roman" charset="0"/>
                <a:cs typeface="Times New Roman" charset="0"/>
              </a:rPr>
              <a:t>tackifier</a:t>
            </a:r>
            <a:r>
              <a:rPr lang="en-US" altLang="zh-CN" dirty="0">
                <a:solidFill>
                  <a:srgbClr val="000000"/>
                </a:solidFill>
                <a:latin typeface="Times New Roman" charset="0"/>
                <a:ea typeface="Times New Roman" charset="0"/>
                <a:cs typeface="Times New Roman" charset="0"/>
              </a:rPr>
              <a:t> with hydro-mulching equipment.</a:t>
            </a:r>
          </a:p>
          <a:p>
            <a:pPr marL="285750" indent="-285750" algn="just">
              <a:buFont typeface="Arial" charset="0"/>
              <a:buChar char="•"/>
            </a:pPr>
            <a:r>
              <a:rPr lang="en-US" altLang="zh-CN" dirty="0">
                <a:solidFill>
                  <a:srgbClr val="FFCC00"/>
                </a:solidFill>
                <a:latin typeface="Times New Roman" charset="0"/>
                <a:ea typeface="Times New Roman" charset="0"/>
                <a:cs typeface="Times New Roman" charset="0"/>
              </a:rPr>
              <a:t>Wood mulching</a:t>
            </a:r>
            <a:r>
              <a:rPr lang="en-US" altLang="zh-CN" dirty="0">
                <a:solidFill>
                  <a:srgbClr val="000000"/>
                </a:solidFill>
                <a:latin typeface="Times New Roman" charset="0"/>
                <a:ea typeface="Times New Roman" charset="0"/>
                <a:cs typeface="Times New Roman" charset="0"/>
              </a:rPr>
              <a:t> consist of a mixture of shredded wood mulch, bark or compost to disturbed soils.</a:t>
            </a:r>
          </a:p>
          <a:p>
            <a:pPr marL="285750" indent="-285750" algn="just">
              <a:buFont typeface="Arial" charset="0"/>
              <a:buChar char="•"/>
            </a:pPr>
            <a:r>
              <a:rPr lang="en-US" altLang="zh-CN" dirty="0">
                <a:solidFill>
                  <a:srgbClr val="FFCC00"/>
                </a:solidFill>
                <a:latin typeface="Times New Roman" charset="0"/>
                <a:ea typeface="Times New Roman" charset="0"/>
                <a:cs typeface="Times New Roman" charset="0"/>
              </a:rPr>
              <a:t>Straw mulch </a:t>
            </a:r>
            <a:r>
              <a:rPr lang="en-US" altLang="zh-CN" dirty="0">
                <a:solidFill>
                  <a:srgbClr val="000000"/>
                </a:solidFill>
                <a:latin typeface="Times New Roman" charset="0"/>
                <a:ea typeface="Times New Roman" charset="0"/>
                <a:cs typeface="Times New Roman" charset="0"/>
              </a:rPr>
              <a:t>consists of placing a uniform layer of straw and incorporating it into the soil with a studded roller or anchoring it with a </a:t>
            </a:r>
            <a:r>
              <a:rPr lang="en-US" altLang="zh-CN" dirty="0" err="1">
                <a:solidFill>
                  <a:srgbClr val="000000"/>
                </a:solidFill>
                <a:latin typeface="Times New Roman" charset="0"/>
                <a:ea typeface="Times New Roman" charset="0"/>
                <a:cs typeface="Times New Roman" charset="0"/>
              </a:rPr>
              <a:t>tackifier</a:t>
            </a:r>
            <a:r>
              <a:rPr lang="en-US" altLang="zh-CN" dirty="0">
                <a:solidFill>
                  <a:srgbClr val="000000"/>
                </a:solidFill>
                <a:latin typeface="Times New Roman" charset="0"/>
                <a:ea typeface="Times New Roman" charset="0"/>
                <a:cs typeface="Times New Roman" charset="0"/>
              </a:rPr>
              <a:t> stabilizing emulsion.</a:t>
            </a:r>
          </a:p>
        </p:txBody>
      </p:sp>
    </p:spTree>
    <p:extLst>
      <p:ext uri="{BB962C8B-B14F-4D97-AF65-F5344CB8AC3E}">
        <p14:creationId xmlns:p14="http://schemas.microsoft.com/office/powerpoint/2010/main" val="91329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Mulch </a:t>
            </a:r>
            <a:r>
              <a:rPr lang="en-US" altLang="zh-CN" u="sng" dirty="0">
                <a:solidFill>
                  <a:schemeClr val="tx2">
                    <a:lumMod val="60000"/>
                    <a:lumOff val="40000"/>
                  </a:schemeClr>
                </a:solidFill>
                <a:latin typeface="Arial"/>
                <a:cs typeface="Arial"/>
              </a:rPr>
              <a:t>(cont’d)</a:t>
            </a:r>
          </a:p>
        </p:txBody>
      </p:sp>
      <p:sp>
        <p:nvSpPr>
          <p:cNvPr id="6" name="TextBox 5"/>
          <p:cNvSpPr txBox="1"/>
          <p:nvPr/>
        </p:nvSpPr>
        <p:spPr>
          <a:xfrm>
            <a:off x="331175" y="1052393"/>
            <a:ext cx="215076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sp>
        <p:nvSpPr>
          <p:cNvPr id="7" name="Rectangle 6"/>
          <p:cNvSpPr/>
          <p:nvPr/>
        </p:nvSpPr>
        <p:spPr>
          <a:xfrm>
            <a:off x="331175" y="1362744"/>
            <a:ext cx="8444525" cy="4524315"/>
          </a:xfrm>
          <a:prstGeom prst="rect">
            <a:avLst/>
          </a:prstGeom>
        </p:spPr>
        <p:txBody>
          <a:bodyPr wrap="square">
            <a:spAutoFit/>
          </a:bodyPr>
          <a:lstStyle/>
          <a:p>
            <a:pPr algn="just"/>
            <a:r>
              <a:rPr lang="en-US" altLang="zh-CN" sz="1600" b="1" u="sng" dirty="0">
                <a:solidFill>
                  <a:srgbClr val="00B050"/>
                </a:solidFill>
                <a:latin typeface="Times New Roman" charset="0"/>
                <a:ea typeface="Times New Roman" charset="0"/>
                <a:cs typeface="Times New Roman" charset="0"/>
              </a:rPr>
              <a:t>Hydraulic mulch:</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Wood fiber hydraulic mulches need 24 hours to dry before rainfall occurs to be effective. </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May require a second application to remain effective for an entire rainy season.</a:t>
            </a:r>
          </a:p>
          <a:p>
            <a:pPr algn="just"/>
            <a:r>
              <a:rPr lang="en-US" altLang="zh-CN" sz="1600" i="1" dirty="0">
                <a:solidFill>
                  <a:srgbClr val="990000"/>
                </a:solidFill>
                <a:latin typeface="Times New Roman" charset="0"/>
                <a:ea typeface="Times New Roman" charset="0"/>
                <a:cs typeface="Times New Roman" charset="0"/>
              </a:rPr>
              <a:t>Average cost</a:t>
            </a:r>
            <a:r>
              <a:rPr lang="en-US" altLang="zh-CN" sz="1600" dirty="0">
                <a:solidFill>
                  <a:srgbClr val="000000"/>
                </a:solidFill>
                <a:latin typeface="Times New Roman" charset="0"/>
                <a:ea typeface="Times New Roman" charset="0"/>
                <a:cs typeface="Times New Roman" charset="0"/>
              </a:rPr>
              <a:t> for installation of wood fiber mulch is $900/acre. Average cost for installation of better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matrix</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bonded fiber matrix</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(BFM) is $5,500/acre.</a:t>
            </a:r>
          </a:p>
          <a:p>
            <a:pPr algn="just"/>
            <a:r>
              <a:rPr lang="en-US" altLang="zh-CN" sz="1600" b="1" u="sng" dirty="0">
                <a:solidFill>
                  <a:srgbClr val="00B050"/>
                </a:solidFill>
                <a:latin typeface="Times New Roman" charset="0"/>
                <a:ea typeface="Times New Roman" charset="0"/>
                <a:cs typeface="Times New Roman" charset="0"/>
              </a:rPr>
              <a:t>Wood</a:t>
            </a:r>
            <a:r>
              <a:rPr lang="zh-CN" altLang="en-US" sz="1600" b="1" u="sng" dirty="0">
                <a:solidFill>
                  <a:srgbClr val="00B050"/>
                </a:solidFill>
                <a:latin typeface="Times New Roman" charset="0"/>
                <a:ea typeface="Times New Roman" charset="0"/>
                <a:cs typeface="Times New Roman" charset="0"/>
              </a:rPr>
              <a:t> </a:t>
            </a:r>
            <a:r>
              <a:rPr lang="en-US" altLang="zh-CN" sz="1600" b="1" u="sng" dirty="0">
                <a:solidFill>
                  <a:srgbClr val="00B050"/>
                </a:solidFill>
                <a:latin typeface="Times New Roman" charset="0"/>
                <a:ea typeface="Times New Roman" charset="0"/>
                <a:cs typeface="Times New Roman" charset="0"/>
              </a:rPr>
              <a:t>mulching:</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Not suitable for slopes steeper than 3:1</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(H:V). Best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slopes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of</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5:1 (H:V) or flatter.</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Wood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mulch</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and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compost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may</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introduce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unwanted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species.</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Not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suitable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areas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exposed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concentrated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flows.</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May</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need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removed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prior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further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earth</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work.</a:t>
            </a:r>
          </a:p>
          <a:p>
            <a:pPr algn="just"/>
            <a:r>
              <a:rPr lang="en-US" altLang="zh-CN" sz="1600" i="1" dirty="0">
                <a:solidFill>
                  <a:srgbClr val="990000"/>
                </a:solidFill>
                <a:latin typeface="Times New Roman" charset="0"/>
                <a:ea typeface="Times New Roman" charset="0"/>
                <a:cs typeface="Times New Roman" charset="0"/>
              </a:rPr>
              <a:t>Average annual cost</a:t>
            </a:r>
            <a:r>
              <a:rPr lang="en-US" altLang="zh-CN" sz="1600" dirty="0">
                <a:solidFill>
                  <a:srgbClr val="000000"/>
                </a:solidFill>
                <a:latin typeface="Times New Roman" charset="0"/>
                <a:ea typeface="Times New Roman" charset="0"/>
                <a:cs typeface="Times New Roman" charset="0"/>
              </a:rPr>
              <a:t> for installation and maintenance (3-4 months useful life) is around $4,000 per acre, but cost can increase if the source is not close to the project site.</a:t>
            </a:r>
          </a:p>
          <a:p>
            <a:pPr algn="just"/>
            <a:r>
              <a:rPr lang="en-US" altLang="zh-CN" sz="1600" b="1" u="sng" dirty="0">
                <a:solidFill>
                  <a:srgbClr val="00B050"/>
                </a:solidFill>
                <a:latin typeface="Times New Roman" charset="0"/>
                <a:ea typeface="Times New Roman" charset="0"/>
                <a:cs typeface="Times New Roman" charset="0"/>
              </a:rPr>
              <a:t>Straw</a:t>
            </a:r>
            <a:r>
              <a:rPr lang="zh-CN" altLang="en-US" sz="1600" b="1" u="sng" dirty="0">
                <a:solidFill>
                  <a:srgbClr val="00B050"/>
                </a:solidFill>
                <a:latin typeface="Times New Roman" charset="0"/>
                <a:ea typeface="Times New Roman" charset="0"/>
                <a:cs typeface="Times New Roman" charset="0"/>
              </a:rPr>
              <a:t> </a:t>
            </a:r>
            <a:r>
              <a:rPr lang="en-US" altLang="zh-CN" sz="1600" b="1" u="sng" dirty="0">
                <a:solidFill>
                  <a:srgbClr val="00B050"/>
                </a:solidFill>
                <a:latin typeface="Times New Roman" charset="0"/>
                <a:ea typeface="Times New Roman" charset="0"/>
                <a:cs typeface="Times New Roman" charset="0"/>
              </a:rPr>
              <a:t>mulch:</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There is a potential for introduction of weed seed and unwanted plant material.</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Wind may limit application of straw and blow straw into undesired locations.</a:t>
            </a:r>
          </a:p>
          <a:p>
            <a:pPr marL="285750" indent="-285750" algn="just">
              <a:buFont typeface="Arial" charset="0"/>
              <a:buChar char="•"/>
            </a:pPr>
            <a:r>
              <a:rPr lang="en-US" altLang="zh-CN" sz="1600" dirty="0">
                <a:solidFill>
                  <a:srgbClr val="000000"/>
                </a:solidFill>
                <a:latin typeface="Times New Roman" charset="0"/>
                <a:ea typeface="Times New Roman" charset="0"/>
                <a:cs typeface="Times New Roman" charset="0"/>
              </a:rPr>
              <a:t>May</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have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removed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prior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permanent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seeding</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prior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further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earth</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work.</a:t>
            </a:r>
          </a:p>
          <a:p>
            <a:pPr algn="just"/>
            <a:r>
              <a:rPr lang="en-US" altLang="zh-CN" sz="1600" i="1" dirty="0">
                <a:solidFill>
                  <a:srgbClr val="990000"/>
                </a:solidFill>
                <a:latin typeface="Times New Roman" charset="0"/>
                <a:ea typeface="Times New Roman" charset="0"/>
                <a:cs typeface="Times New Roman" charset="0"/>
              </a:rPr>
              <a:t>Average annual cost</a:t>
            </a:r>
            <a:r>
              <a:rPr lang="en-US" altLang="zh-CN" sz="1600" b="1" i="1"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 installation and maintenance (3-4 months useful life) is $2,500 per acre. Application by hand is more time intensive and potentially costly.</a:t>
            </a:r>
          </a:p>
        </p:txBody>
      </p:sp>
    </p:spTree>
    <p:extLst>
      <p:ext uri="{BB962C8B-B14F-4D97-AF65-F5344CB8AC3E}">
        <p14:creationId xmlns:p14="http://schemas.microsoft.com/office/powerpoint/2010/main" val="457396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Mulch </a:t>
            </a:r>
            <a:r>
              <a:rPr lang="en-US" altLang="zh-CN" u="sng" dirty="0">
                <a:solidFill>
                  <a:schemeClr val="tx2">
                    <a:lumMod val="60000"/>
                    <a:lumOff val="40000"/>
                  </a:schemeClr>
                </a:solidFill>
                <a:latin typeface="Arial"/>
                <a:cs typeface="Arial"/>
              </a:rPr>
              <a:t>(cont’d)</a:t>
            </a:r>
          </a:p>
        </p:txBody>
      </p:sp>
      <p:sp>
        <p:nvSpPr>
          <p:cNvPr id="8" name="TextBox 7"/>
          <p:cNvSpPr txBox="1"/>
          <p:nvPr/>
        </p:nvSpPr>
        <p:spPr>
          <a:xfrm>
            <a:off x="2338104" y="1130928"/>
            <a:ext cx="3920192"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Guide to mulch materials, rates </a:t>
            </a:r>
            <a:r>
              <a:rPr lang="en-US" altLang="zh-CN">
                <a:latin typeface="Times New Roman" charset="0"/>
                <a:ea typeface="Times New Roman" charset="0"/>
                <a:cs typeface="Times New Roman" charset="0"/>
              </a:rPr>
              <a:t>and uses</a:t>
            </a:r>
            <a:endParaRPr lang="en-US" altLang="en-US" dirty="0">
              <a:latin typeface="Times New Roman" charset="0"/>
              <a:ea typeface="Times New Roman" charset="0"/>
              <a:cs typeface="Times New Roman" charset="0"/>
            </a:endParaRPr>
          </a:p>
        </p:txBody>
      </p:sp>
      <p:sp>
        <p:nvSpPr>
          <p:cNvPr id="10" name="TextBox 9"/>
          <p:cNvSpPr txBox="1"/>
          <p:nvPr/>
        </p:nvSpPr>
        <p:spPr>
          <a:xfrm>
            <a:off x="3811981" y="1492897"/>
            <a:ext cx="5391398"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City</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of</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Seattle</a:t>
            </a:r>
            <a:r>
              <a:rPr lang="zh-CN" altLang="en-US" sz="1000" dirty="0">
                <a:solidFill>
                  <a:srgbClr val="000000"/>
                </a:solidFill>
                <a:latin typeface="Times New Roman" charset="0"/>
                <a:ea typeface="Times New Roman" charset="0"/>
                <a:cs typeface="Times New Roman" charset="0"/>
              </a:rPr>
              <a:t> </a:t>
            </a:r>
            <a:r>
              <a:rPr lang="en-US" altLang="zh-CN" sz="1000" dirty="0" err="1">
                <a:solidFill>
                  <a:srgbClr val="000000"/>
                </a:solidFill>
                <a:latin typeface="Times New Roman" charset="0"/>
                <a:ea typeface="Times New Roman" charset="0"/>
                <a:cs typeface="Times New Roman" charset="0"/>
              </a:rPr>
              <a:t>Stormwater</a:t>
            </a:r>
            <a:r>
              <a:rPr lang="zh-CN" altLang="en-US" sz="1000" dirty="0">
                <a:solidFill>
                  <a:srgbClr val="000000"/>
                </a:solidFill>
                <a:latin typeface="Times New Roman" charset="0"/>
                <a:ea typeface="Times New Roman" charset="0"/>
                <a:cs typeface="Times New Roman" charset="0"/>
              </a:rPr>
              <a:t> </a:t>
            </a:r>
            <a:r>
              <a:rPr lang="en-US" altLang="zh-CN" sz="1000" dirty="0" err="1">
                <a:solidFill>
                  <a:srgbClr val="000000"/>
                </a:solidFill>
                <a:latin typeface="Times New Roman" charset="0"/>
                <a:ea typeface="Times New Roman" charset="0"/>
                <a:cs typeface="Times New Roman" charset="0"/>
              </a:rPr>
              <a:t>MannualVolume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2: Construction </a:t>
            </a:r>
            <a:r>
              <a:rPr lang="en-US" altLang="zh-CN" sz="1000" dirty="0" err="1">
                <a:solidFill>
                  <a:srgbClr val="000000"/>
                </a:solidFill>
                <a:latin typeface="Times New Roman" charset="0"/>
                <a:ea typeface="Times New Roman" charset="0"/>
                <a:cs typeface="Times New Roman" charset="0"/>
              </a:rPr>
              <a:t>Stormwater</a:t>
            </a:r>
            <a:r>
              <a:rPr lang="en-US" altLang="zh-CN" sz="1000" dirty="0">
                <a:solidFill>
                  <a:srgbClr val="000000"/>
                </a:solidFill>
                <a:latin typeface="Times New Roman" charset="0"/>
                <a:ea typeface="Times New Roman" charset="0"/>
                <a:cs typeface="Times New Roman" charset="0"/>
              </a:rPr>
              <a:t> Control,</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Aug.</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2017</a:t>
            </a:r>
            <a:endParaRPr lang="en-US" sz="1000" dirty="0">
              <a:solidFill>
                <a:srgbClr val="000000"/>
              </a:solidFill>
              <a:latin typeface="Times New Roman" charset="0"/>
              <a:ea typeface="Times New Roman" charset="0"/>
              <a:cs typeface="Times New Roman" charset="0"/>
            </a:endParaRPr>
          </a:p>
        </p:txBody>
      </p:sp>
      <p:pic>
        <p:nvPicPr>
          <p:cNvPr id="3" name="Picture 2"/>
          <p:cNvPicPr>
            <a:picLocks noChangeAspect="1"/>
          </p:cNvPicPr>
          <p:nvPr/>
        </p:nvPicPr>
        <p:blipFill>
          <a:blip r:embed="rId2"/>
          <a:stretch>
            <a:fillRect/>
          </a:stretch>
        </p:blipFill>
        <p:spPr>
          <a:xfrm>
            <a:off x="0" y="1703493"/>
            <a:ext cx="9144000" cy="5142632"/>
          </a:xfrm>
          <a:prstGeom prst="rect">
            <a:avLst/>
          </a:prstGeom>
        </p:spPr>
      </p:pic>
    </p:spTree>
    <p:extLst>
      <p:ext uri="{BB962C8B-B14F-4D97-AF65-F5344CB8AC3E}">
        <p14:creationId xmlns:p14="http://schemas.microsoft.com/office/powerpoint/2010/main" val="1538696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Soil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binder</a:t>
            </a:r>
          </a:p>
        </p:txBody>
      </p:sp>
      <p:sp>
        <p:nvSpPr>
          <p:cNvPr id="5" name="Rectangle 4"/>
          <p:cNvSpPr/>
          <p:nvPr/>
        </p:nvSpPr>
        <p:spPr>
          <a:xfrm>
            <a:off x="567157" y="1150395"/>
            <a:ext cx="8351212" cy="369332"/>
          </a:xfrm>
          <a:prstGeom prst="rect">
            <a:avLst/>
          </a:prstGeom>
        </p:spPr>
        <p:txBody>
          <a:bodyPr wrap="square">
            <a:spAutoFit/>
          </a:bodyPr>
          <a:lstStyle/>
          <a:p>
            <a:pPr algn="just"/>
            <a:r>
              <a:rPr lang="en-US" altLang="zh-CN" dirty="0">
                <a:solidFill>
                  <a:srgbClr val="00B050"/>
                </a:solidFill>
                <a:latin typeface="Times New Roman" charset="0"/>
                <a:ea typeface="Times New Roman" charset="0"/>
                <a:cs typeface="Times New Roman" charset="0"/>
              </a:rPr>
              <a:t>Soil binders</a:t>
            </a:r>
            <a:r>
              <a:rPr lang="en-US" altLang="zh-CN" dirty="0">
                <a:solidFill>
                  <a:srgbClr val="000000"/>
                </a:solidFill>
                <a:latin typeface="Times New Roman" charset="0"/>
                <a:ea typeface="Times New Roman" charset="0"/>
                <a:cs typeface="Times New Roman" charset="0"/>
              </a:rPr>
              <a:t> consist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applying and maintaining a soil stabilizer to exposed soil surfaces.</a:t>
            </a:r>
          </a:p>
        </p:txBody>
      </p:sp>
      <p:sp>
        <p:nvSpPr>
          <p:cNvPr id="9" name="TextBox 8"/>
          <p:cNvSpPr txBox="1"/>
          <p:nvPr/>
        </p:nvSpPr>
        <p:spPr>
          <a:xfrm>
            <a:off x="567157" y="1565760"/>
            <a:ext cx="1014856"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Purposes</a:t>
            </a:r>
            <a:endParaRPr lang="en-US" altLang="en-US" dirty="0">
              <a:latin typeface="Times New Roman" charset="0"/>
              <a:ea typeface="Times New Roman" charset="0"/>
              <a:cs typeface="Times New Roman" charset="0"/>
            </a:endParaRPr>
          </a:p>
        </p:txBody>
      </p:sp>
      <p:sp>
        <p:nvSpPr>
          <p:cNvPr id="13" name="TextBox 12"/>
          <p:cNvSpPr txBox="1"/>
          <p:nvPr/>
        </p:nvSpPr>
        <p:spPr>
          <a:xfrm>
            <a:off x="567155" y="2592998"/>
            <a:ext cx="1388967"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Applications</a:t>
            </a:r>
            <a:endParaRPr lang="en-US" altLang="en-US" dirty="0">
              <a:latin typeface="Times New Roman" charset="0"/>
              <a:ea typeface="Times New Roman" charset="0"/>
              <a:cs typeface="Times New Roman" charset="0"/>
            </a:endParaRPr>
          </a:p>
        </p:txBody>
      </p:sp>
      <p:sp>
        <p:nvSpPr>
          <p:cNvPr id="2" name="Rectangle 1"/>
          <p:cNvSpPr/>
          <p:nvPr/>
        </p:nvSpPr>
        <p:spPr>
          <a:xfrm>
            <a:off x="567156" y="1923517"/>
            <a:ext cx="8208544" cy="646331"/>
          </a:xfrm>
          <a:prstGeom prst="rect">
            <a:avLst/>
          </a:prstGeom>
        </p:spPr>
        <p:txBody>
          <a:bodyPr wrap="square">
            <a:spAutoFit/>
          </a:bodyPr>
          <a:lstStyle/>
          <a:p>
            <a:pPr algn="just"/>
            <a:r>
              <a:rPr lang="en-US" altLang="zh-CN" dirty="0">
                <a:solidFill>
                  <a:srgbClr val="000000"/>
                </a:solidFill>
                <a:latin typeface="Times New Roman" charset="0"/>
                <a:ea typeface="Times New Roman" charset="0"/>
                <a:cs typeface="Times New Roman" charset="0"/>
              </a:rPr>
              <a:t>T</a:t>
            </a:r>
            <a:r>
              <a:rPr lang="en-US" dirty="0">
                <a:solidFill>
                  <a:srgbClr val="000000"/>
                </a:solidFill>
                <a:latin typeface="Times New Roman" charset="0"/>
                <a:ea typeface="Times New Roman" charset="0"/>
                <a:cs typeface="Times New Roman" charset="0"/>
              </a:rPr>
              <a:t>emporarily prevent water induced erosion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wind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erosion</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of exposed soils on construction </a:t>
            </a:r>
            <a:r>
              <a:rPr lang="en-US" dirty="0" smtClean="0">
                <a:solidFill>
                  <a:srgbClr val="000000"/>
                </a:solidFill>
                <a:latin typeface="Times New Roman" charset="0"/>
                <a:ea typeface="Times New Roman" charset="0"/>
                <a:cs typeface="Times New Roman" charset="0"/>
              </a:rPr>
              <a:t>sites </a:t>
            </a:r>
            <a:endParaRPr lang="en-US" dirty="0">
              <a:solidFill>
                <a:srgbClr val="000000"/>
              </a:solidFill>
              <a:latin typeface="Times New Roman" charset="0"/>
              <a:ea typeface="Times New Roman" charset="0"/>
              <a:cs typeface="Times New Roman" charset="0"/>
            </a:endParaRPr>
          </a:p>
        </p:txBody>
      </p:sp>
      <p:sp>
        <p:nvSpPr>
          <p:cNvPr id="3" name="Rectangle 2"/>
          <p:cNvSpPr/>
          <p:nvPr/>
        </p:nvSpPr>
        <p:spPr>
          <a:xfrm>
            <a:off x="567155" y="2974975"/>
            <a:ext cx="8208544" cy="923330"/>
          </a:xfrm>
          <a:prstGeom prst="rect">
            <a:avLst/>
          </a:prstGeom>
        </p:spPr>
        <p:txBody>
          <a:bodyPr wrap="square">
            <a:spAutoFit/>
          </a:bodyPr>
          <a:lstStyle/>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T</a:t>
            </a:r>
            <a:r>
              <a:rPr lang="en-US" dirty="0">
                <a:solidFill>
                  <a:srgbClr val="000000"/>
                </a:solidFill>
                <a:latin typeface="Times New Roman" charset="0"/>
                <a:ea typeface="Times New Roman" charset="0"/>
                <a:cs typeface="Times New Roman" charset="0"/>
              </a:rPr>
              <a:t>ypically applied to disturbed areas requiring short term temporary </a:t>
            </a:r>
            <a:r>
              <a:rPr lang="en-US" dirty="0" smtClean="0">
                <a:solidFill>
                  <a:srgbClr val="000000"/>
                </a:solidFill>
                <a:latin typeface="Times New Roman" charset="0"/>
                <a:ea typeface="Times New Roman" charset="0"/>
                <a:cs typeface="Times New Roman" charset="0"/>
              </a:rPr>
              <a:t>protection.</a:t>
            </a:r>
            <a:endParaRPr lang="en-US" dirty="0">
              <a:solidFill>
                <a:srgbClr val="000000"/>
              </a:solidFill>
              <a:latin typeface="Times New Roman" charset="0"/>
              <a:ea typeface="Times New Roman" charset="0"/>
              <a:cs typeface="Times New Roman" charset="0"/>
            </a:endParaRP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G</a:t>
            </a:r>
            <a:r>
              <a:rPr lang="en-US" dirty="0">
                <a:solidFill>
                  <a:srgbClr val="000000"/>
                </a:solidFill>
                <a:latin typeface="Times New Roman" charset="0"/>
                <a:ea typeface="Times New Roman" charset="0"/>
                <a:cs typeface="Times New Roman" charset="0"/>
              </a:rPr>
              <a:t>ood alternative to mulches in areas where grading activities will soon </a:t>
            </a:r>
            <a:r>
              <a:rPr lang="en-US" dirty="0" smtClean="0">
                <a:solidFill>
                  <a:srgbClr val="000000"/>
                </a:solidFill>
                <a:latin typeface="Times New Roman" charset="0"/>
                <a:ea typeface="Times New Roman" charset="0"/>
                <a:cs typeface="Times New Roman" charset="0"/>
              </a:rPr>
              <a:t>resume.</a:t>
            </a:r>
            <a:endParaRPr lang="en-US" dirty="0">
              <a:solidFill>
                <a:srgbClr val="000000"/>
              </a:solidFill>
              <a:latin typeface="Times New Roman" charset="0"/>
              <a:ea typeface="Times New Roman" charset="0"/>
              <a:cs typeface="Times New Roman" charset="0"/>
            </a:endParaRP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S</a:t>
            </a:r>
            <a:r>
              <a:rPr lang="en-US" dirty="0">
                <a:solidFill>
                  <a:srgbClr val="000000"/>
                </a:solidFill>
                <a:latin typeface="Times New Roman" charset="0"/>
                <a:ea typeface="Times New Roman" charset="0"/>
                <a:cs typeface="Times New Roman" charset="0"/>
              </a:rPr>
              <a:t>uitable for use on </a:t>
            </a:r>
            <a:r>
              <a:rPr lang="en-US" dirty="0" smtClean="0">
                <a:solidFill>
                  <a:srgbClr val="000000"/>
                </a:solidFill>
                <a:latin typeface="Times New Roman" charset="0"/>
                <a:ea typeface="Times New Roman" charset="0"/>
                <a:cs typeface="Times New Roman" charset="0"/>
              </a:rPr>
              <a:t>stockpiles.</a:t>
            </a:r>
            <a:endParaRPr lang="en-US" dirty="0">
              <a:solidFill>
                <a:srgbClr val="000000"/>
              </a:solidFill>
              <a:latin typeface="Times New Roman" charset="0"/>
              <a:ea typeface="Times New Roman" charset="0"/>
              <a:cs typeface="Times New Roman" charset="0"/>
            </a:endParaRPr>
          </a:p>
        </p:txBody>
      </p:sp>
      <p:sp>
        <p:nvSpPr>
          <p:cNvPr id="10" name="TextBox 9"/>
          <p:cNvSpPr txBox="1"/>
          <p:nvPr/>
        </p:nvSpPr>
        <p:spPr>
          <a:xfrm>
            <a:off x="567155" y="3924887"/>
            <a:ext cx="1250071"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11" name="Rectangle 10"/>
          <p:cNvSpPr/>
          <p:nvPr/>
        </p:nvSpPr>
        <p:spPr>
          <a:xfrm>
            <a:off x="567154" y="4305527"/>
            <a:ext cx="8576845" cy="1477328"/>
          </a:xfrm>
          <a:prstGeom prst="rect">
            <a:avLst/>
          </a:prstGeom>
        </p:spPr>
        <p:txBody>
          <a:bodyPr wrap="square">
            <a:spAutoFit/>
          </a:bodyPr>
          <a:lstStyle/>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Temporary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nature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may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needed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reapplication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after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storm</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event.</a:t>
            </a: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R</a:t>
            </a:r>
            <a:r>
              <a:rPr lang="en-US" dirty="0">
                <a:solidFill>
                  <a:srgbClr val="000000"/>
                </a:solidFill>
                <a:latin typeface="Times New Roman" charset="0"/>
                <a:ea typeface="Times New Roman" charset="0"/>
                <a:cs typeface="Times New Roman" charset="0"/>
              </a:rPr>
              <a:t>equire</a:t>
            </a:r>
            <a:r>
              <a:rPr lang="en-US" altLang="zh-CN" dirty="0">
                <a:solidFill>
                  <a:srgbClr val="000000"/>
                </a:solidFill>
                <a:latin typeface="Times New Roman" charset="0"/>
                <a:ea typeface="Times New Roman" charset="0"/>
                <a:cs typeface="Times New Roman" charset="0"/>
              </a:rPr>
              <a:t>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curing</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time</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until</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fully effective, </a:t>
            </a:r>
            <a:r>
              <a:rPr lang="en-US" altLang="zh-CN" dirty="0">
                <a:solidFill>
                  <a:srgbClr val="000000"/>
                </a:solidFill>
                <a:latin typeface="Times New Roman" charset="0"/>
                <a:ea typeface="Times New Roman" charset="0"/>
                <a:cs typeface="Times New Roman" charset="0"/>
              </a:rPr>
              <a:t>which</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may be 24 hours or longer.</a:t>
            </a:r>
          </a:p>
          <a:p>
            <a:pPr marL="285750" indent="-285750">
              <a:buFont typeface="Arial" charset="0"/>
              <a:buChar char="•"/>
            </a:pPr>
            <a:r>
              <a:rPr lang="en-US" dirty="0">
                <a:solidFill>
                  <a:srgbClr val="000000"/>
                </a:solidFill>
                <a:latin typeface="Times New Roman" charset="0"/>
                <a:ea typeface="Times New Roman" charset="0"/>
                <a:cs typeface="Times New Roman" charset="0"/>
              </a:rPr>
              <a:t>Will</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generally</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experience</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spot</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failures</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during heavy rainfall events.</a:t>
            </a:r>
          </a:p>
          <a:p>
            <a:pPr marL="285750" indent="-285750">
              <a:buFont typeface="Arial" charset="0"/>
              <a:buChar char="•"/>
            </a:pPr>
            <a:r>
              <a:rPr lang="en-US" dirty="0">
                <a:solidFill>
                  <a:srgbClr val="000000"/>
                </a:solidFill>
                <a:latin typeface="Times New Roman" charset="0"/>
                <a:ea typeface="Times New Roman" charset="0"/>
                <a:cs typeface="Times New Roman" charset="0"/>
              </a:rPr>
              <a:t>May</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not</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penetrate</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soil</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made</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up</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primarily</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silt</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clay,</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particularly</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when compacted.</a:t>
            </a:r>
          </a:p>
          <a:p>
            <a:pPr marL="285750" indent="-285750">
              <a:buFont typeface="Arial" charset="0"/>
              <a:buChar char="•"/>
            </a:pPr>
            <a:r>
              <a:rPr lang="en-US" altLang="zh-CN" dirty="0">
                <a:solidFill>
                  <a:srgbClr val="000000"/>
                </a:solidFill>
                <a:latin typeface="Times New Roman" charset="0"/>
                <a:ea typeface="Times New Roman" charset="0"/>
                <a:cs typeface="Times New Roman" charset="0"/>
              </a:rPr>
              <a:t>May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not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perform</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well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with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low</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relative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humidity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low</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temperature.</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61920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014" y="1591296"/>
            <a:ext cx="8324602" cy="2308324"/>
          </a:xfrm>
          <a:prstGeom prst="rect">
            <a:avLst/>
          </a:prstGeom>
          <a:noFill/>
        </p:spPr>
        <p:txBody>
          <a:bodyPr wrap="square" rtlCol="0">
            <a:spAutoFit/>
          </a:bodyPr>
          <a:lstStyle/>
          <a:p>
            <a:pPr algn="ctr">
              <a:lnSpc>
                <a:spcPct val="150000"/>
              </a:lnSpc>
            </a:pPr>
            <a:r>
              <a:rPr lang="en-US" sz="2400" dirty="0">
                <a:solidFill>
                  <a:srgbClr val="990000"/>
                </a:solidFill>
                <a:latin typeface="Times New Roman" charset="0"/>
                <a:ea typeface="Times New Roman" charset="0"/>
                <a:cs typeface="Times New Roman" charset="0"/>
              </a:rPr>
              <a:t>To the </a:t>
            </a:r>
            <a:r>
              <a:rPr lang="en-US" altLang="zh-CN" sz="2400" dirty="0" smtClean="0">
                <a:solidFill>
                  <a:srgbClr val="990000"/>
                </a:solidFill>
                <a:latin typeface="Times New Roman" charset="0"/>
                <a:ea typeface="Times New Roman" charset="0"/>
                <a:cs typeface="Times New Roman" charset="0"/>
              </a:rPr>
              <a:t>V</a:t>
            </a:r>
            <a:r>
              <a:rPr lang="en-US" sz="2400" dirty="0" smtClean="0">
                <a:solidFill>
                  <a:srgbClr val="990000"/>
                </a:solidFill>
                <a:latin typeface="Times New Roman" charset="0"/>
                <a:ea typeface="Times New Roman" charset="0"/>
                <a:cs typeface="Times New Roman" charset="0"/>
              </a:rPr>
              <a:t>isitor</a:t>
            </a:r>
            <a:r>
              <a:rPr lang="en-US" altLang="zh-CN" sz="2400" dirty="0" smtClean="0">
                <a:solidFill>
                  <a:srgbClr val="990000"/>
                </a:solidFill>
                <a:latin typeface="Times New Roman" charset="0"/>
                <a:ea typeface="Times New Roman" charset="0"/>
                <a:cs typeface="Times New Roman" charset="0"/>
              </a:rPr>
              <a:t>s</a:t>
            </a:r>
            <a:r>
              <a:rPr lang="en-US" sz="2400" dirty="0" smtClean="0">
                <a:solidFill>
                  <a:srgbClr val="990000"/>
                </a:solidFill>
                <a:latin typeface="Times New Roman" charset="0"/>
                <a:ea typeface="Times New Roman" charset="0"/>
                <a:cs typeface="Times New Roman" charset="0"/>
              </a:rPr>
              <a:t>, </a:t>
            </a:r>
            <a:endParaRPr lang="en-US" sz="2400" dirty="0">
              <a:solidFill>
                <a:srgbClr val="990000"/>
              </a:solidFill>
              <a:latin typeface="Times New Roman" charset="0"/>
              <a:ea typeface="Times New Roman" charset="0"/>
              <a:cs typeface="Times New Roman" charset="0"/>
            </a:endParaRPr>
          </a:p>
          <a:p>
            <a:pPr algn="ctr">
              <a:lnSpc>
                <a:spcPct val="150000"/>
              </a:lnSpc>
            </a:pPr>
            <a:r>
              <a:rPr lang="en-US" sz="2400" dirty="0" smtClean="0">
                <a:solidFill>
                  <a:srgbClr val="990000"/>
                </a:solidFill>
                <a:latin typeface="Times New Roman" charset="0"/>
                <a:ea typeface="Times New Roman" charset="0"/>
                <a:cs typeface="Times New Roman" charset="0"/>
              </a:rPr>
              <a:t>Your </a:t>
            </a:r>
            <a:r>
              <a:rPr lang="en-US" sz="2400" dirty="0">
                <a:solidFill>
                  <a:srgbClr val="990000"/>
                </a:solidFill>
                <a:latin typeface="Times New Roman" charset="0"/>
                <a:ea typeface="Times New Roman" charset="0"/>
                <a:cs typeface="Times New Roman" charset="0"/>
              </a:rPr>
              <a:t>comments and suggestions are appreciated. </a:t>
            </a:r>
            <a:r>
              <a:rPr lang="en-US" sz="2400" dirty="0" smtClean="0">
                <a:solidFill>
                  <a:srgbClr val="990000"/>
                </a:solidFill>
                <a:latin typeface="Times New Roman" charset="0"/>
                <a:ea typeface="Times New Roman" charset="0"/>
                <a:cs typeface="Times New Roman" charset="0"/>
              </a:rPr>
              <a:t>Please </a:t>
            </a:r>
            <a:r>
              <a:rPr lang="en-US" sz="2400" dirty="0">
                <a:solidFill>
                  <a:srgbClr val="990000"/>
                </a:solidFill>
                <a:latin typeface="Times New Roman" charset="0"/>
                <a:ea typeface="Times New Roman" charset="0"/>
                <a:cs typeface="Times New Roman" charset="0"/>
              </a:rPr>
              <a:t>direct your thoughts to </a:t>
            </a:r>
            <a:r>
              <a:rPr lang="en-US" sz="2400" dirty="0" smtClean="0">
                <a:solidFill>
                  <a:srgbClr val="990000"/>
                </a:solidFill>
                <a:latin typeface="Times New Roman" charset="0"/>
                <a:ea typeface="Times New Roman" charset="0"/>
                <a:cs typeface="Times New Roman" charset="0"/>
              </a:rPr>
              <a:t>Wanxin Cai at </a:t>
            </a:r>
            <a:r>
              <a:rPr lang="en-US" sz="2400" i="1" u="sng" dirty="0" err="1" smtClean="0">
                <a:solidFill>
                  <a:srgbClr val="990000"/>
                </a:solidFill>
                <a:latin typeface="Times New Roman" charset="0"/>
                <a:ea typeface="Times New Roman" charset="0"/>
                <a:cs typeface="Times New Roman" charset="0"/>
              </a:rPr>
              <a:t>wxcai@alumni.usc.edu</a:t>
            </a:r>
            <a:r>
              <a:rPr lang="en-US" sz="2400" dirty="0" smtClean="0">
                <a:solidFill>
                  <a:srgbClr val="990000"/>
                </a:solidFill>
                <a:latin typeface="Times New Roman" charset="0"/>
                <a:ea typeface="Times New Roman" charset="0"/>
                <a:cs typeface="Times New Roman" charset="0"/>
              </a:rPr>
              <a:t>.</a:t>
            </a:r>
          </a:p>
          <a:p>
            <a:pPr algn="ctr">
              <a:lnSpc>
                <a:spcPct val="150000"/>
              </a:lnSpc>
            </a:pPr>
            <a:r>
              <a:rPr lang="en-US" sz="2400" dirty="0" smtClean="0">
                <a:solidFill>
                  <a:srgbClr val="990000"/>
                </a:solidFill>
                <a:latin typeface="Times New Roman" charset="0"/>
                <a:ea typeface="Times New Roman" charset="0"/>
                <a:cs typeface="Times New Roman" charset="0"/>
              </a:rPr>
              <a:t>Thank </a:t>
            </a:r>
            <a:r>
              <a:rPr lang="en-US" sz="2400" dirty="0">
                <a:solidFill>
                  <a:srgbClr val="990000"/>
                </a:solidFill>
                <a:latin typeface="Times New Roman" charset="0"/>
                <a:ea typeface="Times New Roman" charset="0"/>
                <a:cs typeface="Times New Roman" charset="0"/>
              </a:rPr>
              <a:t>you</a:t>
            </a:r>
            <a:r>
              <a:rPr lang="en-US" sz="2400" dirty="0" smtClean="0">
                <a:solidFill>
                  <a:srgbClr val="990000"/>
                </a:solidFill>
                <a:latin typeface="Times New Roman" charset="0"/>
                <a:ea typeface="Times New Roman" charset="0"/>
                <a:cs typeface="Times New Roman" charset="0"/>
              </a:rPr>
              <a:t>.</a:t>
            </a:r>
            <a:endParaRPr lang="en-US" sz="2400" dirty="0">
              <a:solidFill>
                <a:srgbClr val="99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4510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Soil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binder</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pic>
        <p:nvPicPr>
          <p:cNvPr id="6" name="Picture 5"/>
          <p:cNvPicPr>
            <a:picLocks noChangeAspect="1"/>
          </p:cNvPicPr>
          <p:nvPr/>
        </p:nvPicPr>
        <p:blipFill>
          <a:blip r:embed="rId2"/>
          <a:stretch>
            <a:fillRect/>
          </a:stretch>
        </p:blipFill>
        <p:spPr>
          <a:xfrm>
            <a:off x="1765673" y="1148791"/>
            <a:ext cx="5244354" cy="4426885"/>
          </a:xfrm>
          <a:prstGeom prst="rect">
            <a:avLst/>
          </a:prstGeom>
        </p:spPr>
      </p:pic>
    </p:spTree>
    <p:extLst>
      <p:ext uri="{BB962C8B-B14F-4D97-AF65-F5344CB8AC3E}">
        <p14:creationId xmlns:p14="http://schemas.microsoft.com/office/powerpoint/2010/main" val="847438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Soil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binder</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sp>
        <p:nvSpPr>
          <p:cNvPr id="9" name="TextBox 8"/>
          <p:cNvSpPr txBox="1"/>
          <p:nvPr/>
        </p:nvSpPr>
        <p:spPr>
          <a:xfrm>
            <a:off x="567154" y="1314771"/>
            <a:ext cx="2222342"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Selecting</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soil</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binder</a:t>
            </a:r>
            <a:endParaRPr lang="en-US" altLang="en-US" dirty="0">
              <a:latin typeface="Times New Roman" charset="0"/>
              <a:ea typeface="Times New Roman" charset="0"/>
              <a:cs typeface="Times New Roman" charset="0"/>
            </a:endParaRPr>
          </a:p>
        </p:txBody>
      </p:sp>
      <p:sp>
        <p:nvSpPr>
          <p:cNvPr id="2" name="Rectangle 1"/>
          <p:cNvSpPr/>
          <p:nvPr/>
        </p:nvSpPr>
        <p:spPr>
          <a:xfrm>
            <a:off x="567156" y="1782058"/>
            <a:ext cx="8208544" cy="646331"/>
          </a:xfrm>
          <a:prstGeom prst="rect">
            <a:avLst/>
          </a:prstGeom>
        </p:spPr>
        <p:txBody>
          <a:bodyPr wrap="square">
            <a:spAutoFit/>
          </a:bodyPr>
          <a:lstStyle/>
          <a:p>
            <a:pPr algn="just"/>
            <a:r>
              <a:rPr lang="en-US" altLang="zh-CN" dirty="0">
                <a:solidFill>
                  <a:srgbClr val="000000"/>
                </a:solidFill>
                <a:latin typeface="Times New Roman" charset="0"/>
                <a:ea typeface="Times New Roman" charset="0"/>
                <a:cs typeface="Times New Roman" charset="0"/>
              </a:rPr>
              <a:t>Factors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to</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consider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when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selecting</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soil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binder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include: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Suitability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to</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situation,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soil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types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surface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materials,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frequency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application.</a:t>
            </a:r>
            <a:endParaRPr lang="en-US" dirty="0">
              <a:solidFill>
                <a:srgbClr val="000000"/>
              </a:solidFill>
              <a:latin typeface="Times New Roman" charset="0"/>
              <a:ea typeface="Times New Roman" charset="0"/>
              <a:cs typeface="Times New Roman" charset="0"/>
            </a:endParaRPr>
          </a:p>
        </p:txBody>
      </p:sp>
      <p:sp>
        <p:nvSpPr>
          <p:cNvPr id="14" name="TextBox 13"/>
          <p:cNvSpPr txBox="1"/>
          <p:nvPr/>
        </p:nvSpPr>
        <p:spPr>
          <a:xfrm>
            <a:off x="567154" y="2574941"/>
            <a:ext cx="717636"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5474159"/>
              </p:ext>
            </p:extLst>
          </p:nvPr>
        </p:nvGraphicFramePr>
        <p:xfrm>
          <a:off x="844951" y="3319227"/>
          <a:ext cx="7373074" cy="1828800"/>
        </p:xfrm>
        <a:graphic>
          <a:graphicData uri="http://schemas.openxmlformats.org/drawingml/2006/table">
            <a:tbl>
              <a:tblPr firstRow="1" bandRow="1">
                <a:tableStyleId>{21E4AEA4-8DFA-4A89-87EB-49C32662AFE0}</a:tableStyleId>
              </a:tblPr>
              <a:tblGrid>
                <a:gridCol w="4328933">
                  <a:extLst>
                    <a:ext uri="{9D8B030D-6E8A-4147-A177-3AD203B41FA5}">
                      <a16:colId xmlns:a16="http://schemas.microsoft.com/office/drawing/2014/main" xmlns="" val="20000"/>
                    </a:ext>
                  </a:extLst>
                </a:gridCol>
                <a:gridCol w="3044141">
                  <a:extLst>
                    <a:ext uri="{9D8B030D-6E8A-4147-A177-3AD203B41FA5}">
                      <a16:colId xmlns:a16="http://schemas.microsoft.com/office/drawing/2014/main" xmlns="" val="20001"/>
                    </a:ext>
                  </a:extLst>
                </a:gridCol>
              </a:tblGrid>
              <a:tr h="319789">
                <a:tc>
                  <a:txBody>
                    <a:bodyPr/>
                    <a:lstStyle/>
                    <a:p>
                      <a:pPr algn="ctr"/>
                      <a:r>
                        <a:rPr lang="en-US" altLang="zh-CN" dirty="0">
                          <a:latin typeface="Times New Roman" charset="0"/>
                          <a:ea typeface="Times New Roman" charset="0"/>
                          <a:cs typeface="Times New Roman" charset="0"/>
                        </a:rPr>
                        <a:t>Soil</a:t>
                      </a:r>
                      <a:r>
                        <a:rPr lang="zh-CN" altLang="en-US" baseline="0" dirty="0">
                          <a:latin typeface="Times New Roman" charset="0"/>
                          <a:ea typeface="Times New Roman" charset="0"/>
                          <a:cs typeface="Times New Roman" charset="0"/>
                        </a:rPr>
                        <a:t> </a:t>
                      </a:r>
                      <a:r>
                        <a:rPr lang="en-US" altLang="zh-CN" baseline="0" dirty="0">
                          <a:latin typeface="Times New Roman" charset="0"/>
                          <a:ea typeface="Times New Roman" charset="0"/>
                          <a:cs typeface="Times New Roman" charset="0"/>
                        </a:rPr>
                        <a:t>binder</a:t>
                      </a:r>
                      <a:endParaRPr lang="en-US" dirty="0">
                        <a:latin typeface="Times New Roman" charset="0"/>
                        <a:ea typeface="Times New Roman" charset="0"/>
                        <a:cs typeface="Times New Roman" charset="0"/>
                      </a:endParaRPr>
                    </a:p>
                  </a:txBody>
                  <a:tcPr anchor="ctr"/>
                </a:tc>
                <a:tc>
                  <a:txBody>
                    <a:bodyPr/>
                    <a:lstStyle/>
                    <a:p>
                      <a:pPr algn="ctr"/>
                      <a:r>
                        <a:rPr lang="en-US" altLang="zh-CN" dirty="0">
                          <a:latin typeface="Times New Roman" charset="0"/>
                          <a:ea typeface="Times New Roman" charset="0"/>
                          <a:cs typeface="Times New Roman" charset="0"/>
                        </a:rPr>
                        <a:t>Average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cost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per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acre</a:t>
                      </a:r>
                      <a:endParaRPr lang="en-US"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0"/>
                  </a:ext>
                </a:extLst>
              </a:tr>
              <a:tr h="281840">
                <a:tc>
                  <a:txBody>
                    <a:bodyPr/>
                    <a:lstStyle/>
                    <a:p>
                      <a:pPr algn="ctr"/>
                      <a:r>
                        <a:rPr lang="en-US" altLang="zh-CN" dirty="0">
                          <a:solidFill>
                            <a:srgbClr val="000000"/>
                          </a:solidFill>
                          <a:latin typeface="Times New Roman" charset="0"/>
                          <a:ea typeface="Times New Roman" charset="0"/>
                          <a:cs typeface="Times New Roman" charset="0"/>
                        </a:rPr>
                        <a:t>Plant-material</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based</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(short</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lived)</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binders</a:t>
                      </a:r>
                      <a:endParaRPr lang="en-US" dirty="0">
                        <a:solidFill>
                          <a:srgbClr val="000000"/>
                        </a:solidFill>
                        <a:latin typeface="Times New Roman" charset="0"/>
                        <a:ea typeface="Times New Roman" charset="0"/>
                        <a:cs typeface="Times New Roman" charset="0"/>
                      </a:endParaRPr>
                    </a:p>
                  </a:txBody>
                  <a:tcPr anchor="ctr"/>
                </a:tc>
                <a:tc>
                  <a:txBody>
                    <a:bodyPr/>
                    <a:lstStyle/>
                    <a:p>
                      <a:pPr algn="ctr"/>
                      <a:r>
                        <a:rPr lang="en-US" altLang="zh-CN" dirty="0">
                          <a:solidFill>
                            <a:srgbClr val="000000"/>
                          </a:solidFill>
                          <a:latin typeface="Times New Roman" charset="0"/>
                          <a:ea typeface="Times New Roman" charset="0"/>
                          <a:cs typeface="Times New Roman" charset="0"/>
                        </a:rPr>
                        <a:t>$400</a:t>
                      </a:r>
                      <a:endParaRPr lang="en-US" dirty="0">
                        <a:solidFill>
                          <a:srgbClr val="000000"/>
                        </a:solidFill>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1"/>
                  </a:ext>
                </a:extLst>
              </a:tr>
              <a:tr h="281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charset="0"/>
                          <a:ea typeface="Times New Roman" charset="0"/>
                          <a:cs typeface="Times New Roman" charset="0"/>
                        </a:rPr>
                        <a:t>Plant-material</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based</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(long</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lived)</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binders</a:t>
                      </a:r>
                      <a:endParaRPr lang="en-US" dirty="0">
                        <a:solidFill>
                          <a:srgbClr val="000000"/>
                        </a:solidFill>
                        <a:latin typeface="Times New Roman" charset="0"/>
                        <a:ea typeface="Times New Roman" charset="0"/>
                        <a:cs typeface="Times New Roman"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charset="0"/>
                          <a:ea typeface="Times New Roman" charset="0"/>
                          <a:cs typeface="Times New Roman" charset="0"/>
                        </a:rPr>
                        <a:t>$1200</a:t>
                      </a:r>
                      <a:endParaRPr lang="en-US" dirty="0">
                        <a:solidFill>
                          <a:srgbClr val="000000"/>
                        </a:solidFill>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2"/>
                  </a:ext>
                </a:extLst>
              </a:tr>
              <a:tr h="281840">
                <a:tc>
                  <a:txBody>
                    <a:bodyPr/>
                    <a:lstStyle/>
                    <a:p>
                      <a:pPr algn="ctr"/>
                      <a:r>
                        <a:rPr lang="en-US" altLang="zh-CN" dirty="0">
                          <a:solidFill>
                            <a:srgbClr val="000000"/>
                          </a:solidFill>
                          <a:latin typeface="Times New Roman" charset="0"/>
                          <a:ea typeface="Times New Roman" charset="0"/>
                          <a:cs typeface="Times New Roman" charset="0"/>
                        </a:rPr>
                        <a:t>Polymeric</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emulsion</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blend</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binders</a:t>
                      </a:r>
                      <a:endParaRPr lang="en-US" dirty="0">
                        <a:solidFill>
                          <a:srgbClr val="000000"/>
                        </a:solidFill>
                        <a:latin typeface="Times New Roman" charset="0"/>
                        <a:ea typeface="Times New Roman" charset="0"/>
                        <a:cs typeface="Times New Roman" charset="0"/>
                      </a:endParaRPr>
                    </a:p>
                  </a:txBody>
                  <a:tcPr anchor="ctr"/>
                </a:tc>
                <a:tc>
                  <a:txBody>
                    <a:bodyPr/>
                    <a:lstStyle/>
                    <a:p>
                      <a:pPr algn="ctr"/>
                      <a:r>
                        <a:rPr lang="en-US" altLang="zh-CN" dirty="0">
                          <a:solidFill>
                            <a:srgbClr val="000000"/>
                          </a:solidFill>
                          <a:latin typeface="Times New Roman" charset="0"/>
                          <a:ea typeface="Times New Roman" charset="0"/>
                          <a:cs typeface="Times New Roman" charset="0"/>
                        </a:rPr>
                        <a:t>$400</a:t>
                      </a:r>
                      <a:endParaRPr lang="en-US" dirty="0">
                        <a:solidFill>
                          <a:srgbClr val="000000"/>
                        </a:solidFill>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3"/>
                  </a:ext>
                </a:extLst>
              </a:tr>
              <a:tr h="319789">
                <a:tc>
                  <a:txBody>
                    <a:bodyPr/>
                    <a:lstStyle/>
                    <a:p>
                      <a:pPr algn="ctr"/>
                      <a:r>
                        <a:rPr lang="en-US" altLang="zh-CN" dirty="0">
                          <a:solidFill>
                            <a:srgbClr val="000000"/>
                          </a:solidFill>
                          <a:latin typeface="Times New Roman" charset="0"/>
                          <a:ea typeface="Times New Roman" charset="0"/>
                          <a:cs typeface="Times New Roman" charset="0"/>
                        </a:rPr>
                        <a:t>Cementitious-based</a:t>
                      </a:r>
                      <a:r>
                        <a:rPr lang="zh-CN" altLang="en-US" baseline="0" dirty="0">
                          <a:solidFill>
                            <a:srgbClr val="000000"/>
                          </a:solidFill>
                          <a:latin typeface="Times New Roman" charset="0"/>
                          <a:ea typeface="Times New Roman" charset="0"/>
                          <a:cs typeface="Times New Roman" charset="0"/>
                        </a:rPr>
                        <a:t> </a:t>
                      </a:r>
                      <a:r>
                        <a:rPr lang="en-US" altLang="zh-CN" baseline="0" dirty="0">
                          <a:solidFill>
                            <a:srgbClr val="000000"/>
                          </a:solidFill>
                          <a:latin typeface="Times New Roman" charset="0"/>
                          <a:ea typeface="Times New Roman" charset="0"/>
                          <a:cs typeface="Times New Roman" charset="0"/>
                        </a:rPr>
                        <a:t>binders</a:t>
                      </a:r>
                      <a:endParaRPr lang="en-US" dirty="0">
                        <a:solidFill>
                          <a:srgbClr val="000000"/>
                        </a:solidFill>
                        <a:latin typeface="Times New Roman" charset="0"/>
                        <a:ea typeface="Times New Roman" charset="0"/>
                        <a:cs typeface="Times New Roman"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charset="0"/>
                          <a:ea typeface="Times New Roman" charset="0"/>
                          <a:cs typeface="Times New Roman" charset="0"/>
                        </a:rPr>
                        <a:t>$800</a:t>
                      </a:r>
                      <a:endParaRPr lang="en-US" dirty="0">
                        <a:solidFill>
                          <a:srgbClr val="000000"/>
                        </a:solidFill>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4"/>
                  </a:ext>
                </a:extLst>
              </a:tr>
            </a:tbl>
          </a:graphicData>
        </a:graphic>
      </p:graphicFrame>
      <p:sp>
        <p:nvSpPr>
          <p:cNvPr id="15" name="TextBox 14"/>
          <p:cNvSpPr txBox="1"/>
          <p:nvPr/>
        </p:nvSpPr>
        <p:spPr>
          <a:xfrm>
            <a:off x="759454" y="5148027"/>
            <a:ext cx="4524916"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Caltrans</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Guidance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for</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Soil</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Stabilization for Temporary Slopes, Nov. 1999</a:t>
            </a:r>
            <a:endParaRPr lang="en-US"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68149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p>
        </p:txBody>
      </p:sp>
      <p:sp>
        <p:nvSpPr>
          <p:cNvPr id="3" name="Rectangle 2"/>
          <p:cNvSpPr/>
          <p:nvPr/>
        </p:nvSpPr>
        <p:spPr>
          <a:xfrm>
            <a:off x="567157" y="1150395"/>
            <a:ext cx="8208543" cy="1200329"/>
          </a:xfrm>
          <a:prstGeom prst="rect">
            <a:avLst/>
          </a:prstGeom>
        </p:spPr>
        <p:txBody>
          <a:bodyPr wrap="square">
            <a:spAutoFit/>
          </a:bodyPr>
          <a:lstStyle/>
          <a:p>
            <a:pPr algn="just"/>
            <a:r>
              <a:rPr lang="en-US" altLang="zh-CN" dirty="0">
                <a:solidFill>
                  <a:srgbClr val="00B050"/>
                </a:solidFill>
                <a:latin typeface="Times New Roman" charset="0"/>
                <a:ea typeface="Times New Roman" charset="0"/>
                <a:cs typeface="Times New Roman" charset="0"/>
              </a:rPr>
              <a:t>Geotextiles</a:t>
            </a:r>
            <a:r>
              <a:rPr lang="en-US" altLang="zh-CN" dirty="0">
                <a:solidFill>
                  <a:srgbClr val="000000"/>
                </a:solidFill>
                <a:latin typeface="Times New Roman" charset="0"/>
                <a:ea typeface="Times New Roman" charset="0"/>
                <a:cs typeface="Times New Roman" charset="0"/>
              </a:rPr>
              <a:t> are porous fabrics known in the construction industry as filter fabrics, road rugs, synthetic fabrics, construction fabrics, or simply fabrics. </a:t>
            </a:r>
          </a:p>
          <a:p>
            <a:pPr algn="just"/>
            <a:r>
              <a:rPr lang="en-US" altLang="zh-CN" dirty="0">
                <a:solidFill>
                  <a:srgbClr val="00B050"/>
                </a:solidFill>
                <a:latin typeface="Times New Roman" charset="0"/>
                <a:ea typeface="Times New Roman" charset="0"/>
                <a:cs typeface="Times New Roman" charset="0"/>
              </a:rPr>
              <a:t>Mattings</a:t>
            </a:r>
            <a:r>
              <a:rPr lang="en-US" altLang="zh-CN" dirty="0">
                <a:solidFill>
                  <a:srgbClr val="000000"/>
                </a:solidFill>
                <a:latin typeface="Times New Roman" charset="0"/>
                <a:ea typeface="Times New Roman" charset="0"/>
                <a:cs typeface="Times New Roman" charset="0"/>
              </a:rPr>
              <a:t>, or Rolled Erosion Control Products (RECPs), can be made of natural or synthetic materials or a combination of the two.</a:t>
            </a:r>
          </a:p>
        </p:txBody>
      </p:sp>
      <p:sp>
        <p:nvSpPr>
          <p:cNvPr id="5" name="TextBox 4"/>
          <p:cNvSpPr txBox="1"/>
          <p:nvPr/>
        </p:nvSpPr>
        <p:spPr>
          <a:xfrm>
            <a:off x="597743" y="2474232"/>
            <a:ext cx="1014856"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Purposes</a:t>
            </a:r>
            <a:endParaRPr lang="en-US" altLang="en-US" dirty="0">
              <a:latin typeface="Times New Roman" charset="0"/>
              <a:ea typeface="Times New Roman" charset="0"/>
              <a:cs typeface="Times New Roman" charset="0"/>
            </a:endParaRPr>
          </a:p>
        </p:txBody>
      </p:sp>
      <p:sp>
        <p:nvSpPr>
          <p:cNvPr id="6" name="Rectangle 5"/>
          <p:cNvSpPr/>
          <p:nvPr/>
        </p:nvSpPr>
        <p:spPr>
          <a:xfrm>
            <a:off x="597743" y="2843564"/>
            <a:ext cx="8208544" cy="923330"/>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Reduces erosion from rainfall impact and holds soil in place</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Absorbs and holds moisture near the soil surface</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May be used to stabilized soils until vegetation is established</a:t>
            </a:r>
          </a:p>
        </p:txBody>
      </p:sp>
      <p:sp>
        <p:nvSpPr>
          <p:cNvPr id="7" name="TextBox 6"/>
          <p:cNvSpPr txBox="1"/>
          <p:nvPr/>
        </p:nvSpPr>
        <p:spPr>
          <a:xfrm>
            <a:off x="597743" y="3890402"/>
            <a:ext cx="1388967"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Applications</a:t>
            </a:r>
            <a:endParaRPr lang="en-US" altLang="en-US"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xmlns="" id="{538E7E99-73CC-4D4E-BDB4-A8ED5A9F8F27}"/>
              </a:ext>
            </a:extLst>
          </p:cNvPr>
          <p:cNvSpPr/>
          <p:nvPr/>
        </p:nvSpPr>
        <p:spPr>
          <a:xfrm>
            <a:off x="597743" y="4316567"/>
            <a:ext cx="8208544"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Slopes where erosion hazard is high and vegetation will be slow to establish</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Stream banks, swales and other drainage channels with flows exceeding 3.3 ft/s</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Areas where the soil surface is disturbed and where vegetation has been removed</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Slopes adjacent to water </a:t>
            </a:r>
            <a:r>
              <a:rPr lang="en-US" dirty="0" smtClean="0">
                <a:solidFill>
                  <a:srgbClr val="000000"/>
                </a:solidFill>
                <a:latin typeface="Times New Roman" charset="0"/>
                <a:ea typeface="Times New Roman" charset="0"/>
                <a:cs typeface="Times New Roman" charset="0"/>
              </a:rPr>
              <a:t>bodies.</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745820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sp>
        <p:nvSpPr>
          <p:cNvPr id="7" name="TextBox 6">
            <a:extLst>
              <a:ext uri="{FF2B5EF4-FFF2-40B4-BE49-F238E27FC236}">
                <a16:creationId xmlns:a16="http://schemas.microsoft.com/office/drawing/2014/main" xmlns="" id="{14DA414C-E43B-4B1C-B6C3-7B87CFE54B34}"/>
              </a:ext>
            </a:extLst>
          </p:cNvPr>
          <p:cNvSpPr txBox="1"/>
          <p:nvPr/>
        </p:nvSpPr>
        <p:spPr>
          <a:xfrm>
            <a:off x="567157" y="1248639"/>
            <a:ext cx="127116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Advantages</a:t>
            </a:r>
            <a:endParaRPr lang="en-US" altLang="en-US" dirty="0">
              <a:latin typeface="Times New Roman" charset="0"/>
              <a:ea typeface="Times New Roman" charset="0"/>
              <a:cs typeface="Times New Roman" charset="0"/>
            </a:endParaRPr>
          </a:p>
        </p:txBody>
      </p:sp>
      <p:sp>
        <p:nvSpPr>
          <p:cNvPr id="2" name="Rectangle 1">
            <a:extLst>
              <a:ext uri="{FF2B5EF4-FFF2-40B4-BE49-F238E27FC236}">
                <a16:creationId xmlns:a16="http://schemas.microsoft.com/office/drawing/2014/main" xmlns="" id="{B30B9876-5258-4A09-AAE3-5A87FAF04FF8}"/>
              </a:ext>
            </a:extLst>
          </p:cNvPr>
          <p:cNvSpPr/>
          <p:nvPr/>
        </p:nvSpPr>
        <p:spPr>
          <a:xfrm>
            <a:off x="567156" y="1644278"/>
            <a:ext cx="8208543" cy="1107996"/>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A wide variety of geotextiles to match specific needs</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Provides immediate protection from surface erosion</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Helps retain soil moisture improving seed germination and vegetation establishment</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Longevity of 3 years (not considering vegetation)</a:t>
            </a:r>
          </a:p>
        </p:txBody>
      </p:sp>
      <p:sp>
        <p:nvSpPr>
          <p:cNvPr id="10" name="TextBox 9">
            <a:extLst>
              <a:ext uri="{FF2B5EF4-FFF2-40B4-BE49-F238E27FC236}">
                <a16:creationId xmlns:a16="http://schemas.microsoft.com/office/drawing/2014/main" xmlns="" id="{29033803-7D23-4C13-B069-088339A0DAF2}"/>
              </a:ext>
            </a:extLst>
          </p:cNvPr>
          <p:cNvSpPr txBox="1"/>
          <p:nvPr/>
        </p:nvSpPr>
        <p:spPr>
          <a:xfrm>
            <a:off x="567156" y="2841181"/>
            <a:ext cx="1518817"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Disadvantages</a:t>
            </a:r>
            <a:endParaRPr lang="en-US" altLang="en-US" dirty="0">
              <a:latin typeface="Times New Roman" charset="0"/>
              <a:ea typeface="Times New Roman" charset="0"/>
              <a:cs typeface="Times New Roman" charset="0"/>
            </a:endParaRPr>
          </a:p>
        </p:txBody>
      </p:sp>
      <p:sp>
        <p:nvSpPr>
          <p:cNvPr id="12" name="Rectangle 11">
            <a:extLst>
              <a:ext uri="{FF2B5EF4-FFF2-40B4-BE49-F238E27FC236}">
                <a16:creationId xmlns:a16="http://schemas.microsoft.com/office/drawing/2014/main" xmlns="" id="{E025A1FB-5A3F-4050-8E58-FD2376997F75}"/>
              </a:ext>
            </a:extLst>
          </p:cNvPr>
          <p:cNvSpPr/>
          <p:nvPr/>
        </p:nvSpPr>
        <p:spPr>
          <a:xfrm>
            <a:off x="567156" y="3236820"/>
            <a:ext cx="8208543" cy="2308324"/>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Installed costs are generally higher than other erosion control BMPs</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May delay seed germination due to the soil temperature reduction</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Not suitable for excessively rocky sites or areas where the final vegetation will be mowed</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Should be removed and disposed prior to permanent soil stabilization</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May not be suitable near known wildlife habitat when a plastic netting is incorporated</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May have limitations based on soil type, slope gradient, or channel flow rate</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May cause serious erosion problems in the areas receiving the increased flow when the plastic sheeting is used</a:t>
            </a:r>
          </a:p>
          <a:p>
            <a:pPr marL="285750" indent="-285750" algn="just">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Not environmental friendly when the plastic sheeting is used</a:t>
            </a:r>
          </a:p>
        </p:txBody>
      </p:sp>
    </p:spTree>
    <p:extLst>
      <p:ext uri="{BB962C8B-B14F-4D97-AF65-F5344CB8AC3E}">
        <p14:creationId xmlns:p14="http://schemas.microsoft.com/office/powerpoint/2010/main" val="3220501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c</a:t>
            </a:r>
            <a:r>
              <a:rPr lang="en-US" altLang="zh-CN" sz="2800" dirty="0" smtClean="0">
                <a:solidFill>
                  <a:srgbClr val="990000"/>
                </a:solidFill>
                <a:latin typeface="Arial"/>
                <a:ea typeface="+mj-ea"/>
                <a:cs typeface="Arial"/>
              </a:rPr>
              <a:t>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sp>
        <p:nvSpPr>
          <p:cNvPr id="7" name="TextBox 6">
            <a:extLst>
              <a:ext uri="{FF2B5EF4-FFF2-40B4-BE49-F238E27FC236}">
                <a16:creationId xmlns:a16="http://schemas.microsoft.com/office/drawing/2014/main" xmlns="" id="{14DA414C-E43B-4B1C-B6C3-7B87CFE54B34}"/>
              </a:ext>
            </a:extLst>
          </p:cNvPr>
          <p:cNvSpPr txBox="1"/>
          <p:nvPr/>
        </p:nvSpPr>
        <p:spPr>
          <a:xfrm>
            <a:off x="567157" y="1190525"/>
            <a:ext cx="2537993"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Typical installation detail</a:t>
            </a:r>
            <a:endParaRPr lang="en-US" altLang="en-US" dirty="0">
              <a:latin typeface="Times New Roman" charset="0"/>
              <a:ea typeface="Times New Roman" charset="0"/>
              <a:cs typeface="Times New Roman" charset="0"/>
            </a:endParaRPr>
          </a:p>
        </p:txBody>
      </p:sp>
      <p:pic>
        <p:nvPicPr>
          <p:cNvPr id="2" name="Picture 1">
            <a:extLst>
              <a:ext uri="{FF2B5EF4-FFF2-40B4-BE49-F238E27FC236}">
                <a16:creationId xmlns:a16="http://schemas.microsoft.com/office/drawing/2014/main" xmlns="" id="{BA940857-49C8-4534-89E1-FBD3D829FB47}"/>
              </a:ext>
            </a:extLst>
          </p:cNvPr>
          <p:cNvPicPr>
            <a:picLocks noChangeAspect="1"/>
          </p:cNvPicPr>
          <p:nvPr/>
        </p:nvPicPr>
        <p:blipFill>
          <a:blip r:embed="rId2"/>
          <a:stretch>
            <a:fillRect/>
          </a:stretch>
        </p:blipFill>
        <p:spPr>
          <a:xfrm>
            <a:off x="663845" y="1648970"/>
            <a:ext cx="3471096" cy="5012263"/>
          </a:xfrm>
          <a:prstGeom prst="rect">
            <a:avLst/>
          </a:prstGeom>
        </p:spPr>
      </p:pic>
      <p:pic>
        <p:nvPicPr>
          <p:cNvPr id="3" name="Picture 2">
            <a:extLst>
              <a:ext uri="{FF2B5EF4-FFF2-40B4-BE49-F238E27FC236}">
                <a16:creationId xmlns:a16="http://schemas.microsoft.com/office/drawing/2014/main" xmlns="" id="{3039AB53-50ED-4454-B74A-BFE3F6B5881A}"/>
              </a:ext>
            </a:extLst>
          </p:cNvPr>
          <p:cNvPicPr>
            <a:picLocks noChangeAspect="1"/>
          </p:cNvPicPr>
          <p:nvPr/>
        </p:nvPicPr>
        <p:blipFill>
          <a:blip r:embed="rId3"/>
          <a:stretch>
            <a:fillRect/>
          </a:stretch>
        </p:blipFill>
        <p:spPr>
          <a:xfrm>
            <a:off x="5031775" y="1657602"/>
            <a:ext cx="3415897" cy="5003865"/>
          </a:xfrm>
          <a:prstGeom prst="rect">
            <a:avLst/>
          </a:prstGeom>
        </p:spPr>
      </p:pic>
      <p:sp>
        <p:nvSpPr>
          <p:cNvPr id="12" name="TextBox 11">
            <a:extLst>
              <a:ext uri="{FF2B5EF4-FFF2-40B4-BE49-F238E27FC236}">
                <a16:creationId xmlns:a16="http://schemas.microsoft.com/office/drawing/2014/main" xmlns="" id="{83B2D056-9D33-4B17-9024-3DB40ABA723B}"/>
              </a:ext>
            </a:extLst>
          </p:cNvPr>
          <p:cNvSpPr txBox="1"/>
          <p:nvPr/>
        </p:nvSpPr>
        <p:spPr>
          <a:xfrm>
            <a:off x="4201016" y="1436746"/>
            <a:ext cx="4337073"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spTree>
    <p:extLst>
      <p:ext uri="{BB962C8B-B14F-4D97-AF65-F5344CB8AC3E}">
        <p14:creationId xmlns:p14="http://schemas.microsoft.com/office/powerpoint/2010/main" val="33680851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sp>
        <p:nvSpPr>
          <p:cNvPr id="6" name="Rectangle 5">
            <a:extLst>
              <a:ext uri="{FF2B5EF4-FFF2-40B4-BE49-F238E27FC236}">
                <a16:creationId xmlns:a16="http://schemas.microsoft.com/office/drawing/2014/main" xmlns="" id="{F8C25D57-315C-4C21-87CC-8235CD927669}"/>
              </a:ext>
            </a:extLst>
          </p:cNvPr>
          <p:cNvSpPr/>
          <p:nvPr/>
        </p:nvSpPr>
        <p:spPr>
          <a:xfrm>
            <a:off x="567157" y="1583439"/>
            <a:ext cx="8208543" cy="923330"/>
          </a:xfrm>
          <a:prstGeom prst="rect">
            <a:avLst/>
          </a:prstGeom>
        </p:spPr>
        <p:txBody>
          <a:bodyPr wrap="square">
            <a:spAutoFit/>
          </a:bodyPr>
          <a:lstStyle/>
          <a:p>
            <a:pPr algn="just"/>
            <a:r>
              <a:rPr lang="en-US" altLang="zh-CN" dirty="0">
                <a:solidFill>
                  <a:srgbClr val="00B050"/>
                </a:solidFill>
                <a:latin typeface="Times New Roman" charset="0"/>
                <a:ea typeface="Times New Roman" charset="0"/>
                <a:cs typeface="Times New Roman" charset="0"/>
              </a:rPr>
              <a:t>Turf Reinforced Mat (TRMs)</a:t>
            </a:r>
            <a:r>
              <a:rPr lang="en-US" altLang="zh-CN" dirty="0">
                <a:solidFill>
                  <a:srgbClr val="000000"/>
                </a:solidFill>
                <a:latin typeface="Times New Roman" charset="0"/>
                <a:ea typeface="Times New Roman" charset="0"/>
                <a:cs typeface="Times New Roman" charset="0"/>
              </a:rPr>
              <a:t> is a subset of geotextiles. TRMs combine vegetative growth with synthetic materials to form a high-strength mat that helps prevent soil erosion in drainage ways and on steep slopes.</a:t>
            </a:r>
          </a:p>
        </p:txBody>
      </p:sp>
      <p:sp>
        <p:nvSpPr>
          <p:cNvPr id="7" name="TextBox 6">
            <a:extLst>
              <a:ext uri="{FF2B5EF4-FFF2-40B4-BE49-F238E27FC236}">
                <a16:creationId xmlns:a16="http://schemas.microsoft.com/office/drawing/2014/main" xmlns="" id="{14DA414C-E43B-4B1C-B6C3-7B87CFE54B34}"/>
              </a:ext>
            </a:extLst>
          </p:cNvPr>
          <p:cNvSpPr txBox="1"/>
          <p:nvPr/>
        </p:nvSpPr>
        <p:spPr>
          <a:xfrm>
            <a:off x="567157" y="1190525"/>
            <a:ext cx="287136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Turf Reinforced Mat (TRMs) </a:t>
            </a:r>
            <a:endParaRPr lang="en-US" altLang="en-US" dirty="0">
              <a:latin typeface="Times New Roman" charset="0"/>
              <a:ea typeface="Times New Roman" charset="0"/>
              <a:cs typeface="Times New Roman" charset="0"/>
            </a:endParaRPr>
          </a:p>
        </p:txBody>
      </p:sp>
      <p:pic>
        <p:nvPicPr>
          <p:cNvPr id="1026" name="Picture 2" descr="http://www.dot.ca.gov/design/lap/landscape-design/erosion-control/images/TRM_title%20(1).jpg">
            <a:extLst>
              <a:ext uri="{FF2B5EF4-FFF2-40B4-BE49-F238E27FC236}">
                <a16:creationId xmlns:a16="http://schemas.microsoft.com/office/drawing/2014/main" xmlns="" id="{CA8BB08E-8A58-4018-9620-B237650D4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57" y="2581275"/>
            <a:ext cx="3908425" cy="2788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Cate Geosynthetics Launches New High-Performance Turf Reinforcement Mats">
            <a:extLst>
              <a:ext uri="{FF2B5EF4-FFF2-40B4-BE49-F238E27FC236}">
                <a16:creationId xmlns:a16="http://schemas.microsoft.com/office/drawing/2014/main" xmlns="" id="{A9F84691-06E6-451C-B80A-B827323C2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1" y="2581275"/>
            <a:ext cx="3994150" cy="27885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7B1E8027-DB2A-4588-87B2-0DB5ECA7D874}"/>
              </a:ext>
            </a:extLst>
          </p:cNvPr>
          <p:cNvSpPr txBox="1"/>
          <p:nvPr/>
        </p:nvSpPr>
        <p:spPr>
          <a:xfrm>
            <a:off x="4730269" y="5350825"/>
            <a:ext cx="4045431" cy="230832"/>
          </a:xfrm>
          <a:prstGeom prst="rect">
            <a:avLst/>
          </a:prstGeom>
          <a:noFill/>
        </p:spPr>
        <p:txBody>
          <a:bodyPr wrap="square" rtlCol="0">
            <a:spAutoFit/>
          </a:bodyPr>
          <a:lstStyle/>
          <a:p>
            <a:r>
              <a:rPr lang="en-US" sz="900" dirty="0">
                <a:solidFill>
                  <a:srgbClr val="000000"/>
                </a:solidFill>
                <a:latin typeface="Times New Roman" charset="0"/>
                <a:ea typeface="Times New Roman" charset="0"/>
                <a:cs typeface="Times New Roman" charset="0"/>
              </a:rPr>
              <a:t>https://www.geosynthetica.net/tencate-geosynthetics-turf-reinforcement-feb2017/</a:t>
            </a:r>
          </a:p>
        </p:txBody>
      </p:sp>
      <p:sp>
        <p:nvSpPr>
          <p:cNvPr id="13" name="TextBox 12">
            <a:extLst>
              <a:ext uri="{FF2B5EF4-FFF2-40B4-BE49-F238E27FC236}">
                <a16:creationId xmlns:a16="http://schemas.microsoft.com/office/drawing/2014/main" xmlns="" id="{610ABC44-5A94-4141-A903-DB0E346CDEF1}"/>
              </a:ext>
            </a:extLst>
          </p:cNvPr>
          <p:cNvSpPr txBox="1"/>
          <p:nvPr/>
        </p:nvSpPr>
        <p:spPr>
          <a:xfrm>
            <a:off x="567157" y="5345478"/>
            <a:ext cx="3994150" cy="230832"/>
          </a:xfrm>
          <a:prstGeom prst="rect">
            <a:avLst/>
          </a:prstGeom>
          <a:noFill/>
        </p:spPr>
        <p:txBody>
          <a:bodyPr wrap="square" rtlCol="0">
            <a:spAutoFit/>
          </a:bodyPr>
          <a:lstStyle/>
          <a:p>
            <a:pPr algn="just"/>
            <a:r>
              <a:rPr lang="en-US" sz="900" dirty="0">
                <a:solidFill>
                  <a:srgbClr val="000000"/>
                </a:solidFill>
                <a:latin typeface="Times New Roman" charset="0"/>
                <a:ea typeface="Times New Roman" charset="0"/>
                <a:cs typeface="Times New Roman" charset="0"/>
              </a:rPr>
              <a:t>http://www.dot.ca.gov/design/lap/landscape-design/erosion-control/recp/turf.html</a:t>
            </a:r>
          </a:p>
        </p:txBody>
      </p:sp>
    </p:spTree>
    <p:extLst>
      <p:ext uri="{BB962C8B-B14F-4D97-AF65-F5344CB8AC3E}">
        <p14:creationId xmlns:p14="http://schemas.microsoft.com/office/powerpoint/2010/main" val="2565488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grpSp>
        <p:nvGrpSpPr>
          <p:cNvPr id="10" name="Group 9"/>
          <p:cNvGrpSpPr/>
          <p:nvPr/>
        </p:nvGrpSpPr>
        <p:grpSpPr>
          <a:xfrm>
            <a:off x="0" y="1345602"/>
            <a:ext cx="9144000" cy="5512398"/>
            <a:chOff x="0" y="1345602"/>
            <a:chExt cx="9144000" cy="5512398"/>
          </a:xfrm>
        </p:grpSpPr>
        <p:pic>
          <p:nvPicPr>
            <p:cNvPr id="9" name="Picture 8"/>
            <p:cNvPicPr>
              <a:picLocks noChangeAspect="1"/>
            </p:cNvPicPr>
            <p:nvPr/>
          </p:nvPicPr>
          <p:blipFill>
            <a:blip r:embed="rId3"/>
            <a:stretch>
              <a:fillRect/>
            </a:stretch>
          </p:blipFill>
          <p:spPr>
            <a:xfrm>
              <a:off x="0" y="1345602"/>
              <a:ext cx="9144000" cy="5512398"/>
            </a:xfrm>
            <a:prstGeom prst="rect">
              <a:avLst/>
            </a:prstGeom>
          </p:spPr>
        </p:pic>
        <p:sp>
          <p:nvSpPr>
            <p:cNvPr id="6" name="TextBox 5"/>
            <p:cNvSpPr txBox="1"/>
            <p:nvPr/>
          </p:nvSpPr>
          <p:spPr>
            <a:xfrm>
              <a:off x="342900" y="2540000"/>
              <a:ext cx="2721576" cy="338554"/>
            </a:xfrm>
            <a:prstGeom prst="rect">
              <a:avLst/>
            </a:prstGeom>
            <a:noFill/>
          </p:spPr>
          <p:txBody>
            <a:bodyPr wrap="square" rtlCol="0">
              <a:spAutoFit/>
            </a:bodyPr>
            <a:lstStyle/>
            <a:p>
              <a:r>
                <a:rPr lang="en-US" sz="1600" dirty="0"/>
                <a:t>ECBs: </a:t>
              </a:r>
              <a:r>
                <a:rPr lang="en-US" sz="1600"/>
                <a:t>Erosion </a:t>
              </a:r>
              <a:r>
                <a:rPr lang="en-US" altLang="zh-CN" sz="1600" smtClean="0"/>
                <a:t>C</a:t>
              </a:r>
              <a:r>
                <a:rPr lang="en-US" sz="1600" smtClean="0"/>
                <a:t>ontrol </a:t>
              </a:r>
              <a:r>
                <a:rPr lang="en-US" altLang="zh-CN" sz="1600" smtClean="0"/>
                <a:t>B</a:t>
              </a:r>
              <a:r>
                <a:rPr lang="en-US" sz="1600" smtClean="0"/>
                <a:t>lankets</a:t>
              </a:r>
              <a:endParaRPr lang="en-US" sz="1600" dirty="0"/>
            </a:p>
          </p:txBody>
        </p:sp>
      </p:grpSp>
      <p:sp>
        <p:nvSpPr>
          <p:cNvPr id="7" name="Rectangle 6"/>
          <p:cNvSpPr/>
          <p:nvPr/>
        </p:nvSpPr>
        <p:spPr>
          <a:xfrm>
            <a:off x="0" y="1007048"/>
            <a:ext cx="8890000" cy="338554"/>
          </a:xfrm>
          <a:prstGeom prst="rect">
            <a:avLst/>
          </a:prstGeom>
        </p:spPr>
        <p:txBody>
          <a:bodyPr wrap="square">
            <a:spAutoFit/>
          </a:bodyPr>
          <a:lstStyle/>
          <a:p>
            <a:r>
              <a:rPr lang="en-US" sz="1600" dirty="0"/>
              <a:t>Erosion Control Technology Council Standard Specification for Temporary Rolled Erosion Control Products</a:t>
            </a:r>
          </a:p>
        </p:txBody>
      </p:sp>
      <p:sp>
        <p:nvSpPr>
          <p:cNvPr id="8" name="TextBox 7">
            <a:extLst>
              <a:ext uri="{FF2B5EF4-FFF2-40B4-BE49-F238E27FC236}">
                <a16:creationId xmlns:a16="http://schemas.microsoft.com/office/drawing/2014/main" xmlns="" id="{83B2D056-9D33-4B17-9024-3DB40ABA723B}"/>
              </a:ext>
            </a:extLst>
          </p:cNvPr>
          <p:cNvSpPr txBox="1"/>
          <p:nvPr/>
        </p:nvSpPr>
        <p:spPr>
          <a:xfrm>
            <a:off x="-50800" y="6637179"/>
            <a:ext cx="8661400"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Planning and Technical Specifications </a:t>
            </a:r>
            <a:r>
              <a:rPr lang="en-US" sz="1000" dirty="0" err="1">
                <a:solidFill>
                  <a:srgbClr val="000000"/>
                </a:solidFill>
                <a:latin typeface="Times New Roman" charset="0"/>
                <a:ea typeface="Times New Roman" charset="0"/>
                <a:cs typeface="Times New Roman" charset="0"/>
              </a:rPr>
              <a:t>Manualfor</a:t>
            </a:r>
            <a:r>
              <a:rPr lang="en-US" sz="1000" dirty="0">
                <a:solidFill>
                  <a:srgbClr val="000000"/>
                </a:solidFill>
                <a:latin typeface="Times New Roman" charset="0"/>
                <a:ea typeface="Times New Roman" charset="0"/>
                <a:cs typeface="Times New Roman" charset="0"/>
              </a:rPr>
              <a:t>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Pollution Prevention Plans, Kentucky Transportation Center, University of Kentucky, Oct 2009</a:t>
            </a:r>
          </a:p>
        </p:txBody>
      </p:sp>
    </p:spTree>
    <p:extLst>
      <p:ext uri="{BB962C8B-B14F-4D97-AF65-F5344CB8AC3E}">
        <p14:creationId xmlns:p14="http://schemas.microsoft.com/office/powerpoint/2010/main" val="873054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75" y="1230222"/>
            <a:ext cx="9130425" cy="3276272"/>
          </a:xfrm>
          <a:prstGeom prst="rect">
            <a:avLst/>
          </a:prstGeom>
        </p:spPr>
      </p:pic>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pic>
        <p:nvPicPr>
          <p:cNvPr id="6" name="Picture 5"/>
          <p:cNvPicPr>
            <a:picLocks noChangeAspect="1"/>
          </p:cNvPicPr>
          <p:nvPr/>
        </p:nvPicPr>
        <p:blipFill>
          <a:blip r:embed="rId3"/>
          <a:stretch>
            <a:fillRect/>
          </a:stretch>
        </p:blipFill>
        <p:spPr>
          <a:xfrm>
            <a:off x="0" y="4455694"/>
            <a:ext cx="9144000" cy="2415007"/>
          </a:xfrm>
          <a:prstGeom prst="rect">
            <a:avLst/>
          </a:prstGeom>
        </p:spPr>
      </p:pic>
      <p:sp>
        <p:nvSpPr>
          <p:cNvPr id="9" name="TextBox 8">
            <a:extLst>
              <a:ext uri="{FF2B5EF4-FFF2-40B4-BE49-F238E27FC236}">
                <a16:creationId xmlns:a16="http://schemas.microsoft.com/office/drawing/2014/main" xmlns="" id="{83B2D056-9D33-4B17-9024-3DB40ABA723B}"/>
              </a:ext>
            </a:extLst>
          </p:cNvPr>
          <p:cNvSpPr txBox="1"/>
          <p:nvPr/>
        </p:nvSpPr>
        <p:spPr>
          <a:xfrm>
            <a:off x="-50800" y="6674454"/>
            <a:ext cx="8661400"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Planning and Technical Specifications </a:t>
            </a:r>
            <a:r>
              <a:rPr lang="en-US" sz="1000" dirty="0" err="1">
                <a:solidFill>
                  <a:srgbClr val="000000"/>
                </a:solidFill>
                <a:latin typeface="Times New Roman" charset="0"/>
                <a:ea typeface="Times New Roman" charset="0"/>
                <a:cs typeface="Times New Roman" charset="0"/>
              </a:rPr>
              <a:t>Manualfor</a:t>
            </a:r>
            <a:r>
              <a:rPr lang="en-US" sz="1000" dirty="0">
                <a:solidFill>
                  <a:srgbClr val="000000"/>
                </a:solidFill>
                <a:latin typeface="Times New Roman" charset="0"/>
                <a:ea typeface="Times New Roman" charset="0"/>
                <a:cs typeface="Times New Roman" charset="0"/>
              </a:rPr>
              <a:t>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Pollution Prevention Plans, Kentucky Transportation Center, University of Kentucky, Oct 2009</a:t>
            </a:r>
          </a:p>
        </p:txBody>
      </p:sp>
    </p:spTree>
    <p:extLst>
      <p:ext uri="{BB962C8B-B14F-4D97-AF65-F5344CB8AC3E}">
        <p14:creationId xmlns:p14="http://schemas.microsoft.com/office/powerpoint/2010/main" val="419173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Geotextiles and Mats</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u="sng" dirty="0">
              <a:solidFill>
                <a:schemeClr val="tx2">
                  <a:lumMod val="60000"/>
                  <a:lumOff val="40000"/>
                </a:schemeClr>
              </a:solidFill>
              <a:latin typeface="Arial"/>
              <a:cs typeface="Arial"/>
            </a:endParaRPr>
          </a:p>
        </p:txBody>
      </p:sp>
      <p:sp>
        <p:nvSpPr>
          <p:cNvPr id="7" name="TextBox 6">
            <a:extLst>
              <a:ext uri="{FF2B5EF4-FFF2-40B4-BE49-F238E27FC236}">
                <a16:creationId xmlns:a16="http://schemas.microsoft.com/office/drawing/2014/main" xmlns="" id="{14DA414C-E43B-4B1C-B6C3-7B87CFE54B34}"/>
              </a:ext>
            </a:extLst>
          </p:cNvPr>
          <p:cNvSpPr txBox="1"/>
          <p:nvPr/>
        </p:nvSpPr>
        <p:spPr>
          <a:xfrm>
            <a:off x="567157" y="1190525"/>
            <a:ext cx="709193"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pic>
        <p:nvPicPr>
          <p:cNvPr id="3" name="Picture 2">
            <a:extLst>
              <a:ext uri="{FF2B5EF4-FFF2-40B4-BE49-F238E27FC236}">
                <a16:creationId xmlns:a16="http://schemas.microsoft.com/office/drawing/2014/main" xmlns="" id="{5A1FC391-8221-4938-B73C-FA9942577AA3}"/>
              </a:ext>
            </a:extLst>
          </p:cNvPr>
          <p:cNvPicPr>
            <a:picLocks noChangeAspect="1"/>
          </p:cNvPicPr>
          <p:nvPr/>
        </p:nvPicPr>
        <p:blipFill>
          <a:blip r:embed="rId2"/>
          <a:stretch>
            <a:fillRect/>
          </a:stretch>
        </p:blipFill>
        <p:spPr>
          <a:xfrm>
            <a:off x="921753" y="1834462"/>
            <a:ext cx="7290535" cy="3886715"/>
          </a:xfrm>
          <a:prstGeom prst="rect">
            <a:avLst/>
          </a:prstGeom>
        </p:spPr>
      </p:pic>
    </p:spTree>
    <p:extLst>
      <p:ext uri="{BB962C8B-B14F-4D97-AF65-F5344CB8AC3E}">
        <p14:creationId xmlns:p14="http://schemas.microsoft.com/office/powerpoint/2010/main" val="33049834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Earth dikes and drainage swales</a:t>
            </a:r>
          </a:p>
        </p:txBody>
      </p:sp>
      <p:sp>
        <p:nvSpPr>
          <p:cNvPr id="6" name="TextBox 5">
            <a:extLst>
              <a:ext uri="{FF2B5EF4-FFF2-40B4-BE49-F238E27FC236}">
                <a16:creationId xmlns:a16="http://schemas.microsoft.com/office/drawing/2014/main" xmlns="" id="{C94C47FF-4B14-40A9-8590-2E312B30F08E}"/>
              </a:ext>
            </a:extLst>
          </p:cNvPr>
          <p:cNvSpPr txBox="1"/>
          <p:nvPr/>
        </p:nvSpPr>
        <p:spPr>
          <a:xfrm>
            <a:off x="567157" y="2078576"/>
            <a:ext cx="1366417"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Applications</a:t>
            </a:r>
            <a:endParaRPr lang="en-US" altLang="en-US" dirty="0">
              <a:latin typeface="Times New Roman" charset="0"/>
              <a:ea typeface="Times New Roman" charset="0"/>
              <a:cs typeface="Times New Roman" charset="0"/>
            </a:endParaRPr>
          </a:p>
        </p:txBody>
      </p:sp>
      <p:sp>
        <p:nvSpPr>
          <p:cNvPr id="2" name="Rectangle 1">
            <a:extLst>
              <a:ext uri="{FF2B5EF4-FFF2-40B4-BE49-F238E27FC236}">
                <a16:creationId xmlns:a16="http://schemas.microsoft.com/office/drawing/2014/main" xmlns="" id="{9B986831-B001-4B4D-90BC-8C94E458D13F}"/>
              </a:ext>
            </a:extLst>
          </p:cNvPr>
          <p:cNvSpPr/>
          <p:nvPr/>
        </p:nvSpPr>
        <p:spPr>
          <a:xfrm>
            <a:off x="567157" y="1105431"/>
            <a:ext cx="8170443" cy="923330"/>
          </a:xfrm>
          <a:prstGeom prst="rect">
            <a:avLst/>
          </a:prstGeom>
        </p:spPr>
        <p:txBody>
          <a:bodyPr wrap="square">
            <a:spAutoFit/>
          </a:bodyPr>
          <a:lstStyle/>
          <a:p>
            <a:pPr algn="just"/>
            <a:r>
              <a:rPr lang="en-US" dirty="0">
                <a:solidFill>
                  <a:srgbClr val="000000"/>
                </a:solidFill>
                <a:latin typeface="Times New Roman" panose="02020603050405020304" pitchFamily="18" charset="0"/>
                <a:cs typeface="Times New Roman" panose="02020603050405020304" pitchFamily="18" charset="0"/>
              </a:rPr>
              <a:t>An </a:t>
            </a:r>
            <a:r>
              <a:rPr lang="en-US" dirty="0">
                <a:solidFill>
                  <a:srgbClr val="00B050"/>
                </a:solidFill>
                <a:latin typeface="Times New Roman" panose="02020603050405020304" pitchFamily="18" charset="0"/>
                <a:cs typeface="Times New Roman" panose="02020603050405020304" pitchFamily="18" charset="0"/>
              </a:rPr>
              <a:t>earth dike</a:t>
            </a:r>
            <a:r>
              <a:rPr lang="en-US" dirty="0">
                <a:solidFill>
                  <a:srgbClr val="000000"/>
                </a:solidFill>
                <a:latin typeface="Times New Roman" panose="02020603050405020304" pitchFamily="18" charset="0"/>
                <a:cs typeface="Times New Roman" panose="02020603050405020304" pitchFamily="18" charset="0"/>
              </a:rPr>
              <a:t> is a temporary storm runoff conveyance consisting of an excavation channel and compacted earth ridge. </a:t>
            </a:r>
          </a:p>
          <a:p>
            <a:pPr algn="just"/>
            <a:r>
              <a:rPr lang="en-US" dirty="0">
                <a:solidFill>
                  <a:srgbClr val="000000"/>
                </a:solidFill>
                <a:latin typeface="Times New Roman" panose="02020603050405020304" pitchFamily="18" charset="0"/>
                <a:cs typeface="Times New Roman" panose="02020603050405020304" pitchFamily="18" charset="0"/>
              </a:rPr>
              <a:t>A </a:t>
            </a:r>
            <a:r>
              <a:rPr lang="en-US" dirty="0">
                <a:solidFill>
                  <a:srgbClr val="00B050"/>
                </a:solidFill>
                <a:latin typeface="Times New Roman" panose="02020603050405020304" pitchFamily="18" charset="0"/>
                <a:cs typeface="Times New Roman" panose="02020603050405020304" pitchFamily="18" charset="0"/>
              </a:rPr>
              <a:t>drainage swale </a:t>
            </a:r>
            <a:r>
              <a:rPr lang="en-US" dirty="0">
                <a:solidFill>
                  <a:srgbClr val="000000"/>
                </a:solidFill>
                <a:latin typeface="Times New Roman" panose="02020603050405020304" pitchFamily="18" charset="0"/>
                <a:cs typeface="Times New Roman" panose="02020603050405020304" pitchFamily="18" charset="0"/>
              </a:rPr>
              <a:t>is a shaped and sloped depression used to convey runoff.</a:t>
            </a:r>
          </a:p>
        </p:txBody>
      </p:sp>
      <p:sp>
        <p:nvSpPr>
          <p:cNvPr id="4" name="Rectangle 3">
            <a:extLst>
              <a:ext uri="{FF2B5EF4-FFF2-40B4-BE49-F238E27FC236}">
                <a16:creationId xmlns:a16="http://schemas.microsoft.com/office/drawing/2014/main" xmlns="" id="{64E2FACE-09BF-4290-B0DD-C9843B2E7892}"/>
              </a:ext>
            </a:extLst>
          </p:cNvPr>
          <p:cNvSpPr/>
          <p:nvPr/>
        </p:nvSpPr>
        <p:spPr>
          <a:xfrm>
            <a:off x="567157" y="2447908"/>
            <a:ext cx="8208543"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At the top of slopes to intercept and divert </a:t>
            </a:r>
            <a:r>
              <a:rPr lang="en-US" dirty="0" err="1">
                <a:solidFill>
                  <a:srgbClr val="000000"/>
                </a:solidFill>
                <a:latin typeface="Times New Roman" panose="02020603050405020304" pitchFamily="18" charset="0"/>
                <a:cs typeface="Times New Roman" panose="02020603050405020304" pitchFamily="18" charset="0"/>
              </a:rPr>
              <a:t>runon</a:t>
            </a:r>
            <a:r>
              <a:rPr lang="en-US" dirty="0">
                <a:solidFill>
                  <a:srgbClr val="000000"/>
                </a:solidFill>
                <a:latin typeface="Times New Roman" panose="02020603050405020304" pitchFamily="18" charset="0"/>
                <a:cs typeface="Times New Roman" panose="02020603050405020304" pitchFamily="18" charset="0"/>
              </a:rPr>
              <a:t> from adjacent or undisturbed areas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At midpoints to intercept sheet flow and convey concentrated flows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At bottom of slope to divert sediment laden runoff into sediment basins or traps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Below steep grades where runoff begins to concentrate to avoid sheet flow</a:t>
            </a:r>
          </a:p>
        </p:txBody>
      </p:sp>
      <p:sp>
        <p:nvSpPr>
          <p:cNvPr id="8" name="TextBox 7">
            <a:extLst>
              <a:ext uri="{FF2B5EF4-FFF2-40B4-BE49-F238E27FC236}">
                <a16:creationId xmlns:a16="http://schemas.microsoft.com/office/drawing/2014/main" xmlns="" id="{8DD89725-6444-4A8D-8069-1CF4E04A6B91}"/>
              </a:ext>
            </a:extLst>
          </p:cNvPr>
          <p:cNvSpPr txBox="1"/>
          <p:nvPr/>
        </p:nvSpPr>
        <p:spPr>
          <a:xfrm>
            <a:off x="567158" y="3698052"/>
            <a:ext cx="125211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9" name="Rectangle 8">
            <a:extLst>
              <a:ext uri="{FF2B5EF4-FFF2-40B4-BE49-F238E27FC236}">
                <a16:creationId xmlns:a16="http://schemas.microsoft.com/office/drawing/2014/main" xmlns="" id="{C5CD1AB4-85D4-4956-A445-ABBA0CDAEE56}"/>
              </a:ext>
            </a:extLst>
          </p:cNvPr>
          <p:cNvSpPr/>
          <p:nvPr/>
        </p:nvSpPr>
        <p:spPr>
          <a:xfrm>
            <a:off x="567157" y="4067384"/>
            <a:ext cx="8208543"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May create more disturbed area and cause downstream flood damage</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Not suitable as the sediment trapping devices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May be necessary to use other soil stabilization and sediment controls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Should not be used for drainage areas greater than 10 acres or along slopes greater than 10 percent</a:t>
            </a:r>
          </a:p>
        </p:txBody>
      </p:sp>
    </p:spTree>
    <p:extLst>
      <p:ext uri="{BB962C8B-B14F-4D97-AF65-F5344CB8AC3E}">
        <p14:creationId xmlns:p14="http://schemas.microsoft.com/office/powerpoint/2010/main" val="2390053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4000" b="1" u="none"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4000" b="1" u="none" strike="noStrike" kern="1200" cap="none" spc="0" normalizeH="0" baseline="0" noProof="0" dirty="0" smtClean="0">
                <a:ln>
                  <a:noFill/>
                </a:ln>
                <a:solidFill>
                  <a:srgbClr val="990000"/>
                </a:solidFill>
                <a:effectLst/>
                <a:uLnTx/>
                <a:uFillTx/>
                <a:latin typeface="Arial"/>
                <a:ea typeface="+mj-ea"/>
                <a:cs typeface="Arial"/>
              </a:rPr>
              <a:t> </a:t>
            </a:r>
            <a:r>
              <a:rPr lang="en-US" altLang="zh-CN" sz="4000" b="1" dirty="0" smtClean="0">
                <a:solidFill>
                  <a:srgbClr val="990000"/>
                </a:solidFill>
                <a:latin typeface="Arial"/>
                <a:ea typeface="+mj-ea"/>
                <a:cs typeface="Arial"/>
              </a:rPr>
              <a:t>of</a:t>
            </a:r>
            <a:r>
              <a:rPr lang="zh-CN" altLang="en-US" sz="4000" b="1" dirty="0" smtClean="0">
                <a:solidFill>
                  <a:srgbClr val="990000"/>
                </a:solidFill>
                <a:latin typeface="Arial"/>
                <a:ea typeface="+mj-ea"/>
                <a:cs typeface="Arial"/>
              </a:rPr>
              <a:t> </a:t>
            </a:r>
            <a:r>
              <a:rPr lang="en-US" altLang="zh-CN" sz="4000" b="1" dirty="0" smtClean="0">
                <a:solidFill>
                  <a:srgbClr val="990000"/>
                </a:solidFill>
                <a:latin typeface="Arial"/>
                <a:ea typeface="+mj-ea"/>
                <a:cs typeface="Arial"/>
              </a:rPr>
              <a:t>Contents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473200"/>
            <a:ext cx="9129299" cy="3962400"/>
          </a:xfrm>
          <a:prstGeom prst="rect">
            <a:avLst/>
          </a:prstGeom>
        </p:spPr>
        <p:txBody>
          <a:bodyPr vert="horz" lIns="91440" tIns="45720" rIns="91440" bIns="45720" rtlCol="0">
            <a:normAutofit/>
          </a:bodyPr>
          <a:lstStyle/>
          <a:p>
            <a:pPr lvl="2">
              <a:lnSpc>
                <a:spcPct val="150000"/>
              </a:lnSpc>
              <a:spcBef>
                <a:spcPct val="20000"/>
              </a:spcBef>
              <a:defRPr/>
            </a:pPr>
            <a:r>
              <a:rPr kumimoji="0" lang="en-US" altLang="zh-CN" sz="2400" b="1" u="none" strike="noStrike" kern="1200" cap="none" spc="0" normalizeH="0" baseline="0" noProof="0" dirty="0">
                <a:solidFill>
                  <a:srgbClr val="00B050"/>
                </a:solidFill>
                <a:effectLst/>
                <a:uLnTx/>
                <a:uFillTx/>
                <a:latin typeface="Times New Roman" charset="0"/>
                <a:ea typeface="Times New Roman" charset="0"/>
                <a:cs typeface="Times New Roman" charset="0"/>
              </a:rPr>
              <a:t>1.</a:t>
            </a:r>
            <a:r>
              <a:rPr kumimoji="0" lang="zh-CN" altLang="en-US" sz="2400" b="1" u="none" strike="noStrike" kern="1200" cap="none" spc="0" normalizeH="0" baseline="0" noProof="0" dirty="0">
                <a:solidFill>
                  <a:srgbClr val="00B050"/>
                </a:solidFill>
                <a:effectLst/>
                <a:uLnTx/>
                <a:uFillTx/>
                <a:latin typeface="Times New Roman" charset="0"/>
                <a:ea typeface="Times New Roman" charset="0"/>
                <a:cs typeface="Times New Roman" charset="0"/>
              </a:rPr>
              <a:t> </a:t>
            </a:r>
            <a:r>
              <a:rPr kumimoji="0" lang="zh-CN" altLang="en-US" sz="2400" b="1" u="none" strike="noStrike" kern="1200" cap="none" spc="0" normalizeH="0" noProof="0" dirty="0">
                <a:solidFill>
                  <a:srgbClr val="00B050"/>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rgbClr val="00B050"/>
                </a:solidFill>
                <a:effectLst/>
                <a:uLnTx/>
                <a:uFillTx/>
                <a:latin typeface="Times New Roman" charset="0"/>
                <a:ea typeface="Times New Roman" charset="0"/>
                <a:cs typeface="Times New Roman" charset="0"/>
              </a:rPr>
              <a:t>Background</a:t>
            </a:r>
            <a:r>
              <a:rPr lang="en-US" altLang="zh-CN" sz="2400" b="1" dirty="0" smtClean="0">
                <a:solidFill>
                  <a:srgbClr val="00B050"/>
                </a:solidFill>
                <a:latin typeface="Times New Roman" charset="0"/>
                <a:ea typeface="Times New Roman" charset="0"/>
                <a:cs typeface="Times New Roman" charset="0"/>
              </a:rPr>
              <a:t>:</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LA</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River</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Revitalization</a:t>
            </a:r>
            <a:endParaRPr kumimoji="0" lang="en-US" altLang="zh-CN" sz="2400" b="1" u="none" strike="noStrike" kern="1200" cap="none" spc="0" normalizeH="0" baseline="0" noProof="0" dirty="0">
              <a:solidFill>
                <a:srgbClr val="00B050"/>
              </a:solidFill>
              <a:effectLst/>
              <a:uLnTx/>
              <a:uFillTx/>
              <a:latin typeface="Times New Roman" charset="0"/>
              <a:ea typeface="Times New Roman" charset="0"/>
              <a:cs typeface="Times New Roman" charset="0"/>
            </a:endParaRPr>
          </a:p>
          <a:p>
            <a:pPr marL="1828800" lvl="3" indent="-457200">
              <a:spcBef>
                <a:spcPct val="20000"/>
              </a:spcBef>
              <a:buFont typeface="Arial" charset="0"/>
              <a:buChar char="•"/>
              <a:defRPr/>
            </a:pPr>
            <a:r>
              <a:rPr lang="en-US" altLang="zh-CN" sz="2000" dirty="0">
                <a:solidFill>
                  <a:srgbClr val="00B050"/>
                </a:solidFill>
                <a:latin typeface="Times New Roman" charset="0"/>
                <a:ea typeface="Times New Roman" charset="0"/>
                <a:cs typeface="Times New Roman" charset="0"/>
              </a:rPr>
              <a:t>Impact</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to</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LA</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River</a:t>
            </a:r>
          </a:p>
          <a:p>
            <a:pPr marL="1828800" lvl="3" indent="-457200">
              <a:spcBef>
                <a:spcPts val="400"/>
              </a:spcBef>
              <a:spcAft>
                <a:spcPts val="600"/>
              </a:spcAft>
              <a:buFont typeface="Arial" charset="0"/>
              <a:buChar char="•"/>
              <a:defRPr/>
            </a:pPr>
            <a:r>
              <a:rPr lang="en-US" altLang="zh-CN" sz="2000" dirty="0">
                <a:solidFill>
                  <a:srgbClr val="00B050"/>
                </a:solidFill>
                <a:latin typeface="Times New Roman" charset="0"/>
                <a:ea typeface="Times New Roman" charset="0"/>
                <a:cs typeface="Times New Roman" charset="0"/>
              </a:rPr>
              <a:t>Relation</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to</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LA</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River</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Revitalization</a:t>
            </a:r>
            <a:r>
              <a:rPr lang="zh-CN" altLang="en-US" sz="2000" dirty="0">
                <a:solidFill>
                  <a:srgbClr val="00B050"/>
                </a:solidFill>
                <a:latin typeface="Times New Roman" charset="0"/>
                <a:ea typeface="Times New Roman" charset="0"/>
                <a:cs typeface="Times New Roman" charset="0"/>
              </a:rPr>
              <a:t> </a:t>
            </a:r>
            <a:endParaRPr lang="en-US" altLang="zh-CN" sz="2000" dirty="0">
              <a:solidFill>
                <a:srgbClr val="00B050"/>
              </a:solidFill>
              <a:latin typeface="Times New Roman" charset="0"/>
              <a:ea typeface="Times New Roman" charset="0"/>
              <a:cs typeface="Times New Roman" charset="0"/>
            </a:endParaRPr>
          </a:p>
          <a:p>
            <a:pPr lvl="2">
              <a:lnSpc>
                <a:spcPct val="150000"/>
              </a:lnSpc>
              <a:spcBef>
                <a:spcPct val="20000"/>
              </a:spcBef>
              <a:buFont typeface="Arial"/>
              <a:buNone/>
              <a:defRPr/>
            </a:pPr>
            <a:r>
              <a:rPr lang="en-US" altLang="zh-CN" sz="2400" b="1" dirty="0">
                <a:solidFill>
                  <a:schemeClr val="bg2">
                    <a:lumMod val="10000"/>
                  </a:schemeClr>
                </a:solidFill>
                <a:latin typeface="Times New Roman" charset="0"/>
                <a:ea typeface="Times New Roman" charset="0"/>
                <a:cs typeface="Times New Roman" charset="0"/>
              </a:rPr>
              <a:t>2.</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BMPs</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for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Construction</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Site</a:t>
            </a:r>
            <a:endParaRPr lang="en-US" altLang="zh-CN" sz="2400" b="1" dirty="0">
              <a:solidFill>
                <a:schemeClr val="bg2">
                  <a:lumMod val="10000"/>
                </a:schemeClr>
              </a:solidFill>
              <a:latin typeface="Times New Roman" charset="0"/>
              <a:ea typeface="Times New Roman" charset="0"/>
              <a:cs typeface="Times New Roman" charset="0"/>
            </a:endParaRPr>
          </a:p>
          <a:p>
            <a:pPr lvl="2">
              <a:lnSpc>
                <a:spcPct val="150000"/>
              </a:lnSpc>
              <a:spcBef>
                <a:spcPct val="20000"/>
              </a:spcBef>
              <a:buFont typeface="Arial"/>
              <a:buNone/>
              <a:defRPr/>
            </a:pPr>
            <a:r>
              <a:rPr lang="en-US" altLang="zh-CN" sz="2400" b="1" dirty="0">
                <a:solidFill>
                  <a:schemeClr val="bg2">
                    <a:lumMod val="10000"/>
                  </a:schemeClr>
                </a:solidFill>
                <a:latin typeface="Times New Roman" charset="0"/>
                <a:ea typeface="Times New Roman" charset="0"/>
                <a:cs typeface="Times New Roman" charset="0"/>
              </a:rPr>
              <a:t>3.</a:t>
            </a:r>
            <a:r>
              <a:rPr lang="zh-CN" altLang="en-US" sz="2400" b="1" dirty="0">
                <a:solidFill>
                  <a:schemeClr val="bg2">
                    <a:lumMod val="10000"/>
                  </a:schemeClr>
                </a:solidFill>
                <a:latin typeface="Times New Roman" charset="0"/>
                <a:ea typeface="Times New Roman" charset="0"/>
                <a:cs typeface="Times New Roman" charset="0"/>
              </a:rPr>
              <a:t>   </a:t>
            </a:r>
            <a:r>
              <a:rPr kumimoji="0" lang="en-US" altLang="zh-CN" sz="2400" b="1" u="none" strike="noStrike" kern="1200" cap="none" spc="0" normalizeH="0" baseline="0" noProof="0" dirty="0" err="1">
                <a:solidFill>
                  <a:schemeClr val="bg2">
                    <a:lumMod val="10000"/>
                  </a:schemeClr>
                </a:solidFill>
                <a:effectLst/>
                <a:uLnTx/>
                <a:uFillTx/>
                <a:latin typeface="Times New Roman" charset="0"/>
                <a:ea typeface="Times New Roman" charset="0"/>
                <a:cs typeface="Times New Roman" charset="0"/>
              </a:rPr>
              <a:t>Stormwater</a:t>
            </a:r>
            <a:r>
              <a:rPr kumimoji="0" lang="zh-CN" altLang="en-US" sz="2400" b="1" u="none" strike="noStrike" kern="1200" cap="none" spc="0" normalizeH="0" noProof="0" dirty="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chemeClr val="bg2">
                    <a:lumMod val="10000"/>
                  </a:schemeClr>
                </a:solidFill>
                <a:effectLst/>
                <a:uLnTx/>
                <a:uFillTx/>
                <a:latin typeface="Times New Roman" charset="0"/>
                <a:ea typeface="Times New Roman" charset="0"/>
                <a:cs typeface="Times New Roman" charset="0"/>
              </a:rPr>
              <a:t>BMPs</a:t>
            </a:r>
            <a:r>
              <a:rPr kumimoji="0" lang="zh-CN" altLang="en-US" sz="2400" b="1" u="none" strike="noStrike" kern="1200" cap="none" spc="0" normalizeH="0" noProof="0" dirty="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chemeClr val="bg2">
                    <a:lumMod val="10000"/>
                  </a:schemeClr>
                </a:solidFill>
                <a:effectLst/>
                <a:uLnTx/>
                <a:uFillTx/>
                <a:latin typeface="Times New Roman" charset="0"/>
                <a:ea typeface="Times New Roman" charset="0"/>
                <a:cs typeface="Times New Roman" charset="0"/>
              </a:rPr>
              <a:t>for</a:t>
            </a:r>
            <a:r>
              <a:rPr kumimoji="0" lang="zh-CN" altLang="en-US" sz="2400" b="1" u="none" strike="noStrike" kern="1200" cap="none" spc="0" normalizeH="0" noProof="0" dirty="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Parking</a:t>
            </a:r>
            <a:r>
              <a:rPr kumimoji="0" lang="zh-CN" altLang="en-US"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smtClean="0">
                <a:solidFill>
                  <a:schemeClr val="bg2">
                    <a:lumMod val="10000"/>
                  </a:schemeClr>
                </a:solidFill>
                <a:effectLst/>
                <a:uLnTx/>
                <a:uFillTx/>
                <a:latin typeface="Times New Roman" charset="0"/>
                <a:ea typeface="Times New Roman" charset="0"/>
                <a:cs typeface="Times New Roman" charset="0"/>
              </a:rPr>
              <a:t>Lot</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Summary</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and</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4"/>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References</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1264705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0CA24F8-07B5-4D44-9F0E-076F68C50C1F}"/>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Earth dikes and drainage swales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5" name="TextBox 4">
            <a:extLst>
              <a:ext uri="{FF2B5EF4-FFF2-40B4-BE49-F238E27FC236}">
                <a16:creationId xmlns:a16="http://schemas.microsoft.com/office/drawing/2014/main" xmlns="" id="{684B89D8-961E-4513-B7C6-8E7684BD9136}"/>
              </a:ext>
            </a:extLst>
          </p:cNvPr>
          <p:cNvSpPr txBox="1"/>
          <p:nvPr/>
        </p:nvSpPr>
        <p:spPr>
          <a:xfrm>
            <a:off x="567157" y="1233624"/>
            <a:ext cx="717633"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sp>
        <p:nvSpPr>
          <p:cNvPr id="6" name="Rectangle 5">
            <a:extLst>
              <a:ext uri="{FF2B5EF4-FFF2-40B4-BE49-F238E27FC236}">
                <a16:creationId xmlns:a16="http://schemas.microsoft.com/office/drawing/2014/main" xmlns="" id="{3249EFB2-7DCE-4A80-A79A-9AFB84A53076}"/>
              </a:ext>
            </a:extLst>
          </p:cNvPr>
          <p:cNvSpPr/>
          <p:nvPr/>
        </p:nvSpPr>
        <p:spPr>
          <a:xfrm>
            <a:off x="567157" y="1602956"/>
            <a:ext cx="8208543"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Cost ranges from $15 to $55 per ft for both earthwork and stabilization and depends on availability of material, site location, and access.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Small dikes: $2.50 - $6.50/linear ft; Large dikes: $2.50/yd3.</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The cost of a drainage swale increases with drainage area and slope. Typical swales for controlling internal erosion are inexpensive.</a:t>
            </a:r>
          </a:p>
        </p:txBody>
      </p:sp>
      <p:pic>
        <p:nvPicPr>
          <p:cNvPr id="7" name="Picture 6">
            <a:extLst>
              <a:ext uri="{FF2B5EF4-FFF2-40B4-BE49-F238E27FC236}">
                <a16:creationId xmlns:a16="http://schemas.microsoft.com/office/drawing/2014/main" xmlns="" id="{A4EA98FA-FCA1-43DA-A159-CD7E297F6264}"/>
              </a:ext>
            </a:extLst>
          </p:cNvPr>
          <p:cNvPicPr>
            <a:picLocks noChangeAspect="1"/>
          </p:cNvPicPr>
          <p:nvPr/>
        </p:nvPicPr>
        <p:blipFill>
          <a:blip r:embed="rId2"/>
          <a:stretch>
            <a:fillRect/>
          </a:stretch>
        </p:blipFill>
        <p:spPr>
          <a:xfrm>
            <a:off x="522140" y="3080284"/>
            <a:ext cx="3950433" cy="2628312"/>
          </a:xfrm>
          <a:prstGeom prst="rect">
            <a:avLst/>
          </a:prstGeom>
        </p:spPr>
      </p:pic>
      <p:pic>
        <p:nvPicPr>
          <p:cNvPr id="8" name="Picture 7">
            <a:extLst>
              <a:ext uri="{FF2B5EF4-FFF2-40B4-BE49-F238E27FC236}">
                <a16:creationId xmlns:a16="http://schemas.microsoft.com/office/drawing/2014/main" xmlns="" id="{DDD8BC13-5708-407A-8F52-04AD20BDE9AD}"/>
              </a:ext>
            </a:extLst>
          </p:cNvPr>
          <p:cNvPicPr>
            <a:picLocks noChangeAspect="1"/>
          </p:cNvPicPr>
          <p:nvPr/>
        </p:nvPicPr>
        <p:blipFill>
          <a:blip r:embed="rId3"/>
          <a:stretch>
            <a:fillRect/>
          </a:stretch>
        </p:blipFill>
        <p:spPr>
          <a:xfrm>
            <a:off x="4517590" y="3080284"/>
            <a:ext cx="4457879" cy="2628312"/>
          </a:xfrm>
          <a:prstGeom prst="rect">
            <a:avLst/>
          </a:prstGeom>
        </p:spPr>
      </p:pic>
      <p:sp>
        <p:nvSpPr>
          <p:cNvPr id="9" name="TextBox 8">
            <a:extLst>
              <a:ext uri="{FF2B5EF4-FFF2-40B4-BE49-F238E27FC236}">
                <a16:creationId xmlns:a16="http://schemas.microsoft.com/office/drawing/2014/main" xmlns="" id="{D5E45B6A-782F-46D0-97D6-D4F7F2B180FD}"/>
              </a:ext>
            </a:extLst>
          </p:cNvPr>
          <p:cNvSpPr txBox="1"/>
          <p:nvPr/>
        </p:nvSpPr>
        <p:spPr>
          <a:xfrm>
            <a:off x="567157" y="5597360"/>
            <a:ext cx="4354857"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spTree>
    <p:extLst>
      <p:ext uri="{BB962C8B-B14F-4D97-AF65-F5344CB8AC3E}">
        <p14:creationId xmlns:p14="http://schemas.microsoft.com/office/powerpoint/2010/main" val="1928954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41DE666-6872-4D28-872D-36865CD6EABF}"/>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c</a:t>
            </a:r>
            <a:r>
              <a:rPr lang="en-US" altLang="zh-CN" sz="2800" dirty="0" smtClean="0">
                <a:solidFill>
                  <a:srgbClr val="990000"/>
                </a:solidFill>
                <a:latin typeface="Arial"/>
                <a:ea typeface="+mj-ea"/>
                <a:cs typeface="Arial"/>
              </a:rPr>
              <a:t>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Slope drains</a:t>
            </a:r>
          </a:p>
        </p:txBody>
      </p:sp>
      <p:sp>
        <p:nvSpPr>
          <p:cNvPr id="6" name="Rectangle 5">
            <a:extLst>
              <a:ext uri="{FF2B5EF4-FFF2-40B4-BE49-F238E27FC236}">
                <a16:creationId xmlns:a16="http://schemas.microsoft.com/office/drawing/2014/main" xmlns="" id="{72AE9190-A436-42AC-81E8-614554368D86}"/>
              </a:ext>
            </a:extLst>
          </p:cNvPr>
          <p:cNvSpPr/>
          <p:nvPr/>
        </p:nvSpPr>
        <p:spPr>
          <a:xfrm>
            <a:off x="567157" y="1059131"/>
            <a:ext cx="8170443" cy="1200329"/>
          </a:xfrm>
          <a:prstGeom prst="rect">
            <a:avLst/>
          </a:prstGeom>
        </p:spPr>
        <p:txBody>
          <a:bodyPr wrap="square">
            <a:spAutoFit/>
          </a:bodyPr>
          <a:lstStyle/>
          <a:p>
            <a:pPr algn="just"/>
            <a:r>
              <a:rPr lang="en-US" dirty="0">
                <a:solidFill>
                  <a:srgbClr val="000000"/>
                </a:solidFill>
                <a:latin typeface="Times New Roman" panose="02020603050405020304" pitchFamily="18" charset="0"/>
                <a:cs typeface="Times New Roman" panose="02020603050405020304" pitchFamily="18" charset="0"/>
              </a:rPr>
              <a:t>A </a:t>
            </a:r>
            <a:r>
              <a:rPr lang="en-US" dirty="0">
                <a:solidFill>
                  <a:srgbClr val="00B050"/>
                </a:solidFill>
                <a:latin typeface="Times New Roman" panose="02020603050405020304" pitchFamily="18" charset="0"/>
                <a:cs typeface="Times New Roman" panose="02020603050405020304" pitchFamily="18" charset="0"/>
              </a:rPr>
              <a:t>slope drain</a:t>
            </a:r>
            <a:r>
              <a:rPr lang="en-US" dirty="0">
                <a:solidFill>
                  <a:srgbClr val="000000"/>
                </a:solidFill>
                <a:latin typeface="Times New Roman" panose="02020603050405020304" pitchFamily="18" charset="0"/>
                <a:cs typeface="Times New Roman" panose="02020603050405020304" pitchFamily="18" charset="0"/>
              </a:rPr>
              <a:t> is a pipe used to intercept and direct surface runoff or groundwater into a stabilized watercourse, trapping device, or stabilized area. Slope drains are generally used with earth dikes and drainage ditches. Available pipe materials include rigid pipe, flexible pipe, section </a:t>
            </a:r>
            <a:r>
              <a:rPr lang="en-US" dirty="0" err="1">
                <a:solidFill>
                  <a:srgbClr val="000000"/>
                </a:solidFill>
                <a:latin typeface="Times New Roman" panose="02020603050405020304" pitchFamily="18" charset="0"/>
                <a:cs typeface="Times New Roman" panose="02020603050405020304" pitchFamily="18" charset="0"/>
              </a:rPr>
              <a:t>downdrains</a:t>
            </a:r>
            <a:r>
              <a:rPr lang="en-US" dirty="0">
                <a:solidFill>
                  <a:srgbClr val="000000"/>
                </a:solidFill>
                <a:latin typeface="Times New Roman" panose="02020603050405020304" pitchFamily="18" charset="0"/>
                <a:cs typeface="Times New Roman" panose="02020603050405020304" pitchFamily="18" charset="0"/>
              </a:rPr>
              <a:t>, and concrete-lined terrace drain.</a:t>
            </a:r>
          </a:p>
        </p:txBody>
      </p:sp>
      <p:sp>
        <p:nvSpPr>
          <p:cNvPr id="7" name="TextBox 6">
            <a:extLst>
              <a:ext uri="{FF2B5EF4-FFF2-40B4-BE49-F238E27FC236}">
                <a16:creationId xmlns:a16="http://schemas.microsoft.com/office/drawing/2014/main" xmlns="" id="{7DABD858-606C-4F2C-B4DE-CCFFE9C2F85C}"/>
              </a:ext>
            </a:extLst>
          </p:cNvPr>
          <p:cNvSpPr txBox="1"/>
          <p:nvPr/>
        </p:nvSpPr>
        <p:spPr>
          <a:xfrm>
            <a:off x="567157" y="2290579"/>
            <a:ext cx="1828802"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Applied locations</a:t>
            </a:r>
            <a:endParaRPr lang="en-US" altLang="en-US"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xmlns="" id="{46C47161-DDAB-4F13-837A-EE9C93306359}"/>
              </a:ext>
            </a:extLst>
          </p:cNvPr>
          <p:cNvSpPr/>
          <p:nvPr/>
        </p:nvSpPr>
        <p:spPr>
          <a:xfrm>
            <a:off x="567157" y="2659911"/>
            <a:ext cx="8208543"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Areas where concentrated flow of surface runoff must be conveyed down a slope</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Drainage for top of slope diversion dikes or swales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Areas where storm water runoff above a cut or fill will cause water </a:t>
            </a:r>
            <a:r>
              <a:rPr lang="en-US" altLang="zh-CN" dirty="0">
                <a:solidFill>
                  <a:srgbClr val="000000"/>
                </a:solidFill>
                <a:latin typeface="Times New Roman" panose="02020603050405020304" pitchFamily="18" charset="0"/>
                <a:cs typeface="Times New Roman" panose="02020603050405020304" pitchFamily="18" charset="0"/>
              </a:rPr>
              <a:t>accumulation</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Emergency spillway for a sediment basin</a:t>
            </a:r>
          </a:p>
        </p:txBody>
      </p:sp>
      <p:sp>
        <p:nvSpPr>
          <p:cNvPr id="9" name="TextBox 8">
            <a:extLst>
              <a:ext uri="{FF2B5EF4-FFF2-40B4-BE49-F238E27FC236}">
                <a16:creationId xmlns:a16="http://schemas.microsoft.com/office/drawing/2014/main" xmlns="" id="{65FCF1EB-C690-4472-97D8-330B9F7401D4}"/>
              </a:ext>
            </a:extLst>
          </p:cNvPr>
          <p:cNvSpPr txBox="1"/>
          <p:nvPr/>
        </p:nvSpPr>
        <p:spPr>
          <a:xfrm>
            <a:off x="567157" y="3867415"/>
            <a:ext cx="125211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10" name="Rectangle 9">
            <a:extLst>
              <a:ext uri="{FF2B5EF4-FFF2-40B4-BE49-F238E27FC236}">
                <a16:creationId xmlns:a16="http://schemas.microsoft.com/office/drawing/2014/main" xmlns="" id="{6D7839FB-A119-4883-91B5-6F406E896E62}"/>
              </a:ext>
            </a:extLst>
          </p:cNvPr>
          <p:cNvSpPr/>
          <p:nvPr/>
        </p:nvSpPr>
        <p:spPr>
          <a:xfrm>
            <a:off x="567157" y="4243922"/>
            <a:ext cx="8208543" cy="1477328"/>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Maximum drainage area for a slope drain should not greater than 10 </a:t>
            </a:r>
            <a:r>
              <a:rPr lang="en-US" dirty="0" smtClean="0">
                <a:solidFill>
                  <a:srgbClr val="000000"/>
                </a:solidFill>
                <a:latin typeface="Times New Roman" panose="02020603050405020304" pitchFamily="18" charset="0"/>
                <a:cs typeface="Times New Roman" panose="02020603050405020304" pitchFamily="18" charset="0"/>
              </a:rPr>
              <a:t>acres</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Care must be taken to site drains correctly and not </a:t>
            </a:r>
            <a:r>
              <a:rPr lang="en-US" dirty="0" err="1">
                <a:solidFill>
                  <a:srgbClr val="000000"/>
                </a:solidFill>
                <a:latin typeface="Times New Roman" panose="02020603050405020304" pitchFamily="18" charset="0"/>
                <a:cs typeface="Times New Roman" panose="02020603050405020304" pitchFamily="18" charset="0"/>
              </a:rPr>
              <a:t>underdesign</a:t>
            </a:r>
            <a:r>
              <a:rPr lang="en-US" dirty="0">
                <a:solidFill>
                  <a:srgbClr val="000000"/>
                </a:solidFill>
                <a:latin typeface="Times New Roman" panose="02020603050405020304" pitchFamily="18" charset="0"/>
                <a:cs typeface="Times New Roman" panose="02020603050405020304" pitchFamily="18" charset="0"/>
              </a:rPr>
              <a:t> the slope </a:t>
            </a:r>
            <a:r>
              <a:rPr lang="en-US" dirty="0" smtClean="0">
                <a:solidFill>
                  <a:srgbClr val="000000"/>
                </a:solidFill>
                <a:latin typeface="Times New Roman" panose="02020603050405020304" pitchFamily="18" charset="0"/>
                <a:cs typeface="Times New Roman" panose="02020603050405020304" pitchFamily="18" charset="0"/>
              </a:rPr>
              <a:t>drain</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Outlet protection of high flow velocities is required to avoid downstream </a:t>
            </a:r>
            <a:r>
              <a:rPr lang="en-US" dirty="0" smtClean="0">
                <a:solidFill>
                  <a:srgbClr val="000000"/>
                </a:solidFill>
                <a:latin typeface="Times New Roman" panose="02020603050405020304" pitchFamily="18" charset="0"/>
                <a:cs typeface="Times New Roman" panose="02020603050405020304" pitchFamily="18" charset="0"/>
              </a:rPr>
              <a:t>erosion</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May cause mosquito breeding issues in energy dissipaters associated with slope drain outlet where water can </a:t>
            </a:r>
            <a:r>
              <a:rPr lang="en-US" dirty="0" smtClean="0">
                <a:solidFill>
                  <a:srgbClr val="000000"/>
                </a:solidFill>
                <a:latin typeface="Times New Roman" panose="02020603050405020304" pitchFamily="18" charset="0"/>
                <a:cs typeface="Times New Roman" panose="02020603050405020304" pitchFamily="18" charset="0"/>
              </a:rPr>
              <a:t>accumulate.</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05216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37DD711-5DF8-4D66-83C7-BAC3CCDA583F}"/>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Slope drains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6" name="TextBox 5">
            <a:extLst>
              <a:ext uri="{FF2B5EF4-FFF2-40B4-BE49-F238E27FC236}">
                <a16:creationId xmlns:a16="http://schemas.microsoft.com/office/drawing/2014/main" xmlns="" id="{DAE2D84B-E54C-4CFD-8411-B3F2BEBF0183}"/>
              </a:ext>
            </a:extLst>
          </p:cNvPr>
          <p:cNvSpPr txBox="1"/>
          <p:nvPr/>
        </p:nvSpPr>
        <p:spPr>
          <a:xfrm>
            <a:off x="567157" y="1198432"/>
            <a:ext cx="844954" cy="369332"/>
          </a:xfrm>
          <a:prstGeom prst="rect">
            <a:avLst/>
          </a:prstGeom>
          <a:solidFill>
            <a:srgbClr val="FFCC00"/>
          </a:solidFill>
        </p:spPr>
        <p:txBody>
          <a:bodyPr wrap="square" rIns="91440" rtlCol="0">
            <a:spAutoFit/>
          </a:bodyPr>
          <a:lstStyle/>
          <a:p>
            <a:r>
              <a:rPr lang="en-US" altLang="en-US" dirty="0">
                <a:latin typeface="Times New Roman" charset="0"/>
                <a:ea typeface="Times New Roman" charset="0"/>
                <a:cs typeface="Times New Roman" charset="0"/>
              </a:rPr>
              <a:t>Design</a:t>
            </a:r>
          </a:p>
        </p:txBody>
      </p:sp>
      <p:sp>
        <p:nvSpPr>
          <p:cNvPr id="7" name="TextBox 6">
            <a:extLst>
              <a:ext uri="{FF2B5EF4-FFF2-40B4-BE49-F238E27FC236}">
                <a16:creationId xmlns:a16="http://schemas.microsoft.com/office/drawing/2014/main" xmlns="" id="{DC098EC6-9B6E-4AD6-9511-8E63C9F13485}"/>
              </a:ext>
            </a:extLst>
          </p:cNvPr>
          <p:cNvSpPr txBox="1"/>
          <p:nvPr/>
        </p:nvSpPr>
        <p:spPr>
          <a:xfrm>
            <a:off x="4909754" y="1198432"/>
            <a:ext cx="3865946" cy="646331"/>
          </a:xfrm>
          <a:prstGeom prst="rect">
            <a:avLst/>
          </a:prstGeom>
          <a:solidFill>
            <a:srgbClr val="FFCC00"/>
          </a:solidFill>
        </p:spPr>
        <p:txBody>
          <a:bodyPr wrap="square" rIns="91440" rtlCol="0">
            <a:spAutoFit/>
          </a:bodyPr>
          <a:lstStyle/>
          <a:p>
            <a:pPr algn="ctr"/>
            <a:r>
              <a:rPr lang="en-US" altLang="zh-CN" dirty="0">
                <a:latin typeface="Times New Roman" charset="0"/>
                <a:ea typeface="Times New Roman" charset="0"/>
                <a:cs typeface="Times New Roman" charset="0"/>
              </a:rPr>
              <a:t>Supplied and installed costs per linear ft</a:t>
            </a:r>
            <a:br>
              <a:rPr lang="en-US" altLang="zh-CN" dirty="0">
                <a:latin typeface="Times New Roman" charset="0"/>
                <a:ea typeface="Times New Roman" charset="0"/>
                <a:cs typeface="Times New Roman" charset="0"/>
              </a:rPr>
            </a:br>
            <a:r>
              <a:rPr lang="en-US" altLang="zh-CN" dirty="0">
                <a:latin typeface="Times New Roman" charset="0"/>
                <a:ea typeface="Times New Roman" charset="0"/>
                <a:cs typeface="Times New Roman" charset="0"/>
              </a:rPr>
              <a:t>(No trenching included)</a:t>
            </a:r>
            <a:endParaRPr lang="en-US" altLang="en-US" dirty="0">
              <a:latin typeface="Times New Roman" charset="0"/>
              <a:ea typeface="Times New Roman" charset="0"/>
              <a:cs typeface="Times New Roman" charset="0"/>
            </a:endParaRPr>
          </a:p>
        </p:txBody>
      </p:sp>
      <p:graphicFrame>
        <p:nvGraphicFramePr>
          <p:cNvPr id="8" name="Table 7">
            <a:extLst>
              <a:ext uri="{FF2B5EF4-FFF2-40B4-BE49-F238E27FC236}">
                <a16:creationId xmlns:a16="http://schemas.microsoft.com/office/drawing/2014/main" xmlns="" id="{F6CD96BF-1C36-42A0-8B1E-D0AF556205B0}"/>
              </a:ext>
            </a:extLst>
          </p:cNvPr>
          <p:cNvGraphicFramePr>
            <a:graphicFrameLocks noGrp="1"/>
          </p:cNvGraphicFramePr>
          <p:nvPr>
            <p:extLst>
              <p:ext uri="{D42A27DB-BD31-4B8C-83A1-F6EECF244321}">
                <p14:modId xmlns:p14="http://schemas.microsoft.com/office/powerpoint/2010/main" val="3314006369"/>
              </p:ext>
            </p:extLst>
          </p:nvPr>
        </p:nvGraphicFramePr>
        <p:xfrm>
          <a:off x="4909755" y="1978025"/>
          <a:ext cx="3865947" cy="3267483"/>
        </p:xfrm>
        <a:graphic>
          <a:graphicData uri="http://schemas.openxmlformats.org/drawingml/2006/table">
            <a:tbl>
              <a:tblPr firstRow="1" bandRow="1">
                <a:tableStyleId>{21E4AEA4-8DFA-4A89-87EB-49C32662AFE0}</a:tableStyleId>
              </a:tblPr>
              <a:tblGrid>
                <a:gridCol w="1288649">
                  <a:extLst>
                    <a:ext uri="{9D8B030D-6E8A-4147-A177-3AD203B41FA5}">
                      <a16:colId xmlns:a16="http://schemas.microsoft.com/office/drawing/2014/main" xmlns="" val="384250089"/>
                    </a:ext>
                  </a:extLst>
                </a:gridCol>
                <a:gridCol w="1288649">
                  <a:extLst>
                    <a:ext uri="{9D8B030D-6E8A-4147-A177-3AD203B41FA5}">
                      <a16:colId xmlns:a16="http://schemas.microsoft.com/office/drawing/2014/main" xmlns="" val="975306450"/>
                    </a:ext>
                  </a:extLst>
                </a:gridCol>
                <a:gridCol w="1288649">
                  <a:extLst>
                    <a:ext uri="{9D8B030D-6E8A-4147-A177-3AD203B41FA5}">
                      <a16:colId xmlns:a16="http://schemas.microsoft.com/office/drawing/2014/main" xmlns="" val="4188177024"/>
                    </a:ext>
                  </a:extLst>
                </a:gridCol>
              </a:tblGrid>
              <a:tr h="533150">
                <a:tc>
                  <a:txBody>
                    <a:bodyPr/>
                    <a:lstStyle/>
                    <a:p>
                      <a:pPr algn="ctr"/>
                      <a:r>
                        <a:rPr lang="en-US" sz="1600" dirty="0">
                          <a:latin typeface="Times New Roman" panose="02020603050405020304" pitchFamily="18" charset="0"/>
                          <a:cs typeface="Times New Roman" panose="02020603050405020304" pitchFamily="18" charset="0"/>
                        </a:rPr>
                        <a:t>Size</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Corrugated steel pipes</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PVC pipes</a:t>
                      </a:r>
                    </a:p>
                  </a:txBody>
                  <a:tcPr anchor="ctr"/>
                </a:tc>
                <a:extLst>
                  <a:ext uri="{0D108BD9-81ED-4DB2-BD59-A6C34878D82A}">
                    <a16:rowId xmlns:a16="http://schemas.microsoft.com/office/drawing/2014/main" xmlns="" val="1222570598"/>
                  </a:ext>
                </a:extLst>
              </a:tr>
              <a:tr h="308666">
                <a:tc>
                  <a:txBody>
                    <a:bodyPr/>
                    <a:lstStyle/>
                    <a:p>
                      <a:pPr algn="ctr"/>
                      <a:r>
                        <a:rPr lang="en-US" sz="1600" dirty="0">
                          <a:latin typeface="Times New Roman" panose="02020603050405020304" pitchFamily="18" charset="0"/>
                          <a:cs typeface="Times New Roman" panose="02020603050405020304" pitchFamily="18" charset="0"/>
                        </a:rPr>
                        <a:t>12”</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$19.60</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$24.50</a:t>
                      </a:r>
                    </a:p>
                  </a:txBody>
                  <a:tcPr anchor="ctr"/>
                </a:tc>
                <a:extLst>
                  <a:ext uri="{0D108BD9-81ED-4DB2-BD59-A6C34878D82A}">
                    <a16:rowId xmlns:a16="http://schemas.microsoft.com/office/drawing/2014/main" xmlns="" val="3860897"/>
                  </a:ext>
                </a:extLst>
              </a:tr>
              <a:tr h="308666">
                <a:tc>
                  <a:txBody>
                    <a:bodyPr/>
                    <a:lstStyle/>
                    <a:p>
                      <a:pPr algn="ctr"/>
                      <a:r>
                        <a:rPr lang="en-US" sz="1600" dirty="0">
                          <a:latin typeface="Times New Roman" panose="02020603050405020304" pitchFamily="18" charset="0"/>
                          <a:cs typeface="Times New Roman" panose="02020603050405020304" pitchFamily="18" charset="0"/>
                        </a:rPr>
                        <a:t>14”</a:t>
                      </a: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dirty="0">
                          <a:latin typeface="Times New Roman" panose="02020603050405020304" pitchFamily="18" charset="0"/>
                          <a:cs typeface="Times New Roman" panose="02020603050405020304" pitchFamily="18" charset="0"/>
                        </a:rPr>
                        <a:t>$49.00</a:t>
                      </a:r>
                    </a:p>
                  </a:txBody>
                  <a:tcPr anchor="ctr"/>
                </a:tc>
                <a:extLst>
                  <a:ext uri="{0D108BD9-81ED-4DB2-BD59-A6C34878D82A}">
                    <a16:rowId xmlns:a16="http://schemas.microsoft.com/office/drawing/2014/main" xmlns="" val="2059326046"/>
                  </a:ext>
                </a:extLst>
              </a:tr>
              <a:tr h="3086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15”</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$22.00</a:t>
                      </a: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122688598"/>
                  </a:ext>
                </a:extLst>
              </a:tr>
              <a:tr h="3086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16”</a:t>
                      </a: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dirty="0">
                          <a:latin typeface="Times New Roman" panose="02020603050405020304" pitchFamily="18" charset="0"/>
                          <a:cs typeface="Times New Roman" panose="02020603050405020304" pitchFamily="18" charset="0"/>
                        </a:rPr>
                        <a:t>$51.00</a:t>
                      </a:r>
                    </a:p>
                  </a:txBody>
                  <a:tcPr anchor="ctr"/>
                </a:tc>
                <a:extLst>
                  <a:ext uri="{0D108BD9-81ED-4DB2-BD59-A6C34878D82A}">
                    <a16:rowId xmlns:a16="http://schemas.microsoft.com/office/drawing/2014/main" xmlns="" val="1407824744"/>
                  </a:ext>
                </a:extLst>
              </a:tr>
              <a:tr h="308666">
                <a:tc>
                  <a:txBody>
                    <a:bodyPr/>
                    <a:lstStyle/>
                    <a:p>
                      <a:pPr algn="ctr"/>
                      <a:r>
                        <a:rPr lang="en-US" sz="1600" dirty="0">
                          <a:latin typeface="Times New Roman" panose="02020603050405020304" pitchFamily="18" charset="0"/>
                          <a:cs typeface="Times New Roman" panose="02020603050405020304" pitchFamily="18" charset="0"/>
                        </a:rPr>
                        <a:t>18”</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$26.00</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$54.00</a:t>
                      </a:r>
                    </a:p>
                  </a:txBody>
                  <a:tcPr anchor="ctr"/>
                </a:tc>
                <a:extLst>
                  <a:ext uri="{0D108BD9-81ED-4DB2-BD59-A6C34878D82A}">
                    <a16:rowId xmlns:a16="http://schemas.microsoft.com/office/drawing/2014/main" xmlns="" val="514429031"/>
                  </a:ext>
                </a:extLst>
              </a:tr>
              <a:tr h="308666">
                <a:tc>
                  <a:txBody>
                    <a:bodyPr/>
                    <a:lstStyle/>
                    <a:p>
                      <a:pPr algn="ctr"/>
                      <a:r>
                        <a:rPr lang="en-US" sz="1600" dirty="0">
                          <a:latin typeface="Times New Roman" panose="02020603050405020304" pitchFamily="18" charset="0"/>
                          <a:cs typeface="Times New Roman" panose="02020603050405020304" pitchFamily="18" charset="0"/>
                        </a:rPr>
                        <a:t>20”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sz="1600" dirty="0">
                          <a:latin typeface="Times New Roman" panose="02020603050405020304" pitchFamily="18" charset="0"/>
                          <a:cs typeface="Times New Roman" panose="02020603050405020304" pitchFamily="18" charset="0"/>
                        </a:rPr>
                        <a:t>$66.00</a:t>
                      </a:r>
                    </a:p>
                  </a:txBody>
                  <a:tcPr anchor="ctr"/>
                </a:tc>
                <a:extLst>
                  <a:ext uri="{0D108BD9-81ED-4DB2-BD59-A6C34878D82A}">
                    <a16:rowId xmlns:a16="http://schemas.microsoft.com/office/drawing/2014/main" xmlns="" val="338888978"/>
                  </a:ext>
                </a:extLst>
              </a:tr>
              <a:tr h="308666">
                <a:tc>
                  <a:txBody>
                    <a:bodyPr/>
                    <a:lstStyle/>
                    <a:p>
                      <a:pPr algn="ctr"/>
                      <a:r>
                        <a:rPr lang="en-US" sz="1600" dirty="0">
                          <a:latin typeface="Times New Roman" panose="02020603050405020304" pitchFamily="18" charset="0"/>
                          <a:cs typeface="Times New Roman" panose="02020603050405020304" pitchFamily="18" charset="0"/>
                        </a:rPr>
                        <a:t>24”</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$32.00</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$93.00</a:t>
                      </a:r>
                    </a:p>
                  </a:txBody>
                  <a:tcPr anchor="ctr"/>
                </a:tc>
                <a:extLst>
                  <a:ext uri="{0D108BD9-81ED-4DB2-BD59-A6C34878D82A}">
                    <a16:rowId xmlns:a16="http://schemas.microsoft.com/office/drawing/2014/main" xmlns="" val="1898767462"/>
                  </a:ext>
                </a:extLst>
              </a:tr>
              <a:tr h="341403">
                <a:tc>
                  <a:txBody>
                    <a:bodyPr/>
                    <a:lstStyle/>
                    <a:p>
                      <a:pPr algn="ctr"/>
                      <a:r>
                        <a:rPr lang="en-US" sz="1600" dirty="0">
                          <a:latin typeface="Times New Roman" panose="02020603050405020304" pitchFamily="18" charset="0"/>
                          <a:cs typeface="Times New Roman" panose="02020603050405020304" pitchFamily="18" charset="0"/>
                        </a:rPr>
                        <a:t>30”</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$50.00</a:t>
                      </a:r>
                    </a:p>
                  </a:txBody>
                  <a:tcPr anchor="ctr"/>
                </a:tc>
                <a:tc>
                  <a:txBody>
                    <a:bodyPr/>
                    <a:lstStyle/>
                    <a:p>
                      <a:pPr algn="ctr"/>
                      <a:r>
                        <a:rPr lang="en-US" sz="1600" dirty="0">
                          <a:latin typeface="Times New Roman" panose="02020603050405020304" pitchFamily="18" charset="0"/>
                          <a:cs typeface="Times New Roman" panose="02020603050405020304" pitchFamily="18" charset="0"/>
                        </a:rPr>
                        <a:t>$130.00</a:t>
                      </a:r>
                    </a:p>
                  </a:txBody>
                  <a:tcPr anchor="ctr"/>
                </a:tc>
                <a:extLst>
                  <a:ext uri="{0D108BD9-81ED-4DB2-BD59-A6C34878D82A}">
                    <a16:rowId xmlns:a16="http://schemas.microsoft.com/office/drawing/2014/main" xmlns="" val="1130112620"/>
                  </a:ext>
                </a:extLst>
              </a:tr>
            </a:tbl>
          </a:graphicData>
        </a:graphic>
      </p:graphicFrame>
      <p:sp>
        <p:nvSpPr>
          <p:cNvPr id="9" name="TextBox 8">
            <a:extLst>
              <a:ext uri="{FF2B5EF4-FFF2-40B4-BE49-F238E27FC236}">
                <a16:creationId xmlns:a16="http://schemas.microsoft.com/office/drawing/2014/main" xmlns="" id="{CE7A735D-E3FC-4A54-834F-E0490947F756}"/>
              </a:ext>
            </a:extLst>
          </p:cNvPr>
          <p:cNvSpPr txBox="1"/>
          <p:nvPr/>
        </p:nvSpPr>
        <p:spPr>
          <a:xfrm>
            <a:off x="4702754" y="5245508"/>
            <a:ext cx="4337073"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graphicFrame>
        <p:nvGraphicFramePr>
          <p:cNvPr id="10" name="Table 9">
            <a:extLst>
              <a:ext uri="{FF2B5EF4-FFF2-40B4-BE49-F238E27FC236}">
                <a16:creationId xmlns:a16="http://schemas.microsoft.com/office/drawing/2014/main" xmlns="" id="{792BCB10-E39C-4C1E-8910-985BBB3BC542}"/>
              </a:ext>
            </a:extLst>
          </p:cNvPr>
          <p:cNvGraphicFramePr>
            <a:graphicFrameLocks noGrp="1"/>
          </p:cNvGraphicFramePr>
          <p:nvPr>
            <p:extLst>
              <p:ext uri="{D42A27DB-BD31-4B8C-83A1-F6EECF244321}">
                <p14:modId xmlns:p14="http://schemas.microsoft.com/office/powerpoint/2010/main" val="4172169899"/>
              </p:ext>
            </p:extLst>
          </p:nvPr>
        </p:nvGraphicFramePr>
        <p:xfrm>
          <a:off x="567157" y="1628890"/>
          <a:ext cx="4004844" cy="1829566"/>
        </p:xfrm>
        <a:graphic>
          <a:graphicData uri="http://schemas.openxmlformats.org/drawingml/2006/table">
            <a:tbl>
              <a:tblPr firstRow="1" bandRow="1">
                <a:tableStyleId>{21E4AEA4-8DFA-4A89-87EB-49C32662AFE0}</a:tableStyleId>
              </a:tblPr>
              <a:tblGrid>
                <a:gridCol w="2002422">
                  <a:extLst>
                    <a:ext uri="{9D8B030D-6E8A-4147-A177-3AD203B41FA5}">
                      <a16:colId xmlns:a16="http://schemas.microsoft.com/office/drawing/2014/main" xmlns="" val="2465227872"/>
                    </a:ext>
                  </a:extLst>
                </a:gridCol>
                <a:gridCol w="2002422">
                  <a:extLst>
                    <a:ext uri="{9D8B030D-6E8A-4147-A177-3AD203B41FA5}">
                      <a16:colId xmlns:a16="http://schemas.microsoft.com/office/drawing/2014/main" xmlns="" val="2626005979"/>
                    </a:ext>
                  </a:extLst>
                </a:gridCol>
              </a:tblGrid>
              <a:tr h="170196">
                <a:tc>
                  <a:txBody>
                    <a:bodyPr/>
                    <a:lstStyle/>
                    <a:p>
                      <a:pPr algn="ctr"/>
                      <a:r>
                        <a:rPr lang="en-US" sz="1400" dirty="0">
                          <a:latin typeface="Times New Roman" panose="02020603050405020304" pitchFamily="18" charset="0"/>
                          <a:cs typeface="Times New Roman" panose="02020603050405020304" pitchFamily="18" charset="0"/>
                        </a:rPr>
                        <a:t>M</a:t>
                      </a:r>
                      <a:r>
                        <a:rPr lang="en-US" altLang="zh-CN" sz="1400" dirty="0">
                          <a:latin typeface="Times New Roman" panose="02020603050405020304" pitchFamily="18" charset="0"/>
                          <a:cs typeface="Times New Roman" panose="02020603050405020304" pitchFamily="18" charset="0"/>
                        </a:rPr>
                        <a:t>in. pipe diameter </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400" dirty="0">
                          <a:latin typeface="Times New Roman" panose="02020603050405020304" pitchFamily="18" charset="0"/>
                          <a:cs typeface="Times New Roman" panose="02020603050405020304" pitchFamily="18" charset="0"/>
                        </a:rPr>
                        <a:t>Max. drainage area</a:t>
                      </a:r>
                    </a:p>
                  </a:txBody>
                  <a:tcPr/>
                </a:tc>
                <a:extLst>
                  <a:ext uri="{0D108BD9-81ED-4DB2-BD59-A6C34878D82A}">
                    <a16:rowId xmlns:a16="http://schemas.microsoft.com/office/drawing/2014/main" xmlns="" val="1673786851"/>
                  </a:ext>
                </a:extLst>
              </a:tr>
              <a:tr h="276265">
                <a:tc>
                  <a:txBody>
                    <a:bodyPr/>
                    <a:lstStyle/>
                    <a:p>
                      <a:pPr algn="ctr"/>
                      <a:r>
                        <a:rPr lang="en-US" sz="1400" dirty="0">
                          <a:latin typeface="Times New Roman" panose="02020603050405020304" pitchFamily="18" charset="0"/>
                          <a:cs typeface="Times New Roman" panose="02020603050405020304" pitchFamily="18" charset="0"/>
                        </a:rPr>
                        <a:t>12”</a:t>
                      </a:r>
                    </a:p>
                  </a:txBody>
                  <a:tcPr/>
                </a:tc>
                <a:tc>
                  <a:txBody>
                    <a:bodyPr/>
                    <a:lstStyle/>
                    <a:p>
                      <a:pPr algn="ctr"/>
                      <a:r>
                        <a:rPr lang="en-US" sz="1400" dirty="0">
                          <a:latin typeface="Times New Roman" panose="02020603050405020304" pitchFamily="18" charset="0"/>
                          <a:cs typeface="Times New Roman" panose="02020603050405020304" pitchFamily="18" charset="0"/>
                        </a:rPr>
                        <a:t>1.0 acre</a:t>
                      </a:r>
                    </a:p>
                  </a:txBody>
                  <a:tcPr/>
                </a:tc>
                <a:extLst>
                  <a:ext uri="{0D108BD9-81ED-4DB2-BD59-A6C34878D82A}">
                    <a16:rowId xmlns:a16="http://schemas.microsoft.com/office/drawing/2014/main" xmlns="" val="3562587024"/>
                  </a:ext>
                </a:extLst>
              </a:tr>
              <a:tr h="276265">
                <a:tc>
                  <a:txBody>
                    <a:bodyPr/>
                    <a:lstStyle/>
                    <a:p>
                      <a:pPr algn="ctr"/>
                      <a:r>
                        <a:rPr lang="en-US" sz="1400" dirty="0">
                          <a:latin typeface="Times New Roman" panose="02020603050405020304" pitchFamily="18" charset="0"/>
                          <a:cs typeface="Times New Roman" panose="02020603050405020304" pitchFamily="18" charset="0"/>
                        </a:rPr>
                        <a:t>18”</a:t>
                      </a:r>
                    </a:p>
                  </a:txBody>
                  <a:tcPr/>
                </a:tc>
                <a:tc>
                  <a:txBody>
                    <a:bodyPr/>
                    <a:lstStyle/>
                    <a:p>
                      <a:pPr algn="ctr"/>
                      <a:r>
                        <a:rPr lang="en-US" sz="1400" dirty="0">
                          <a:latin typeface="Times New Roman" panose="02020603050405020304" pitchFamily="18" charset="0"/>
                          <a:cs typeface="Times New Roman" panose="02020603050405020304" pitchFamily="18" charset="0"/>
                        </a:rPr>
                        <a:t>3.0 acre</a:t>
                      </a:r>
                    </a:p>
                  </a:txBody>
                  <a:tcPr/>
                </a:tc>
                <a:extLst>
                  <a:ext uri="{0D108BD9-81ED-4DB2-BD59-A6C34878D82A}">
                    <a16:rowId xmlns:a16="http://schemas.microsoft.com/office/drawing/2014/main" xmlns="" val="2679019814"/>
                  </a:ext>
                </a:extLst>
              </a:tr>
              <a:tr h="276265">
                <a:tc>
                  <a:txBody>
                    <a:bodyPr/>
                    <a:lstStyle/>
                    <a:p>
                      <a:pPr algn="ctr"/>
                      <a:r>
                        <a:rPr lang="en-US" sz="1400" dirty="0">
                          <a:latin typeface="Times New Roman" panose="02020603050405020304" pitchFamily="18" charset="0"/>
                          <a:cs typeface="Times New Roman" panose="02020603050405020304" pitchFamily="18" charset="0"/>
                        </a:rPr>
                        <a:t>21”</a:t>
                      </a:r>
                    </a:p>
                  </a:txBody>
                  <a:tcPr/>
                </a:tc>
                <a:tc>
                  <a:txBody>
                    <a:bodyPr/>
                    <a:lstStyle/>
                    <a:p>
                      <a:pPr algn="ctr"/>
                      <a:r>
                        <a:rPr lang="en-US" sz="1400" dirty="0">
                          <a:latin typeface="Times New Roman" panose="02020603050405020304" pitchFamily="18" charset="0"/>
                          <a:cs typeface="Times New Roman" panose="02020603050405020304" pitchFamily="18" charset="0"/>
                        </a:rPr>
                        <a:t>5.0 acre</a:t>
                      </a:r>
                    </a:p>
                  </a:txBody>
                  <a:tcPr/>
                </a:tc>
                <a:extLst>
                  <a:ext uri="{0D108BD9-81ED-4DB2-BD59-A6C34878D82A}">
                    <a16:rowId xmlns:a16="http://schemas.microsoft.com/office/drawing/2014/main" xmlns="" val="1115152701"/>
                  </a:ext>
                </a:extLst>
              </a:tr>
              <a:tr h="276265">
                <a:tc>
                  <a:txBody>
                    <a:bodyPr/>
                    <a:lstStyle/>
                    <a:p>
                      <a:pPr algn="ctr"/>
                      <a:r>
                        <a:rPr lang="en-US" sz="1400" dirty="0">
                          <a:latin typeface="Times New Roman" panose="02020603050405020304" pitchFamily="18" charset="0"/>
                          <a:cs typeface="Times New Roman" panose="02020603050405020304" pitchFamily="18" charset="0"/>
                        </a:rPr>
                        <a:t>24”</a:t>
                      </a:r>
                    </a:p>
                  </a:txBody>
                  <a:tcPr/>
                </a:tc>
                <a:tc>
                  <a:txBody>
                    <a:bodyPr/>
                    <a:lstStyle/>
                    <a:p>
                      <a:pPr algn="ctr"/>
                      <a:r>
                        <a:rPr lang="en-US" sz="1400" dirty="0">
                          <a:latin typeface="Times New Roman" panose="02020603050405020304" pitchFamily="18" charset="0"/>
                          <a:cs typeface="Times New Roman" panose="02020603050405020304" pitchFamily="18" charset="0"/>
                        </a:rPr>
                        <a:t>7.0 acre</a:t>
                      </a:r>
                    </a:p>
                  </a:txBody>
                  <a:tcPr/>
                </a:tc>
                <a:extLst>
                  <a:ext uri="{0D108BD9-81ED-4DB2-BD59-A6C34878D82A}">
                    <a16:rowId xmlns:a16="http://schemas.microsoft.com/office/drawing/2014/main" xmlns="" val="3996584652"/>
                  </a:ext>
                </a:extLst>
              </a:tr>
              <a:tr h="305566">
                <a:tc>
                  <a:txBody>
                    <a:bodyPr/>
                    <a:lstStyle/>
                    <a:p>
                      <a:pPr algn="ctr"/>
                      <a:r>
                        <a:rPr lang="en-US" sz="1400" dirty="0">
                          <a:latin typeface="Times New Roman" panose="02020603050405020304" pitchFamily="18" charset="0"/>
                          <a:cs typeface="Times New Roman" panose="02020603050405020304" pitchFamily="18" charset="0"/>
                        </a:rPr>
                        <a:t>30”</a:t>
                      </a:r>
                    </a:p>
                  </a:txBody>
                  <a:tcPr/>
                </a:tc>
                <a:tc>
                  <a:txBody>
                    <a:bodyPr/>
                    <a:lstStyle/>
                    <a:p>
                      <a:pPr algn="ctr"/>
                      <a:r>
                        <a:rPr lang="en-US" sz="1400" dirty="0">
                          <a:latin typeface="Times New Roman" panose="02020603050405020304" pitchFamily="18" charset="0"/>
                          <a:cs typeface="Times New Roman" panose="02020603050405020304" pitchFamily="18" charset="0"/>
                        </a:rPr>
                        <a:t>10.0 acre</a:t>
                      </a:r>
                    </a:p>
                  </a:txBody>
                  <a:tcPr/>
                </a:tc>
                <a:extLst>
                  <a:ext uri="{0D108BD9-81ED-4DB2-BD59-A6C34878D82A}">
                    <a16:rowId xmlns:a16="http://schemas.microsoft.com/office/drawing/2014/main" xmlns="" val="1940544607"/>
                  </a:ext>
                </a:extLst>
              </a:tr>
            </a:tbl>
          </a:graphicData>
        </a:graphic>
      </p:graphicFrame>
      <p:sp>
        <p:nvSpPr>
          <p:cNvPr id="11" name="TextBox 10">
            <a:extLst>
              <a:ext uri="{FF2B5EF4-FFF2-40B4-BE49-F238E27FC236}">
                <a16:creationId xmlns:a16="http://schemas.microsoft.com/office/drawing/2014/main" xmlns="" id="{D75256E3-FA0B-4F5B-8120-4E25D3920972}"/>
              </a:ext>
            </a:extLst>
          </p:cNvPr>
          <p:cNvSpPr txBox="1"/>
          <p:nvPr/>
        </p:nvSpPr>
        <p:spPr>
          <a:xfrm>
            <a:off x="469181" y="3417890"/>
            <a:ext cx="4337073"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pic>
        <p:nvPicPr>
          <p:cNvPr id="12" name="Picture 11">
            <a:extLst>
              <a:ext uri="{FF2B5EF4-FFF2-40B4-BE49-F238E27FC236}">
                <a16:creationId xmlns:a16="http://schemas.microsoft.com/office/drawing/2014/main" xmlns="" id="{B2ACF425-BE46-4DB8-A25D-B3C3CBDBF0AA}"/>
              </a:ext>
            </a:extLst>
          </p:cNvPr>
          <p:cNvPicPr>
            <a:picLocks noChangeAspect="1"/>
          </p:cNvPicPr>
          <p:nvPr/>
        </p:nvPicPr>
        <p:blipFill>
          <a:blip r:embed="rId2"/>
          <a:stretch>
            <a:fillRect/>
          </a:stretch>
        </p:blipFill>
        <p:spPr>
          <a:xfrm>
            <a:off x="989634" y="3664111"/>
            <a:ext cx="3026772" cy="2999256"/>
          </a:xfrm>
          <a:prstGeom prst="rect">
            <a:avLst/>
          </a:prstGeom>
        </p:spPr>
      </p:pic>
    </p:spTree>
    <p:extLst>
      <p:ext uri="{BB962C8B-B14F-4D97-AF65-F5344CB8AC3E}">
        <p14:creationId xmlns:p14="http://schemas.microsoft.com/office/powerpoint/2010/main" val="1988856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c</a:t>
            </a:r>
            <a:r>
              <a:rPr lang="en-US" altLang="zh-CN" sz="2800" dirty="0" smtClean="0">
                <a:solidFill>
                  <a:srgbClr val="990000"/>
                </a:solidFill>
                <a:latin typeface="Arial"/>
                <a:ea typeface="+mj-ea"/>
                <a:cs typeface="Arial"/>
              </a:rPr>
              <a:t>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Outlet protection</a:t>
            </a:r>
          </a:p>
        </p:txBody>
      </p:sp>
      <p:sp>
        <p:nvSpPr>
          <p:cNvPr id="6" name="TextBox 5">
            <a:extLst>
              <a:ext uri="{FF2B5EF4-FFF2-40B4-BE49-F238E27FC236}">
                <a16:creationId xmlns:a16="http://schemas.microsoft.com/office/drawing/2014/main" xmlns="" id="{C94C47FF-4B14-40A9-8590-2E312B30F08E}"/>
              </a:ext>
            </a:extLst>
          </p:cNvPr>
          <p:cNvSpPr txBox="1"/>
          <p:nvPr/>
        </p:nvSpPr>
        <p:spPr>
          <a:xfrm>
            <a:off x="567157" y="1774111"/>
            <a:ext cx="1828802"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Applied locations</a:t>
            </a:r>
            <a:endParaRPr lang="en-US" altLang="en-US" dirty="0">
              <a:latin typeface="Times New Roman" charset="0"/>
              <a:ea typeface="Times New Roman" charset="0"/>
              <a:cs typeface="Times New Roman" charset="0"/>
            </a:endParaRPr>
          </a:p>
        </p:txBody>
      </p:sp>
      <p:sp>
        <p:nvSpPr>
          <p:cNvPr id="2" name="Rectangle 1">
            <a:extLst>
              <a:ext uri="{FF2B5EF4-FFF2-40B4-BE49-F238E27FC236}">
                <a16:creationId xmlns:a16="http://schemas.microsoft.com/office/drawing/2014/main" xmlns="" id="{9B986831-B001-4B4D-90BC-8C94E458D13F}"/>
              </a:ext>
            </a:extLst>
          </p:cNvPr>
          <p:cNvSpPr/>
          <p:nvPr/>
        </p:nvSpPr>
        <p:spPr>
          <a:xfrm>
            <a:off x="567157" y="1105431"/>
            <a:ext cx="8170443" cy="646331"/>
          </a:xfrm>
          <a:prstGeom prst="rect">
            <a:avLst/>
          </a:prstGeom>
        </p:spPr>
        <p:txBody>
          <a:bodyPr wrap="square">
            <a:spAutoFit/>
          </a:bodyPr>
          <a:lstStyle/>
          <a:p>
            <a:pPr algn="just"/>
            <a:r>
              <a:rPr lang="en-US" dirty="0">
                <a:solidFill>
                  <a:srgbClr val="00B050"/>
                </a:solidFill>
                <a:latin typeface="Times New Roman" panose="02020603050405020304" pitchFamily="18" charset="0"/>
                <a:cs typeface="Times New Roman" panose="02020603050405020304" pitchFamily="18" charset="0"/>
              </a:rPr>
              <a:t>Outlet protection</a:t>
            </a:r>
            <a:r>
              <a:rPr lang="en-US" dirty="0">
                <a:solidFill>
                  <a:srgbClr val="000000"/>
                </a:solidFill>
                <a:latin typeface="Times New Roman" panose="02020603050405020304" pitchFamily="18" charset="0"/>
                <a:cs typeface="Times New Roman" panose="02020603050405020304" pitchFamily="18" charset="0"/>
              </a:rPr>
              <a:t> uses a physical device composed of rock, grouted riprap, or concrete rubble, preventing scour of the soil caused by concentrated, high velocity flows.</a:t>
            </a:r>
          </a:p>
        </p:txBody>
      </p:sp>
      <p:sp>
        <p:nvSpPr>
          <p:cNvPr id="4" name="Rectangle 3">
            <a:extLst>
              <a:ext uri="{FF2B5EF4-FFF2-40B4-BE49-F238E27FC236}">
                <a16:creationId xmlns:a16="http://schemas.microsoft.com/office/drawing/2014/main" xmlns="" id="{64E2FACE-09BF-4290-B0DD-C9843B2E7892}"/>
              </a:ext>
            </a:extLst>
          </p:cNvPr>
          <p:cNvSpPr/>
          <p:nvPr/>
        </p:nvSpPr>
        <p:spPr>
          <a:xfrm>
            <a:off x="567157" y="2143443"/>
            <a:ext cx="8208543"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Outlets of pipes, drains, culverts, diversion, ditches, swales, conduits, or channels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Outlets located at the bottom of mild to steep slopes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Discharge outlets that carry continuous flows of water</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Outlets subject to short, intense flows of water, such as flash floods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Points where lined conveyances discharge to unlined conveyances</a:t>
            </a:r>
          </a:p>
        </p:txBody>
      </p:sp>
      <p:sp>
        <p:nvSpPr>
          <p:cNvPr id="8" name="TextBox 7">
            <a:extLst>
              <a:ext uri="{FF2B5EF4-FFF2-40B4-BE49-F238E27FC236}">
                <a16:creationId xmlns:a16="http://schemas.microsoft.com/office/drawing/2014/main" xmlns="" id="{8DD89725-6444-4A8D-8069-1CF4E04A6B91}"/>
              </a:ext>
            </a:extLst>
          </p:cNvPr>
          <p:cNvSpPr txBox="1"/>
          <p:nvPr/>
        </p:nvSpPr>
        <p:spPr>
          <a:xfrm>
            <a:off x="567157" y="3624213"/>
            <a:ext cx="1252118"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9" name="Rectangle 8">
            <a:extLst>
              <a:ext uri="{FF2B5EF4-FFF2-40B4-BE49-F238E27FC236}">
                <a16:creationId xmlns:a16="http://schemas.microsoft.com/office/drawing/2014/main" xmlns="" id="{C5CD1AB4-85D4-4956-A445-ABBA0CDAEE56}"/>
              </a:ext>
            </a:extLst>
          </p:cNvPr>
          <p:cNvSpPr/>
          <p:nvPr/>
        </p:nvSpPr>
        <p:spPr>
          <a:xfrm>
            <a:off x="567157" y="4001258"/>
            <a:ext cx="8208543" cy="1754326"/>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Large storms or high flows can wash away the outlet protection </a:t>
            </a:r>
            <a:r>
              <a:rPr lang="en-US" dirty="0" smtClean="0">
                <a:solidFill>
                  <a:srgbClr val="000000"/>
                </a:solidFill>
                <a:latin typeface="Times New Roman" panose="02020603050405020304" pitchFamily="18" charset="0"/>
                <a:cs typeface="Times New Roman" panose="02020603050405020304" pitchFamily="18" charset="0"/>
              </a:rPr>
              <a:t>rock</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Sediment captured may be difficult to remove without removing the </a:t>
            </a:r>
            <a:r>
              <a:rPr lang="en-US" dirty="0" smtClean="0">
                <a:solidFill>
                  <a:srgbClr val="000000"/>
                </a:solidFill>
                <a:latin typeface="Times New Roman" panose="02020603050405020304" pitchFamily="18" charset="0"/>
                <a:cs typeface="Times New Roman" panose="02020603050405020304" pitchFamily="18" charset="0"/>
              </a:rPr>
              <a:t>rock</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Outlet protection may negatively impact the channel </a:t>
            </a:r>
            <a:r>
              <a:rPr lang="en-US" dirty="0" smtClean="0">
                <a:solidFill>
                  <a:srgbClr val="000000"/>
                </a:solidFill>
                <a:latin typeface="Times New Roman" panose="02020603050405020304" pitchFamily="18" charset="0"/>
                <a:cs typeface="Times New Roman" panose="02020603050405020304" pitchFamily="18" charset="0"/>
              </a:rPr>
              <a:t>habitat</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Grouted riprap may break up in areas of freeze and </a:t>
            </a:r>
            <a:r>
              <a:rPr lang="en-US" dirty="0" smtClean="0">
                <a:solidFill>
                  <a:srgbClr val="000000"/>
                </a:solidFill>
                <a:latin typeface="Times New Roman" panose="02020603050405020304" pitchFamily="18" charset="0"/>
                <a:cs typeface="Times New Roman" panose="02020603050405020304" pitchFamily="18" charset="0"/>
              </a:rPr>
              <a:t>thaw</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Sediment accumulation, scour depressions, and/or persistent non-stormwater discharges can result in areas of standing water and mosquito breeding </a:t>
            </a:r>
            <a:r>
              <a:rPr lang="en-US" dirty="0" smtClean="0">
                <a:solidFill>
                  <a:srgbClr val="000000"/>
                </a:solidFill>
                <a:latin typeface="Times New Roman" panose="02020603050405020304" pitchFamily="18" charset="0"/>
                <a:cs typeface="Times New Roman" panose="02020603050405020304" pitchFamily="18" charset="0"/>
              </a:rPr>
              <a:t>issues.</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741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8A35079-1F6F-42FA-9CCF-7E1E902678EA}"/>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Erosion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Outlet protection</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10" name="TextBox 9">
            <a:extLst>
              <a:ext uri="{FF2B5EF4-FFF2-40B4-BE49-F238E27FC236}">
                <a16:creationId xmlns:a16="http://schemas.microsoft.com/office/drawing/2014/main" xmlns="" id="{C7D56E6D-61A2-4379-B76D-63BAE9288F35}"/>
              </a:ext>
            </a:extLst>
          </p:cNvPr>
          <p:cNvSpPr txBox="1"/>
          <p:nvPr/>
        </p:nvSpPr>
        <p:spPr>
          <a:xfrm>
            <a:off x="567157" y="1233624"/>
            <a:ext cx="717633"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sp>
        <p:nvSpPr>
          <p:cNvPr id="11" name="Rectangle 10">
            <a:extLst>
              <a:ext uri="{FF2B5EF4-FFF2-40B4-BE49-F238E27FC236}">
                <a16:creationId xmlns:a16="http://schemas.microsoft.com/office/drawing/2014/main" xmlns="" id="{B17B90ED-EDEC-4148-9D02-A7931C94A24E}"/>
              </a:ext>
            </a:extLst>
          </p:cNvPr>
          <p:cNvSpPr/>
          <p:nvPr/>
        </p:nvSpPr>
        <p:spPr>
          <a:xfrm>
            <a:off x="567157" y="1602956"/>
            <a:ext cx="8208543" cy="646331"/>
          </a:xfrm>
          <a:prstGeom prst="rect">
            <a:avLst/>
          </a:prstGeom>
        </p:spPr>
        <p:txBody>
          <a:bodyPr wrap="square">
            <a:spAutoFit/>
          </a:bodyPr>
          <a:lstStyle/>
          <a:p>
            <a:r>
              <a:rPr lang="en-US" dirty="0">
                <a:solidFill>
                  <a:srgbClr val="000000"/>
                </a:solidFill>
                <a:latin typeface="Times New Roman" panose="02020603050405020304" pitchFamily="18" charset="0"/>
                <a:cs typeface="Times New Roman" panose="02020603050405020304" pitchFamily="18" charset="0"/>
              </a:rPr>
              <a:t>Average installed cost is $150 per device. Costs will be low if the material is available. If material is imported, costs will be higher. </a:t>
            </a:r>
          </a:p>
        </p:txBody>
      </p:sp>
      <p:pic>
        <p:nvPicPr>
          <p:cNvPr id="3" name="Picture 2">
            <a:extLst>
              <a:ext uri="{FF2B5EF4-FFF2-40B4-BE49-F238E27FC236}">
                <a16:creationId xmlns:a16="http://schemas.microsoft.com/office/drawing/2014/main" xmlns="" id="{6A91F552-38BE-461E-9216-03D6CC737B74}"/>
              </a:ext>
            </a:extLst>
          </p:cNvPr>
          <p:cNvPicPr>
            <a:picLocks noChangeAspect="1"/>
          </p:cNvPicPr>
          <p:nvPr/>
        </p:nvPicPr>
        <p:blipFill>
          <a:blip r:embed="rId2"/>
          <a:stretch>
            <a:fillRect/>
          </a:stretch>
        </p:blipFill>
        <p:spPr>
          <a:xfrm>
            <a:off x="567158" y="2764224"/>
            <a:ext cx="3773810" cy="2860151"/>
          </a:xfrm>
          <a:prstGeom prst="rect">
            <a:avLst/>
          </a:prstGeom>
        </p:spPr>
      </p:pic>
      <p:pic>
        <p:nvPicPr>
          <p:cNvPr id="7" name="Picture 6">
            <a:extLst>
              <a:ext uri="{FF2B5EF4-FFF2-40B4-BE49-F238E27FC236}">
                <a16:creationId xmlns:a16="http://schemas.microsoft.com/office/drawing/2014/main" xmlns="" id="{17F15994-27F7-4A94-A381-1BA40C944C7E}"/>
              </a:ext>
            </a:extLst>
          </p:cNvPr>
          <p:cNvPicPr>
            <a:picLocks noChangeAspect="1"/>
          </p:cNvPicPr>
          <p:nvPr/>
        </p:nvPicPr>
        <p:blipFill>
          <a:blip r:embed="rId3"/>
          <a:stretch>
            <a:fillRect/>
          </a:stretch>
        </p:blipFill>
        <p:spPr>
          <a:xfrm>
            <a:off x="4604220" y="2897348"/>
            <a:ext cx="4231926" cy="2388572"/>
          </a:xfrm>
          <a:prstGeom prst="rect">
            <a:avLst/>
          </a:prstGeom>
        </p:spPr>
      </p:pic>
      <p:sp>
        <p:nvSpPr>
          <p:cNvPr id="12" name="TextBox 11">
            <a:extLst>
              <a:ext uri="{FF2B5EF4-FFF2-40B4-BE49-F238E27FC236}">
                <a16:creationId xmlns:a16="http://schemas.microsoft.com/office/drawing/2014/main" xmlns="" id="{65179F44-A633-4AB7-9F23-2B3AC0C61741}"/>
              </a:ext>
            </a:extLst>
          </p:cNvPr>
          <p:cNvSpPr txBox="1"/>
          <p:nvPr/>
        </p:nvSpPr>
        <p:spPr>
          <a:xfrm>
            <a:off x="567158" y="5585441"/>
            <a:ext cx="4354857"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sp>
        <p:nvSpPr>
          <p:cNvPr id="9" name="TextBox 8">
            <a:extLst>
              <a:ext uri="{FF2B5EF4-FFF2-40B4-BE49-F238E27FC236}">
                <a16:creationId xmlns:a16="http://schemas.microsoft.com/office/drawing/2014/main" xmlns="" id="{99D183E9-03DE-4617-91AE-93076A9C7FA9}"/>
              </a:ext>
            </a:extLst>
          </p:cNvPr>
          <p:cNvSpPr txBox="1"/>
          <p:nvPr/>
        </p:nvSpPr>
        <p:spPr>
          <a:xfrm>
            <a:off x="2876308" y="2322089"/>
            <a:ext cx="3107803"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Typical outlet protection design</a:t>
            </a:r>
            <a:endParaRPr lang="en-US"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01504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C79DB22-B91D-432D-8472-CA1249AE2018}"/>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Silt fence</a:t>
            </a:r>
          </a:p>
        </p:txBody>
      </p:sp>
      <p:sp>
        <p:nvSpPr>
          <p:cNvPr id="5" name="Rectangle 4">
            <a:extLst>
              <a:ext uri="{FF2B5EF4-FFF2-40B4-BE49-F238E27FC236}">
                <a16:creationId xmlns:a16="http://schemas.microsoft.com/office/drawing/2014/main" xmlns="" id="{F07A2878-F236-4C9C-B856-E2C46A671A07}"/>
              </a:ext>
            </a:extLst>
          </p:cNvPr>
          <p:cNvSpPr/>
          <p:nvPr/>
        </p:nvSpPr>
        <p:spPr>
          <a:xfrm>
            <a:off x="567157" y="1093856"/>
            <a:ext cx="8170443" cy="1200329"/>
          </a:xfrm>
          <a:prstGeom prst="rect">
            <a:avLst/>
          </a:prstGeom>
        </p:spPr>
        <p:txBody>
          <a:bodyPr wrap="square">
            <a:spAutoFit/>
          </a:bodyPr>
          <a:lstStyle/>
          <a:p>
            <a:pPr algn="just"/>
            <a:r>
              <a:rPr lang="en-US" dirty="0">
                <a:solidFill>
                  <a:srgbClr val="000000"/>
                </a:solidFill>
                <a:latin typeface="Times New Roman" panose="02020603050405020304" pitchFamily="18" charset="0"/>
                <a:cs typeface="Times New Roman" panose="02020603050405020304" pitchFamily="18" charset="0"/>
              </a:rPr>
              <a:t>A </a:t>
            </a:r>
            <a:r>
              <a:rPr lang="en-US" dirty="0">
                <a:solidFill>
                  <a:srgbClr val="00B050"/>
                </a:solidFill>
                <a:latin typeface="Times New Roman" panose="02020603050405020304" pitchFamily="18" charset="0"/>
                <a:cs typeface="Times New Roman" panose="02020603050405020304" pitchFamily="18" charset="0"/>
              </a:rPr>
              <a:t>s</a:t>
            </a:r>
            <a:r>
              <a:rPr lang="en-US" altLang="zh-CN" dirty="0">
                <a:solidFill>
                  <a:srgbClr val="00B050"/>
                </a:solidFill>
                <a:latin typeface="Times New Roman" panose="02020603050405020304" pitchFamily="18" charset="0"/>
                <a:cs typeface="Times New Roman" panose="02020603050405020304" pitchFamily="18" charset="0"/>
              </a:rPr>
              <a:t>ilt fence</a:t>
            </a:r>
            <a:r>
              <a:rPr lang="en-US" dirty="0">
                <a:solidFill>
                  <a:srgbClr val="000000"/>
                </a:solidFill>
                <a:latin typeface="Times New Roman" panose="02020603050405020304" pitchFamily="18" charset="0"/>
                <a:cs typeface="Times New Roman" panose="02020603050405020304" pitchFamily="18" charset="0"/>
              </a:rPr>
              <a:t> is a temporary sediment barrier consisting of filter fabric that has been entrenched into the soil, attached to supporting poles, and backed by wood stakes or wire mesh for support. It detains sediment-laden water and provides physical filtration for large sediment particles.</a:t>
            </a:r>
            <a:endParaRPr lang="en-US" dirty="0"/>
          </a:p>
        </p:txBody>
      </p:sp>
      <p:sp>
        <p:nvSpPr>
          <p:cNvPr id="6" name="TextBox 5">
            <a:extLst>
              <a:ext uri="{FF2B5EF4-FFF2-40B4-BE49-F238E27FC236}">
                <a16:creationId xmlns:a16="http://schemas.microsoft.com/office/drawing/2014/main" xmlns="" id="{993AE9C3-AEEE-4E8E-83D4-C71BC89AFDC1}"/>
              </a:ext>
            </a:extLst>
          </p:cNvPr>
          <p:cNvSpPr txBox="1"/>
          <p:nvPr/>
        </p:nvSpPr>
        <p:spPr>
          <a:xfrm>
            <a:off x="567157" y="2275934"/>
            <a:ext cx="1828802"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Applied locations</a:t>
            </a:r>
            <a:endParaRPr lang="en-US" altLang="en-US" dirty="0">
              <a:latin typeface="Times New Roman" charset="0"/>
              <a:ea typeface="Times New Roman" charset="0"/>
              <a:cs typeface="Times New Roman" charset="0"/>
            </a:endParaRPr>
          </a:p>
        </p:txBody>
      </p:sp>
      <p:sp>
        <p:nvSpPr>
          <p:cNvPr id="7" name="Rectangle 6">
            <a:extLst>
              <a:ext uri="{FF2B5EF4-FFF2-40B4-BE49-F238E27FC236}">
                <a16:creationId xmlns:a16="http://schemas.microsoft.com/office/drawing/2014/main" xmlns="" id="{99D00116-0EBA-4838-B457-B2A8F97D1D1E}"/>
              </a:ext>
            </a:extLst>
          </p:cNvPr>
          <p:cNvSpPr/>
          <p:nvPr/>
        </p:nvSpPr>
        <p:spPr>
          <a:xfrm>
            <a:off x="567157" y="2632854"/>
            <a:ext cx="4722472"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Along the banks of streams or lakes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Along the perimeter of the construction site</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Around inlet and areas where sheet flows discharge from the site</a:t>
            </a:r>
          </a:p>
        </p:txBody>
      </p:sp>
      <p:pic>
        <p:nvPicPr>
          <p:cNvPr id="1026" name="Picture 2" descr="https://upload.wikimedia.org/wikipedia/commons/9/95/Silt_fence_installation_detail_EPA.jpg">
            <a:extLst>
              <a:ext uri="{FF2B5EF4-FFF2-40B4-BE49-F238E27FC236}">
                <a16:creationId xmlns:a16="http://schemas.microsoft.com/office/drawing/2014/main" xmlns="" id="{3EE0769A-D8BD-49EE-8B33-5DE205C5F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269" y="2275934"/>
            <a:ext cx="3337967" cy="3320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B56748BD-B470-4795-8895-0B4894A44DE1}"/>
              </a:ext>
            </a:extLst>
          </p:cNvPr>
          <p:cNvSpPr txBox="1"/>
          <p:nvPr/>
        </p:nvSpPr>
        <p:spPr>
          <a:xfrm>
            <a:off x="567157" y="3833183"/>
            <a:ext cx="1238491"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18" name="Rectangle 17">
            <a:extLst>
              <a:ext uri="{FF2B5EF4-FFF2-40B4-BE49-F238E27FC236}">
                <a16:creationId xmlns:a16="http://schemas.microsoft.com/office/drawing/2014/main" xmlns="" id="{CA38B343-4A26-4EBF-827A-6B1F2C698CA8}"/>
              </a:ext>
            </a:extLst>
          </p:cNvPr>
          <p:cNvSpPr/>
          <p:nvPr/>
        </p:nvSpPr>
        <p:spPr>
          <a:xfrm>
            <a:off x="567157" y="4202515"/>
            <a:ext cx="4722473" cy="1477328"/>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Cannot be used in streams, channels, inlets, or anywhere large flow is involved (Q&lt;0.5cfs)</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Not suitable for concentrated flow</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Not adequate for runoff control for anything deeper than sheet flow</a:t>
            </a:r>
          </a:p>
        </p:txBody>
      </p:sp>
      <p:sp>
        <p:nvSpPr>
          <p:cNvPr id="20" name="TextBox 19">
            <a:extLst>
              <a:ext uri="{FF2B5EF4-FFF2-40B4-BE49-F238E27FC236}">
                <a16:creationId xmlns:a16="http://schemas.microsoft.com/office/drawing/2014/main" xmlns="" id="{B7281905-2620-4714-9CC4-4FEB5776171D}"/>
              </a:ext>
            </a:extLst>
          </p:cNvPr>
          <p:cNvSpPr txBox="1"/>
          <p:nvPr/>
        </p:nvSpPr>
        <p:spPr>
          <a:xfrm>
            <a:off x="5404269" y="5549196"/>
            <a:ext cx="2345025"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https://en.wikipedia.org/wiki/Silt_fence</a:t>
            </a:r>
          </a:p>
        </p:txBody>
      </p:sp>
    </p:spTree>
    <p:extLst>
      <p:ext uri="{BB962C8B-B14F-4D97-AF65-F5344CB8AC3E}">
        <p14:creationId xmlns:p14="http://schemas.microsoft.com/office/powerpoint/2010/main" val="2769017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96767"/>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Sediment basin/trap</a:t>
            </a:r>
            <a:endParaRPr lang="en-US" altLang="zh-CN" sz="2400" dirty="0">
              <a:solidFill>
                <a:schemeClr val="tx2">
                  <a:lumMod val="60000"/>
                  <a:lumOff val="40000"/>
                </a:schemeClr>
              </a:solidFill>
              <a:latin typeface="Arial"/>
              <a:cs typeface="Arial"/>
            </a:endParaRPr>
          </a:p>
        </p:txBody>
      </p:sp>
      <p:sp>
        <p:nvSpPr>
          <p:cNvPr id="7" name="Rectangle 6">
            <a:extLst>
              <a:ext uri="{FF2B5EF4-FFF2-40B4-BE49-F238E27FC236}">
                <a16:creationId xmlns:a16="http://schemas.microsoft.com/office/drawing/2014/main" xmlns="" id="{0E61D965-EAC8-468D-87E0-45A7002E56CF}"/>
              </a:ext>
            </a:extLst>
          </p:cNvPr>
          <p:cNvSpPr/>
          <p:nvPr/>
        </p:nvSpPr>
        <p:spPr>
          <a:xfrm>
            <a:off x="567157" y="1105431"/>
            <a:ext cx="8170443" cy="923330"/>
          </a:xfrm>
          <a:prstGeom prst="rect">
            <a:avLst/>
          </a:prstGeom>
        </p:spPr>
        <p:txBody>
          <a:bodyPr wrap="square">
            <a:spAutoFit/>
          </a:bodyPr>
          <a:lstStyle/>
          <a:p>
            <a:pPr algn="just"/>
            <a:r>
              <a:rPr lang="en-US" dirty="0">
                <a:solidFill>
                  <a:srgbClr val="000000"/>
                </a:solidFill>
                <a:latin typeface="Times New Roman" panose="02020603050405020304" pitchFamily="18" charset="0"/>
                <a:cs typeface="Times New Roman" panose="02020603050405020304" pitchFamily="18" charset="0"/>
              </a:rPr>
              <a:t>A</a:t>
            </a:r>
            <a:r>
              <a:rPr lang="en-US" dirty="0">
                <a:solidFill>
                  <a:srgbClr val="00B050"/>
                </a:solidFill>
                <a:latin typeface="Times New Roman" panose="02020603050405020304" pitchFamily="18" charset="0"/>
                <a:cs typeface="Times New Roman" panose="02020603050405020304" pitchFamily="18" charset="0"/>
              </a:rPr>
              <a:t> Sediment basin</a:t>
            </a:r>
            <a:r>
              <a:rPr lang="en-US" altLang="zh-CN" dirty="0">
                <a:solidFill>
                  <a:srgbClr val="00B050"/>
                </a:solidFill>
                <a:latin typeface="Times New Roman" panose="02020603050405020304" pitchFamily="18" charset="0"/>
                <a:cs typeface="Times New Roman" panose="02020603050405020304" pitchFamily="18" charset="0"/>
              </a:rPr>
              <a:t>/trap</a:t>
            </a:r>
            <a:r>
              <a:rPr lang="en-US" dirty="0">
                <a:solidFill>
                  <a:srgbClr val="000000"/>
                </a:solidFill>
                <a:latin typeface="Times New Roman" panose="02020603050405020304" pitchFamily="18" charset="0"/>
                <a:cs typeface="Times New Roman" panose="02020603050405020304" pitchFamily="18" charset="0"/>
              </a:rPr>
              <a:t> is a temporary pond built by excavation or by constructing an embankment so that runoff is temporarily detained under quiescent conditions, allowing sediment-laden soil to settle out before the runoff is discharged.</a:t>
            </a:r>
          </a:p>
        </p:txBody>
      </p:sp>
      <p:pic>
        <p:nvPicPr>
          <p:cNvPr id="8" name="Picture 7">
            <a:extLst>
              <a:ext uri="{FF2B5EF4-FFF2-40B4-BE49-F238E27FC236}">
                <a16:creationId xmlns:a16="http://schemas.microsoft.com/office/drawing/2014/main" xmlns="" id="{99D752B8-D9E2-4F90-B5DC-BA57A02EDAA9}"/>
              </a:ext>
            </a:extLst>
          </p:cNvPr>
          <p:cNvPicPr>
            <a:picLocks noChangeAspect="1"/>
          </p:cNvPicPr>
          <p:nvPr/>
        </p:nvPicPr>
        <p:blipFill>
          <a:blip r:embed="rId2"/>
          <a:stretch>
            <a:fillRect/>
          </a:stretch>
        </p:blipFill>
        <p:spPr>
          <a:xfrm>
            <a:off x="4758482" y="1943093"/>
            <a:ext cx="3818360" cy="3641690"/>
          </a:xfrm>
          <a:prstGeom prst="rect">
            <a:avLst/>
          </a:prstGeom>
        </p:spPr>
      </p:pic>
      <p:sp>
        <p:nvSpPr>
          <p:cNvPr id="9" name="TextBox 8">
            <a:extLst>
              <a:ext uri="{FF2B5EF4-FFF2-40B4-BE49-F238E27FC236}">
                <a16:creationId xmlns:a16="http://schemas.microsoft.com/office/drawing/2014/main" xmlns="" id="{555D54BA-9F48-4493-A321-FFAA812B1485}"/>
              </a:ext>
            </a:extLst>
          </p:cNvPr>
          <p:cNvSpPr txBox="1"/>
          <p:nvPr/>
        </p:nvSpPr>
        <p:spPr>
          <a:xfrm>
            <a:off x="4572000" y="5536812"/>
            <a:ext cx="4337073"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sp>
        <p:nvSpPr>
          <p:cNvPr id="10" name="TextBox 9">
            <a:extLst>
              <a:ext uri="{FF2B5EF4-FFF2-40B4-BE49-F238E27FC236}">
                <a16:creationId xmlns:a16="http://schemas.microsoft.com/office/drawing/2014/main" xmlns="" id="{F98F2103-2D01-438B-A56A-EB715D3A1D7C}"/>
              </a:ext>
            </a:extLst>
          </p:cNvPr>
          <p:cNvSpPr txBox="1"/>
          <p:nvPr/>
        </p:nvSpPr>
        <p:spPr>
          <a:xfrm>
            <a:off x="567156" y="2046174"/>
            <a:ext cx="2106595"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Suitable applications</a:t>
            </a:r>
            <a:endParaRPr lang="en-US" altLang="en-US" dirty="0">
              <a:latin typeface="Times New Roman" charset="0"/>
              <a:ea typeface="Times New Roman" charset="0"/>
              <a:cs typeface="Times New Roman" charset="0"/>
            </a:endParaRPr>
          </a:p>
        </p:txBody>
      </p:sp>
      <p:sp>
        <p:nvSpPr>
          <p:cNvPr id="12" name="Rectangle 11">
            <a:extLst>
              <a:ext uri="{FF2B5EF4-FFF2-40B4-BE49-F238E27FC236}">
                <a16:creationId xmlns:a16="http://schemas.microsoft.com/office/drawing/2014/main" xmlns="" id="{30B47ECF-3416-4B9B-9804-07764C6D044E}"/>
              </a:ext>
            </a:extLst>
          </p:cNvPr>
          <p:cNvSpPr/>
          <p:nvPr/>
        </p:nvSpPr>
        <p:spPr>
          <a:xfrm>
            <a:off x="567158" y="2432919"/>
            <a:ext cx="3918832" cy="3139321"/>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Areas where sediment-laden water may enter the drainage system or watercourses</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At the outlet of disturbed watersheds </a:t>
            </a:r>
            <a:r>
              <a:rPr lang="en-US" altLang="zh-CN" dirty="0">
                <a:solidFill>
                  <a:srgbClr val="000000"/>
                </a:solidFill>
                <a:latin typeface="Times New Roman" panose="02020603050405020304" pitchFamily="18" charset="0"/>
                <a:cs typeface="Times New Roman" panose="02020603050405020304" pitchFamily="18" charset="0"/>
              </a:rPr>
              <a:t>with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less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than</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75 acres</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Areas where detention basins are required after the construction</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Disturbed areas during rainy season</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Integrated with dikes, temporary channels, and pipes used to convey runoff from disturbed areas</a:t>
            </a:r>
          </a:p>
        </p:txBody>
      </p:sp>
    </p:spTree>
    <p:extLst>
      <p:ext uri="{BB962C8B-B14F-4D97-AF65-F5344CB8AC3E}">
        <p14:creationId xmlns:p14="http://schemas.microsoft.com/office/powerpoint/2010/main" val="2249972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Sediment basin/trap</a:t>
            </a:r>
            <a:r>
              <a:rPr lang="zh-CN" altLang="en-US"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sp>
        <p:nvSpPr>
          <p:cNvPr id="7" name="TextBox 6">
            <a:extLst>
              <a:ext uri="{FF2B5EF4-FFF2-40B4-BE49-F238E27FC236}">
                <a16:creationId xmlns:a16="http://schemas.microsoft.com/office/drawing/2014/main" xmlns="" id="{76525C27-509D-477A-B3DF-0F1C35E65063}"/>
              </a:ext>
            </a:extLst>
          </p:cNvPr>
          <p:cNvSpPr txBox="1"/>
          <p:nvPr/>
        </p:nvSpPr>
        <p:spPr>
          <a:xfrm>
            <a:off x="567158" y="1328044"/>
            <a:ext cx="1238494"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xmlns="" id="{D8388EFC-F996-4367-9639-C2663A616581}"/>
              </a:ext>
            </a:extLst>
          </p:cNvPr>
          <p:cNvSpPr/>
          <p:nvPr/>
        </p:nvSpPr>
        <p:spPr>
          <a:xfrm>
            <a:off x="567158" y="1714789"/>
            <a:ext cx="8208542" cy="1477328"/>
          </a:xfrm>
          <a:prstGeom prst="rect">
            <a:avLst/>
          </a:prstGeom>
        </p:spPr>
        <p:txBody>
          <a:bodyPr wrap="square">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Not suitable for </a:t>
            </a:r>
            <a:r>
              <a:rPr lang="en-US" altLang="zh-CN" dirty="0">
                <a:solidFill>
                  <a:srgbClr val="000000"/>
                </a:solidFill>
                <a:latin typeface="Times New Roman" panose="02020603050405020304" pitchFamily="18" charset="0"/>
                <a:cs typeface="Times New Roman" panose="02020603050405020304" pitchFamily="18" charset="0"/>
              </a:rPr>
              <a:t>drainage</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areas greater than 75 acres</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May require fences if safety is a concern</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require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longer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detention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time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chemical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treatment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small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size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(fine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silt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effectively</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Requires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large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surface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settle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p>
        </p:txBody>
      </p:sp>
      <p:sp>
        <p:nvSpPr>
          <p:cNvPr id="5" name="TextBox 4">
            <a:extLst>
              <a:ext uri="{FF2B5EF4-FFF2-40B4-BE49-F238E27FC236}">
                <a16:creationId xmlns:a16="http://schemas.microsoft.com/office/drawing/2014/main" xmlns="" id="{76525C27-509D-477A-B3DF-0F1C35E65063}"/>
              </a:ext>
            </a:extLst>
          </p:cNvPr>
          <p:cNvSpPr txBox="1"/>
          <p:nvPr/>
        </p:nvSpPr>
        <p:spPr>
          <a:xfrm>
            <a:off x="567158" y="3356240"/>
            <a:ext cx="698934"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sp>
        <p:nvSpPr>
          <p:cNvPr id="6" name="Rectangle 5">
            <a:extLst>
              <a:ext uri="{FF2B5EF4-FFF2-40B4-BE49-F238E27FC236}">
                <a16:creationId xmlns:a16="http://schemas.microsoft.com/office/drawing/2014/main" xmlns="" id="{D8388EFC-F996-4367-9639-C2663A616581}"/>
              </a:ext>
            </a:extLst>
          </p:cNvPr>
          <p:cNvSpPr/>
          <p:nvPr/>
        </p:nvSpPr>
        <p:spPr>
          <a:xfrm>
            <a:off x="567158" y="3742985"/>
            <a:ext cx="8208542" cy="2031325"/>
          </a:xfrm>
          <a:prstGeom prst="rect">
            <a:avLst/>
          </a:prstGeom>
        </p:spPr>
        <p:txBody>
          <a:bodyPr wrap="square">
            <a:spAutoFit/>
          </a:bodyPr>
          <a:lstStyle/>
          <a:p>
            <a:r>
              <a:rPr lang="en-US" altLang="zh-CN" dirty="0">
                <a:solidFill>
                  <a:srgbClr val="000000"/>
                </a:solidFill>
                <a:latin typeface="Times New Roman" panose="02020603050405020304" pitchFamily="18" charset="0"/>
                <a:cs typeface="Times New Roman" panose="02020603050405020304" pitchFamily="18" charset="0"/>
              </a:rPr>
              <a:t>Average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annual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costs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installation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maintenance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(2-year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life)</a:t>
            </a:r>
          </a:p>
          <a:p>
            <a:pPr marL="285750" indent="-285750">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Basin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size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less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50000</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ft</a:t>
            </a:r>
            <a:r>
              <a:rPr lang="en-US" altLang="zh-CN" baseline="30000" dirty="0">
                <a:solidFill>
                  <a:srgbClr val="000000"/>
                </a:solidFill>
                <a:latin typeface="Times New Roman" panose="02020603050405020304" pitchFamily="18" charset="0"/>
                <a:cs typeface="Times New Roman" panose="02020603050405020304" pitchFamily="18" charset="0"/>
              </a:rPr>
              <a:t>3</a:t>
            </a:r>
            <a:r>
              <a:rPr lang="en-US" altLang="zh-CN" dirty="0">
                <a:solidFill>
                  <a:srgbClr val="000000"/>
                </a:solidFill>
                <a:latin typeface="Times New Roman" panose="02020603050405020304" pitchFamily="18" charset="0"/>
                <a:cs typeface="Times New Roman" panose="02020603050405020304" pitchFamily="18" charset="0"/>
              </a:rPr>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
            </a:r>
            <a:br>
              <a:rPr lang="en-US" altLang="zh-CN" dirty="0">
                <a:solidFill>
                  <a:srgbClr val="000000"/>
                </a:solidFill>
                <a:latin typeface="Times New Roman" panose="02020603050405020304" pitchFamily="18" charset="0"/>
                <a:cs typeface="Times New Roman" panose="02020603050405020304" pitchFamily="18" charset="0"/>
              </a:rPr>
            </a:br>
            <a:r>
              <a:rPr lang="en-US" altLang="zh-CN" dirty="0">
                <a:solidFill>
                  <a:srgbClr val="000000"/>
                </a:solidFill>
                <a:latin typeface="Times New Roman" panose="02020603050405020304" pitchFamily="18" charset="0"/>
                <a:cs typeface="Times New Roman" panose="02020603050405020304" pitchFamily="18" charset="0"/>
              </a:rPr>
              <a:t>$0.24 - $1.58/ft</a:t>
            </a:r>
            <a:r>
              <a:rPr lang="en-US" altLang="zh-CN" baseline="30000" dirty="0">
                <a:solidFill>
                  <a:srgbClr val="000000"/>
                </a:solidFill>
                <a:latin typeface="Times New Roman" panose="02020603050405020304" pitchFamily="18" charset="0"/>
                <a:cs typeface="Times New Roman" panose="02020603050405020304" pitchFamily="18" charset="0"/>
              </a:rPr>
              <a:t>3</a:t>
            </a:r>
            <a:r>
              <a:rPr lang="en-US" altLang="zh-CN" dirty="0">
                <a:solidFill>
                  <a:srgbClr val="000000"/>
                </a:solidFill>
                <a:latin typeface="Times New Roman" panose="02020603050405020304" pitchFamily="18" charset="0"/>
                <a:cs typeface="Times New Roman" panose="02020603050405020304" pitchFamily="18" charset="0"/>
              </a:rPr>
              <a:t>. Average: $0.73 per ft</a:t>
            </a:r>
            <a:r>
              <a:rPr lang="en-US" altLang="zh-CN" baseline="30000" dirty="0">
                <a:solidFill>
                  <a:srgbClr val="000000"/>
                </a:solidFill>
                <a:latin typeface="Times New Roman" panose="02020603050405020304" pitchFamily="18" charset="0"/>
                <a:cs typeface="Times New Roman" panose="02020603050405020304" pitchFamily="18" charset="0"/>
              </a:rPr>
              <a:t>3</a:t>
            </a:r>
            <a:r>
              <a:rPr lang="en-US" altLang="zh-CN" dirty="0">
                <a:solidFill>
                  <a:srgbClr val="000000"/>
                </a:solidFill>
                <a:latin typeface="Times New Roman" panose="02020603050405020304" pitchFamily="18" charset="0"/>
                <a:cs typeface="Times New Roman" panose="02020603050405020304" pitchFamily="18" charset="0"/>
              </a:rPr>
              <a:t/>
            </a:r>
            <a:br>
              <a:rPr lang="en-US" altLang="zh-CN" dirty="0">
                <a:solidFill>
                  <a:srgbClr val="000000"/>
                </a:solidFill>
                <a:latin typeface="Times New Roman" panose="02020603050405020304" pitchFamily="18" charset="0"/>
                <a:cs typeface="Times New Roman" panose="02020603050405020304" pitchFamily="18" charset="0"/>
              </a:rPr>
            </a:br>
            <a:r>
              <a:rPr lang="en-US" altLang="zh-CN" dirty="0">
                <a:solidFill>
                  <a:srgbClr val="000000"/>
                </a:solidFill>
                <a:latin typeface="Times New Roman" panose="02020603050405020304" pitchFamily="18" charset="0"/>
                <a:cs typeface="Times New Roman" panose="02020603050405020304" pitchFamily="18" charset="0"/>
              </a:rPr>
              <a:t>$400 - $2400</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per drainage acre. Average: $1200 per drainage acre</a:t>
            </a:r>
          </a:p>
          <a:p>
            <a:pPr marL="285750" indent="-285750">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Basin size greater than 50,000 ft</a:t>
            </a:r>
            <a:r>
              <a:rPr lang="en-US" altLang="zh-CN" baseline="30000" dirty="0">
                <a:solidFill>
                  <a:srgbClr val="000000"/>
                </a:solidFill>
                <a:latin typeface="Times New Roman" panose="02020603050405020304" pitchFamily="18" charset="0"/>
                <a:cs typeface="Times New Roman" panose="02020603050405020304" pitchFamily="18" charset="0"/>
              </a:rPr>
              <a:t>3</a:t>
            </a:r>
            <a:r>
              <a:rPr lang="en-US" altLang="zh-CN" dirty="0">
                <a:solidFill>
                  <a:srgbClr val="000000"/>
                </a:solidFill>
                <a:latin typeface="Times New Roman" panose="02020603050405020304" pitchFamily="18" charset="0"/>
                <a:cs typeface="Times New Roman" panose="02020603050405020304" pitchFamily="18" charset="0"/>
              </a:rPr>
              <a:t>: </a:t>
            </a:r>
            <a:br>
              <a:rPr lang="en-US" altLang="zh-CN" dirty="0">
                <a:solidFill>
                  <a:srgbClr val="000000"/>
                </a:solidFill>
                <a:latin typeface="Times New Roman" panose="02020603050405020304" pitchFamily="18" charset="0"/>
                <a:cs typeface="Times New Roman" panose="02020603050405020304" pitchFamily="18" charset="0"/>
              </a:rPr>
            </a:br>
            <a:r>
              <a:rPr lang="en-US" altLang="zh-CN" dirty="0">
                <a:solidFill>
                  <a:srgbClr val="000000"/>
                </a:solidFill>
                <a:latin typeface="Times New Roman" panose="02020603050405020304" pitchFamily="18" charset="0"/>
                <a:cs typeface="Times New Roman" panose="02020603050405020304" pitchFamily="18" charset="0"/>
              </a:rPr>
              <a:t>$0.12 – $0.48/ft3. Average: $0.36 per ft3</a:t>
            </a:r>
            <a:br>
              <a:rPr lang="en-US" altLang="zh-CN" dirty="0">
                <a:solidFill>
                  <a:srgbClr val="000000"/>
                </a:solidFill>
                <a:latin typeface="Times New Roman" panose="02020603050405020304" pitchFamily="18" charset="0"/>
                <a:cs typeface="Times New Roman" panose="02020603050405020304" pitchFamily="18" charset="0"/>
              </a:rPr>
            </a:br>
            <a:r>
              <a:rPr lang="en-US" altLang="zh-CN" dirty="0">
                <a:solidFill>
                  <a:srgbClr val="000000"/>
                </a:solidFill>
                <a:latin typeface="Times New Roman" panose="02020603050405020304" pitchFamily="18" charset="0"/>
                <a:cs typeface="Times New Roman" panose="02020603050405020304" pitchFamily="18" charset="0"/>
              </a:rPr>
              <a:t>$200 - $800per drainage acre. Average: $600 per drainage acre</a:t>
            </a:r>
          </a:p>
        </p:txBody>
      </p:sp>
    </p:spTree>
    <p:extLst>
      <p:ext uri="{BB962C8B-B14F-4D97-AF65-F5344CB8AC3E}">
        <p14:creationId xmlns:p14="http://schemas.microsoft.com/office/powerpoint/2010/main" val="28523687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4700" y="1168400"/>
            <a:ext cx="4127300" cy="369332"/>
          </a:xfrm>
          <a:prstGeom prst="rect">
            <a:avLst/>
          </a:prstGeom>
          <a:solidFill>
            <a:srgbClr val="FFCC00"/>
          </a:solidFill>
        </p:spPr>
        <p:txBody>
          <a:bodyPr wrap="square" rtlCol="0">
            <a:spAutoFit/>
          </a:bodyPr>
          <a:lstStyle/>
          <a:p>
            <a:pPr algn="ctr"/>
            <a:r>
              <a:rPr lang="en-US" altLang="zh-CN">
                <a:latin typeface="Times New Roman" charset="0"/>
                <a:ea typeface="Times New Roman" charset="0"/>
                <a:cs typeface="Times New Roman" charset="0"/>
              </a:rPr>
              <a:t>Cross Section of Sediment Trap and Outlet</a:t>
            </a:r>
            <a:endParaRPr lang="en-US" altLang="zh-CN" dirty="0">
              <a:latin typeface="Times New Roman" charset="0"/>
              <a:ea typeface="Times New Roman" charset="0"/>
              <a:cs typeface="Times New Roman" charset="0"/>
            </a:endParaRPr>
          </a:p>
        </p:txBody>
      </p:sp>
      <p:pic>
        <p:nvPicPr>
          <p:cNvPr id="6" name="Picture 5"/>
          <p:cNvPicPr>
            <a:picLocks noChangeAspect="1"/>
          </p:cNvPicPr>
          <p:nvPr/>
        </p:nvPicPr>
        <p:blipFill rotWithShape="1">
          <a:blip r:embed="rId2"/>
          <a:srcRect b="11309"/>
          <a:stretch/>
        </p:blipFill>
        <p:spPr>
          <a:xfrm>
            <a:off x="1219200" y="1682175"/>
            <a:ext cx="6328019" cy="3945206"/>
          </a:xfrm>
          <a:prstGeom prst="rect">
            <a:avLst/>
          </a:prstGeom>
        </p:spPr>
      </p:pic>
      <p:sp>
        <p:nvSpPr>
          <p:cNvPr id="11" name="TextBox 10"/>
          <p:cNvSpPr txBox="1"/>
          <p:nvPr/>
        </p:nvSpPr>
        <p:spPr>
          <a:xfrm>
            <a:off x="1219200" y="5584218"/>
            <a:ext cx="5391398" cy="246221"/>
          </a:xfrm>
          <a:prstGeom prst="rect">
            <a:avLst/>
          </a:prstGeom>
          <a:noFill/>
        </p:spPr>
        <p:txBody>
          <a:bodyPr wrap="square" rtlCol="0">
            <a:spAutoFit/>
          </a:bodyPr>
          <a:lstStyle/>
          <a:p>
            <a:pPr algn="ctr"/>
            <a:r>
              <a:rPr lang="en-US" altLang="zh-CN" sz="1000" dirty="0">
                <a:solidFill>
                  <a:srgbClr val="000000"/>
                </a:solidFill>
                <a:latin typeface="Times New Roman" charset="0"/>
                <a:ea typeface="Times New Roman" charset="0"/>
                <a:cs typeface="Times New Roman" charset="0"/>
              </a:rPr>
              <a:t>Source: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City</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of</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Seattle</a:t>
            </a:r>
            <a:r>
              <a:rPr lang="zh-CN" altLang="en-US" sz="1000" dirty="0">
                <a:solidFill>
                  <a:srgbClr val="000000"/>
                </a:solidFill>
                <a:latin typeface="Times New Roman" charset="0"/>
                <a:ea typeface="Times New Roman" charset="0"/>
                <a:cs typeface="Times New Roman" charset="0"/>
              </a:rPr>
              <a:t> </a:t>
            </a:r>
            <a:r>
              <a:rPr lang="en-US" altLang="zh-CN" sz="1000" dirty="0" err="1">
                <a:solidFill>
                  <a:srgbClr val="000000"/>
                </a:solidFill>
                <a:latin typeface="Times New Roman" charset="0"/>
                <a:ea typeface="Times New Roman" charset="0"/>
                <a:cs typeface="Times New Roman" charset="0"/>
              </a:rPr>
              <a:t>Stormwater</a:t>
            </a:r>
            <a:r>
              <a:rPr lang="zh-CN" altLang="en-US" sz="1000" dirty="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Mannual</a:t>
            </a:r>
            <a:r>
              <a:rPr lang="en-US" altLang="zh-CN" sz="1000" dirty="0" smtClean="0">
                <a:solidFill>
                  <a:srgbClr val="000000"/>
                </a:solidFill>
                <a:latin typeface="Times New Roman" charset="0"/>
                <a:ea typeface="Times New Roman" charset="0"/>
                <a:cs typeface="Times New Roman" charset="0"/>
              </a:rPr>
              <a:t> Volume</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2: Construction </a:t>
            </a:r>
            <a:r>
              <a:rPr lang="en-US" altLang="zh-CN" sz="1000" dirty="0" err="1">
                <a:solidFill>
                  <a:srgbClr val="000000"/>
                </a:solidFill>
                <a:latin typeface="Times New Roman" charset="0"/>
                <a:ea typeface="Times New Roman" charset="0"/>
                <a:cs typeface="Times New Roman" charset="0"/>
              </a:rPr>
              <a:t>Stormwater</a:t>
            </a:r>
            <a:r>
              <a:rPr lang="en-US" altLang="zh-CN" sz="1000" dirty="0">
                <a:solidFill>
                  <a:srgbClr val="000000"/>
                </a:solidFill>
                <a:latin typeface="Times New Roman" charset="0"/>
                <a:ea typeface="Times New Roman" charset="0"/>
                <a:cs typeface="Times New Roman" charset="0"/>
              </a:rPr>
              <a:t> Control,</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Aug.</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2017</a:t>
            </a:r>
            <a:endParaRPr lang="en-US" sz="1000" dirty="0">
              <a:solidFill>
                <a:srgbClr val="000000"/>
              </a:solidFill>
              <a:latin typeface="Times New Roman" charset="0"/>
              <a:ea typeface="Times New Roman" charset="0"/>
              <a:cs typeface="Times New Roman" charset="0"/>
            </a:endParaRPr>
          </a:p>
        </p:txBody>
      </p:sp>
      <p:sp>
        <p:nvSpPr>
          <p:cNvPr id="12"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Sediment basin/trap</a:t>
            </a:r>
            <a:r>
              <a:rPr lang="zh-CN" altLang="en-US"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spTree>
    <p:extLst>
      <p:ext uri="{BB962C8B-B14F-4D97-AF65-F5344CB8AC3E}">
        <p14:creationId xmlns:p14="http://schemas.microsoft.com/office/powerpoint/2010/main" val="20418461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c</a:t>
            </a:r>
            <a:r>
              <a:rPr lang="en-US" altLang="zh-CN" sz="2800" dirty="0" smtClean="0">
                <a:solidFill>
                  <a:srgbClr val="990000"/>
                </a:solidFill>
                <a:latin typeface="Arial"/>
                <a:ea typeface="+mj-ea"/>
                <a:cs typeface="Arial"/>
              </a:rPr>
              <a:t>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Check</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dams</a:t>
            </a:r>
            <a:endParaRPr lang="en-US" altLang="zh-CN" dirty="0">
              <a:solidFill>
                <a:schemeClr val="tx2">
                  <a:lumMod val="60000"/>
                  <a:lumOff val="40000"/>
                </a:schemeClr>
              </a:solidFill>
              <a:latin typeface="Arial"/>
              <a:cs typeface="Arial"/>
            </a:endParaRPr>
          </a:p>
        </p:txBody>
      </p:sp>
      <p:sp>
        <p:nvSpPr>
          <p:cNvPr id="12" name="Rectangle 11">
            <a:extLst>
              <a:ext uri="{FF2B5EF4-FFF2-40B4-BE49-F238E27FC236}">
                <a16:creationId xmlns:a16="http://schemas.microsoft.com/office/drawing/2014/main" xmlns="" id="{0E61D965-EAC8-468D-87E0-45A7002E56CF}"/>
              </a:ext>
            </a:extLst>
          </p:cNvPr>
          <p:cNvSpPr/>
          <p:nvPr/>
        </p:nvSpPr>
        <p:spPr>
          <a:xfrm>
            <a:off x="567157" y="1105431"/>
            <a:ext cx="8170443" cy="923330"/>
          </a:xfrm>
          <a:prstGeom prst="rect">
            <a:avLst/>
          </a:prstGeom>
        </p:spPr>
        <p:txBody>
          <a:bodyPr wrap="square">
            <a:spAutoFit/>
          </a:bodyPr>
          <a:lstStyle/>
          <a:p>
            <a:pPr algn="just"/>
            <a:r>
              <a:rPr lang="en-US" dirty="0">
                <a:solidFill>
                  <a:srgbClr val="000000"/>
                </a:solidFill>
                <a:latin typeface="Times New Roman" panose="02020603050405020304" pitchFamily="18" charset="0"/>
                <a:cs typeface="Times New Roman" panose="02020603050405020304" pitchFamily="18" charset="0"/>
              </a:rPr>
              <a:t>A</a:t>
            </a:r>
            <a:r>
              <a:rPr 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check</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dam</a:t>
            </a:r>
            <a:r>
              <a:rPr lang="en-US" dirty="0">
                <a:solidFill>
                  <a:srgbClr val="000000"/>
                </a:solidFill>
                <a:latin typeface="Times New Roman" panose="02020603050405020304" pitchFamily="18" charset="0"/>
                <a:cs typeface="Times New Roman" panose="02020603050405020304" pitchFamily="18" charset="0"/>
              </a:rPr>
              <a:t> is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small barrier constructed</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across a swale</a:t>
            </a:r>
            <a:r>
              <a:rPr lang="en-US" altLang="zh-CN" dirty="0">
                <a:solidFill>
                  <a:srgbClr val="000000"/>
                </a:solidFill>
                <a:latin typeface="Times New Roman" panose="02020603050405020304" pitchFamily="18" charset="0"/>
                <a:cs typeface="Times New Roman" panose="02020603050405020304" pitchFamily="18" charset="0"/>
              </a:rPr>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a:t>
            </a:r>
            <a:r>
              <a:rPr lang="en-US" dirty="0">
                <a:solidFill>
                  <a:srgbClr val="000000"/>
                </a:solidFill>
                <a:latin typeface="Times New Roman" panose="02020603050405020304" pitchFamily="18" charset="0"/>
                <a:cs typeface="Times New Roman" panose="02020603050405020304" pitchFamily="18" charset="0"/>
              </a:rPr>
              <a:t> or drainage ditch.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 be constructed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stone, sandbags,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gravel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bags,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fiber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rolls,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reusable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products.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Check</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dams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reduce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 velocity of flow</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settle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reduce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erosion.</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98F2103-2D01-438B-A56A-EB715D3A1D7C}"/>
              </a:ext>
            </a:extLst>
          </p:cNvPr>
          <p:cNvSpPr txBox="1"/>
          <p:nvPr/>
        </p:nvSpPr>
        <p:spPr>
          <a:xfrm>
            <a:off x="567157" y="2058401"/>
            <a:ext cx="2106595"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Suitable applications</a:t>
            </a:r>
            <a:endParaRPr lang="en-US" altLang="en-US" dirty="0">
              <a:latin typeface="Times New Roman" charset="0"/>
              <a:ea typeface="Times New Roman" charset="0"/>
              <a:cs typeface="Times New Roman" charset="0"/>
            </a:endParaRPr>
          </a:p>
        </p:txBody>
      </p:sp>
      <p:sp>
        <p:nvSpPr>
          <p:cNvPr id="14" name="Rectangle 13">
            <a:extLst>
              <a:ext uri="{FF2B5EF4-FFF2-40B4-BE49-F238E27FC236}">
                <a16:creationId xmlns:a16="http://schemas.microsoft.com/office/drawing/2014/main" xmlns="" id="{D8388EFC-F996-4367-9639-C2663A616581}"/>
              </a:ext>
            </a:extLst>
          </p:cNvPr>
          <p:cNvSpPr/>
          <p:nvPr/>
        </p:nvSpPr>
        <p:spPr>
          <a:xfrm>
            <a:off x="567158" y="2457373"/>
            <a:ext cx="8208542" cy="1200329"/>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temporary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swales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runoff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velocity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exceed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5</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ft</a:t>
            </a:r>
            <a:r>
              <a:rPr lang="en-US" altLang="zh-CN" dirty="0">
                <a:solidFill>
                  <a:srgbClr val="000000"/>
                </a:solidFill>
                <a:latin typeface="Times New Roman" panose="02020603050405020304" pitchFamily="18" charset="0"/>
                <a:cs typeface="Times New Roman" panose="02020603050405020304" pitchFamily="18" charset="0"/>
              </a:rPr>
              <a:t>/s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ditches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before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vegetation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linings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established</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open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10</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less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ditches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have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enough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length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resist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erosion</a:t>
            </a:r>
            <a:r>
              <a:rPr lang="zh-CN" altLang="en-US" dirty="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F98F2103-2D01-438B-A56A-EB715D3A1D7C}"/>
              </a:ext>
            </a:extLst>
          </p:cNvPr>
          <p:cNvSpPr txBox="1"/>
          <p:nvPr/>
        </p:nvSpPr>
        <p:spPr>
          <a:xfrm>
            <a:off x="567157" y="3635154"/>
            <a:ext cx="1261643"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xmlns="" id="{D8388EFC-F996-4367-9639-C2663A616581}"/>
              </a:ext>
            </a:extLst>
          </p:cNvPr>
          <p:cNvSpPr/>
          <p:nvPr/>
        </p:nvSpPr>
        <p:spPr>
          <a:xfrm>
            <a:off x="567158" y="4034126"/>
            <a:ext cx="8208542" cy="1754326"/>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suitable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live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streams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with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extended base flows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appropriate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greater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10</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acres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May damage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grass linings 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channels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if the water level remains high after rainstorms or if there is significant sedimentation</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Reduce the hydraulic capacity of the channel</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can be released during subsequent storms or removal of the check dam.</a:t>
            </a:r>
          </a:p>
        </p:txBody>
      </p:sp>
    </p:spTree>
    <p:extLst>
      <p:ext uri="{BB962C8B-B14F-4D97-AF65-F5344CB8AC3E}">
        <p14:creationId xmlns:p14="http://schemas.microsoft.com/office/powerpoint/2010/main" val="1841640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200275"/>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1</a:t>
            </a:r>
            <a:endParaRPr kumimoji="0" lang="en-US" altLang="zh-CN" sz="4800" b="1" u="none" strike="noStrike" kern="1200" cap="none" spc="0" normalizeH="0" baseline="0" noProof="0" dirty="0">
              <a:ln>
                <a:noFill/>
              </a:ln>
              <a:effectLst/>
              <a:uLnTx/>
              <a:uFillTx/>
              <a:latin typeface="Arial"/>
              <a:ea typeface="+mj-ea"/>
              <a:cs typeface="Arial"/>
            </a:endParaRPr>
          </a:p>
          <a:p>
            <a:pPr lvl="0" algn="ctr">
              <a:lnSpc>
                <a:spcPct val="130000"/>
              </a:lnSpc>
              <a:spcBef>
                <a:spcPct val="0"/>
              </a:spcBef>
              <a:defRPr/>
            </a:pPr>
            <a:r>
              <a:rPr lang="en-US" altLang="zh-CN" sz="4400" b="1" dirty="0">
                <a:latin typeface="Arial"/>
                <a:ea typeface="+mj-ea"/>
                <a:cs typeface="Arial"/>
              </a:rPr>
              <a:t>Background: LA River Revitalization</a:t>
            </a:r>
          </a:p>
        </p:txBody>
      </p:sp>
    </p:spTree>
    <p:extLst>
      <p:ext uri="{BB962C8B-B14F-4D97-AF65-F5344CB8AC3E}">
        <p14:creationId xmlns:p14="http://schemas.microsoft.com/office/powerpoint/2010/main" val="18885452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Check</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dams</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1400" dirty="0">
              <a:solidFill>
                <a:schemeClr val="tx2">
                  <a:lumMod val="60000"/>
                  <a:lumOff val="40000"/>
                </a:schemeClr>
              </a:solidFill>
              <a:latin typeface="Arial"/>
              <a:cs typeface="Arial"/>
            </a:endParaRPr>
          </a:p>
        </p:txBody>
      </p:sp>
      <p:pic>
        <p:nvPicPr>
          <p:cNvPr id="1030" name="Picture 6" descr="hoto of an FCD with integral wings in a ditch."/>
          <p:cNvPicPr>
            <a:picLocks noChangeAspect="1" noChangeArrowheads="1"/>
          </p:cNvPicPr>
          <p:nvPr/>
        </p:nvPicPr>
        <p:blipFill rotWithShape="1">
          <a:blip r:embed="rId2">
            <a:extLst>
              <a:ext uri="{28A0092B-C50C-407E-A947-70E740481C1C}">
                <a14:useLocalDpi xmlns:a14="http://schemas.microsoft.com/office/drawing/2010/main" val="0"/>
              </a:ext>
            </a:extLst>
          </a:blip>
          <a:srcRect l="11140" r="2781"/>
          <a:stretch/>
        </p:blipFill>
        <p:spPr bwMode="auto">
          <a:xfrm>
            <a:off x="4787106" y="1671139"/>
            <a:ext cx="3988594" cy="3201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ge of Check Dams"/>
          <p:cNvPicPr>
            <a:picLocks noChangeAspect="1" noChangeArrowheads="1"/>
          </p:cNvPicPr>
          <p:nvPr/>
        </p:nvPicPr>
        <p:blipFill rotWithShape="1">
          <a:blip r:embed="rId3">
            <a:extLst>
              <a:ext uri="{28A0092B-C50C-407E-A947-70E740481C1C}">
                <a14:useLocalDpi xmlns:a14="http://schemas.microsoft.com/office/drawing/2010/main" val="0"/>
              </a:ext>
            </a:extLst>
          </a:blip>
          <a:srcRect t="-1" b="20614"/>
          <a:stretch/>
        </p:blipFill>
        <p:spPr bwMode="auto">
          <a:xfrm>
            <a:off x="426764" y="1671139"/>
            <a:ext cx="4027230" cy="3201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7281905-2620-4714-9CC4-4FEB5776171D}"/>
              </a:ext>
            </a:extLst>
          </p:cNvPr>
          <p:cNvSpPr txBox="1"/>
          <p:nvPr/>
        </p:nvSpPr>
        <p:spPr>
          <a:xfrm>
            <a:off x="426764" y="4873040"/>
            <a:ext cx="2886451"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prj.geosyntec.com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npsmanual</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checkdams.aspx</a:t>
            </a:r>
            <a:endParaRPr lang="en-US" sz="1000" dirty="0">
              <a:solidFill>
                <a:srgbClr val="000000"/>
              </a:solidFill>
              <a:latin typeface="Times New Roman" charset="0"/>
              <a:ea typeface="Times New Roman" charset="0"/>
              <a:cs typeface="Times New Roman" charset="0"/>
            </a:endParaRPr>
          </a:p>
        </p:txBody>
      </p:sp>
      <p:sp>
        <p:nvSpPr>
          <p:cNvPr id="12" name="TextBox 11">
            <a:extLst>
              <a:ext uri="{FF2B5EF4-FFF2-40B4-BE49-F238E27FC236}">
                <a16:creationId xmlns:a16="http://schemas.microsoft.com/office/drawing/2014/main" xmlns="" id="{B7281905-2620-4714-9CC4-4FEB5776171D}"/>
              </a:ext>
            </a:extLst>
          </p:cNvPr>
          <p:cNvSpPr txBox="1"/>
          <p:nvPr/>
        </p:nvSpPr>
        <p:spPr>
          <a:xfrm>
            <a:off x="4787106" y="4873040"/>
            <a:ext cx="3826580"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content.ces.ncsu.edu</a:t>
            </a:r>
            <a:r>
              <a:rPr lang="en-US" sz="1000" dirty="0">
                <a:solidFill>
                  <a:srgbClr val="000000"/>
                </a:solidFill>
                <a:latin typeface="Times New Roman" charset="0"/>
                <a:ea typeface="Times New Roman" charset="0"/>
                <a:cs typeface="Times New Roman" charset="0"/>
              </a:rPr>
              <a:t>/fiber-check-dams-and-polyacrylamide-for-water-quality-improvement</a:t>
            </a:r>
          </a:p>
        </p:txBody>
      </p:sp>
    </p:spTree>
    <p:extLst>
      <p:ext uri="{BB962C8B-B14F-4D97-AF65-F5344CB8AC3E}">
        <p14:creationId xmlns:p14="http://schemas.microsoft.com/office/powerpoint/2010/main" val="447442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Fiber</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rolls</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&amp;</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Gravel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bag</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berms</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&amp;</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Barriers</a:t>
            </a:r>
            <a:endParaRPr lang="en-US" altLang="zh-CN" dirty="0">
              <a:solidFill>
                <a:schemeClr val="tx2">
                  <a:lumMod val="60000"/>
                  <a:lumOff val="40000"/>
                </a:schemeClr>
              </a:solidFill>
              <a:latin typeface="Arial"/>
              <a:cs typeface="Arial"/>
            </a:endParaRPr>
          </a:p>
        </p:txBody>
      </p:sp>
      <p:sp>
        <p:nvSpPr>
          <p:cNvPr id="5" name="Rectangle 4">
            <a:extLst>
              <a:ext uri="{FF2B5EF4-FFF2-40B4-BE49-F238E27FC236}">
                <a16:creationId xmlns:a16="http://schemas.microsoft.com/office/drawing/2014/main" xmlns="" id="{0E61D965-EAC8-468D-87E0-45A7002E56CF}"/>
              </a:ext>
            </a:extLst>
          </p:cNvPr>
          <p:cNvSpPr/>
          <p:nvPr/>
        </p:nvSpPr>
        <p:spPr>
          <a:xfrm>
            <a:off x="567157" y="1105431"/>
            <a:ext cx="8299051" cy="1477328"/>
          </a:xfrm>
          <a:prstGeom prst="rect">
            <a:avLst/>
          </a:prstGeom>
        </p:spPr>
        <p:txBody>
          <a:bodyPr wrap="square">
            <a:spAutoFit/>
          </a:bodyPr>
          <a:lstStyle/>
          <a:p>
            <a:pPr algn="just"/>
            <a:r>
              <a:rPr lang="en-US" altLang="zh-CN" dirty="0">
                <a:solidFill>
                  <a:srgbClr val="00B050"/>
                </a:solidFill>
                <a:latin typeface="Times New Roman" panose="02020603050405020304" pitchFamily="18" charset="0"/>
                <a:cs typeface="Times New Roman" panose="02020603050405020304" pitchFamily="18" charset="0"/>
              </a:rPr>
              <a:t>Fiber</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rolls</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 tubular erosion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 devices filled with straw, flax, rice, coconut fiber material, or other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similar materials.</a:t>
            </a:r>
            <a:r>
              <a:rPr lang="zh-CN" altLang="en-US" dirty="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algn="just"/>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g</a:t>
            </a:r>
            <a:r>
              <a:rPr lang="en-US" dirty="0">
                <a:solidFill>
                  <a:srgbClr val="00B050"/>
                </a:solidFill>
                <a:latin typeface="Times New Roman" panose="02020603050405020304" pitchFamily="18" charset="0"/>
                <a:cs typeface="Times New Roman" panose="02020603050405020304" pitchFamily="18" charset="0"/>
              </a:rPr>
              <a:t>ravel bag berm </a:t>
            </a:r>
            <a:r>
              <a:rPr lang="en-US" dirty="0">
                <a:solidFill>
                  <a:srgbClr val="000000"/>
                </a:solidFill>
                <a:latin typeface="Times New Roman" panose="02020603050405020304" pitchFamily="18" charset="0"/>
                <a:cs typeface="Times New Roman" panose="02020603050405020304" pitchFamily="18" charset="0"/>
              </a:rPr>
              <a:t>is a series of gravel-filled bags </a:t>
            </a:r>
            <a:r>
              <a:rPr lang="en-US" altLang="zh-CN" dirty="0">
                <a:solidFill>
                  <a:srgbClr val="000000"/>
                </a:solidFill>
                <a:latin typeface="Times New Roman" panose="02020603050405020304" pitchFamily="18" charset="0"/>
                <a:cs typeface="Times New Roman" panose="02020603050405020304" pitchFamily="18" charset="0"/>
              </a:rPr>
              <a:t>used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erosion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a:t>
            </a:r>
          </a:p>
          <a:p>
            <a:pPr algn="just"/>
            <a:r>
              <a:rPr lang="en-US" dirty="0">
                <a:solidFill>
                  <a:srgbClr val="000000"/>
                </a:solidFill>
                <a:latin typeface="Times New Roman" panose="02020603050405020304" pitchFamily="18" charset="0"/>
                <a:cs typeface="Times New Roman" panose="02020603050405020304" pitchFamily="18" charset="0"/>
              </a:rPr>
              <a:t>A </a:t>
            </a:r>
            <a:r>
              <a:rPr lang="en-US" dirty="0">
                <a:solidFill>
                  <a:srgbClr val="00B050"/>
                </a:solidFill>
                <a:latin typeface="Times New Roman" panose="02020603050405020304" pitchFamily="18" charset="0"/>
                <a:cs typeface="Times New Roman" panose="02020603050405020304" pitchFamily="18" charset="0"/>
              </a:rPr>
              <a:t>sandbag barrier </a:t>
            </a:r>
            <a:r>
              <a:rPr lang="en-US" dirty="0">
                <a:solidFill>
                  <a:srgbClr val="000000"/>
                </a:solidFill>
                <a:latin typeface="Times New Roman" panose="02020603050405020304" pitchFamily="18" charset="0"/>
                <a:cs typeface="Times New Roman" panose="02020603050405020304" pitchFamily="18" charset="0"/>
              </a:rPr>
              <a:t>is a series of sand-filled bags </a:t>
            </a:r>
            <a:r>
              <a:rPr lang="en-US" altLang="zh-CN" dirty="0">
                <a:solidFill>
                  <a:srgbClr val="000000"/>
                </a:solidFill>
                <a:latin typeface="Times New Roman" panose="02020603050405020304" pitchFamily="18" charset="0"/>
                <a:cs typeface="Times New Roman" panose="02020603050405020304" pitchFamily="18" charset="0"/>
              </a:rPr>
              <a:t>used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erosion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a:t>
            </a:r>
          </a:p>
          <a:p>
            <a:pPr algn="just"/>
            <a:r>
              <a:rPr lang="en-US" dirty="0">
                <a:solidFill>
                  <a:srgbClr val="000000"/>
                </a:solidFill>
                <a:latin typeface="Times New Roman" panose="02020603050405020304" pitchFamily="18" charset="0"/>
                <a:cs typeface="Times New Roman" panose="02020603050405020304" pitchFamily="18" charset="0"/>
              </a:rPr>
              <a:t>A </a:t>
            </a:r>
            <a:r>
              <a:rPr lang="en-US" dirty="0">
                <a:solidFill>
                  <a:srgbClr val="00B050"/>
                </a:solidFill>
                <a:latin typeface="Times New Roman" panose="02020603050405020304" pitchFamily="18" charset="0"/>
                <a:cs typeface="Times New Roman" panose="02020603050405020304" pitchFamily="18" charset="0"/>
              </a:rPr>
              <a:t>straw bale barrier </a:t>
            </a:r>
            <a:r>
              <a:rPr lang="en-US" dirty="0">
                <a:solidFill>
                  <a:srgbClr val="000000"/>
                </a:solidFill>
                <a:latin typeface="Times New Roman" panose="02020603050405020304" pitchFamily="18" charset="0"/>
                <a:cs typeface="Times New Roman" panose="02020603050405020304" pitchFamily="18" charset="0"/>
              </a:rPr>
              <a:t>is a row of entrenched and anchored straw bales</a:t>
            </a:r>
            <a:r>
              <a:rPr lang="en-US" altLang="zh-CN"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F98F2103-2D01-438B-A56A-EB715D3A1D7C}"/>
              </a:ext>
            </a:extLst>
          </p:cNvPr>
          <p:cNvSpPr txBox="1"/>
          <p:nvPr/>
        </p:nvSpPr>
        <p:spPr>
          <a:xfrm>
            <a:off x="567157" y="2597852"/>
            <a:ext cx="1111172"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Functions</a:t>
            </a:r>
            <a:endParaRPr lang="en-US" altLang="en-US" dirty="0">
              <a:latin typeface="Times New Roman" charset="0"/>
              <a:ea typeface="Times New Roman" charset="0"/>
              <a:cs typeface="Times New Roman" charset="0"/>
            </a:endParaRPr>
          </a:p>
        </p:txBody>
      </p:sp>
      <p:sp>
        <p:nvSpPr>
          <p:cNvPr id="16" name="Rectangle 15">
            <a:extLst>
              <a:ext uri="{FF2B5EF4-FFF2-40B4-BE49-F238E27FC236}">
                <a16:creationId xmlns:a16="http://schemas.microsoft.com/office/drawing/2014/main" xmlns="" id="{D8388EFC-F996-4367-9639-C2663A616581}"/>
              </a:ext>
            </a:extLst>
          </p:cNvPr>
          <p:cNvSpPr/>
          <p:nvPr/>
        </p:nvSpPr>
        <p:spPr>
          <a:xfrm>
            <a:off x="567158" y="2970702"/>
            <a:ext cx="8208542" cy="923330"/>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Intercepts runoff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 releases the runoff as sheet flow</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Filters runoff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reduces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loading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receiving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Reduces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flow</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velocity</a:t>
            </a:r>
          </a:p>
        </p:txBody>
      </p:sp>
      <p:sp>
        <p:nvSpPr>
          <p:cNvPr id="13" name="TextBox 12">
            <a:extLst>
              <a:ext uri="{FF2B5EF4-FFF2-40B4-BE49-F238E27FC236}">
                <a16:creationId xmlns:a16="http://schemas.microsoft.com/office/drawing/2014/main" xmlns="" id="{F98F2103-2D01-438B-A56A-EB715D3A1D7C}"/>
              </a:ext>
            </a:extLst>
          </p:cNvPr>
          <p:cNvSpPr txBox="1"/>
          <p:nvPr/>
        </p:nvSpPr>
        <p:spPr>
          <a:xfrm>
            <a:off x="567157" y="3914059"/>
            <a:ext cx="2129744"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Suitable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applications</a:t>
            </a:r>
            <a:endParaRPr lang="en-US" altLang="en-US" dirty="0">
              <a:latin typeface="Times New Roman" charset="0"/>
              <a:ea typeface="Times New Roman" charset="0"/>
              <a:cs typeface="Times New Roman" charset="0"/>
            </a:endParaRPr>
          </a:p>
        </p:txBody>
      </p:sp>
      <p:sp>
        <p:nvSpPr>
          <p:cNvPr id="14" name="Rectangle 13">
            <a:extLst>
              <a:ext uri="{FF2B5EF4-FFF2-40B4-BE49-F238E27FC236}">
                <a16:creationId xmlns:a16="http://schemas.microsoft.com/office/drawing/2014/main" xmlns="" id="{D8388EFC-F996-4367-9639-C2663A616581}"/>
              </a:ext>
            </a:extLst>
          </p:cNvPr>
          <p:cNvSpPr/>
          <p:nvPr/>
        </p:nvSpPr>
        <p:spPr>
          <a:xfrm>
            <a:off x="567158" y="4283391"/>
            <a:ext cx="8208542" cy="1477328"/>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Along the toe, top, face, and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grade breaks of exposed and erodible slopes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At the end of a downslope where it changes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 a steeper slope</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Along the perimeter of a 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As check dams in unlined ditches</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Around temporary stockpiles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spoil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areas.</a:t>
            </a:r>
            <a:endParaRPr lang="en-US" altLang="zh-CN"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5617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220015"/>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Fiber rolls &amp; Gravel bag berms &amp; Barriers</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1600" dirty="0">
              <a:solidFill>
                <a:schemeClr val="tx2">
                  <a:lumMod val="60000"/>
                  <a:lumOff val="40000"/>
                </a:schemeClr>
              </a:solidFill>
              <a:latin typeface="Arial"/>
              <a:cs typeface="Arial"/>
            </a:endParaRPr>
          </a:p>
        </p:txBody>
      </p:sp>
      <p:sp>
        <p:nvSpPr>
          <p:cNvPr id="9" name="TextBox 8">
            <a:extLst>
              <a:ext uri="{FF2B5EF4-FFF2-40B4-BE49-F238E27FC236}">
                <a16:creationId xmlns:a16="http://schemas.microsoft.com/office/drawing/2014/main" xmlns="" id="{B7281905-2620-4714-9CC4-4FEB5776171D}"/>
              </a:ext>
            </a:extLst>
          </p:cNvPr>
          <p:cNvSpPr txBox="1"/>
          <p:nvPr/>
        </p:nvSpPr>
        <p:spPr>
          <a:xfrm>
            <a:off x="567158" y="5477451"/>
            <a:ext cx="2962940"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www.ccisupplies.com.au</a:t>
            </a:r>
            <a:r>
              <a:rPr lang="en-US" sz="1000" dirty="0">
                <a:solidFill>
                  <a:srgbClr val="000000"/>
                </a:solidFill>
                <a:latin typeface="Times New Roman" charset="0"/>
                <a:ea typeface="Times New Roman" charset="0"/>
                <a:cs typeface="Times New Roman" charset="0"/>
              </a:rPr>
              <a:t>/construction-consumables/erosion-control/</a:t>
            </a:r>
          </a:p>
        </p:txBody>
      </p:sp>
      <p:pic>
        <p:nvPicPr>
          <p:cNvPr id="2052" name="Picture 4" descr="http://www.dot.ca.gov/design/lap/landscape-design/erosion-control/images/fiber_roll_ti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958" y="3665633"/>
            <a:ext cx="2954742" cy="18672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7281905-2620-4714-9CC4-4FEB5776171D}"/>
              </a:ext>
            </a:extLst>
          </p:cNvPr>
          <p:cNvSpPr txBox="1"/>
          <p:nvPr/>
        </p:nvSpPr>
        <p:spPr>
          <a:xfrm>
            <a:off x="5774658" y="5458381"/>
            <a:ext cx="3512686"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www.dot.ca.gov</a:t>
            </a:r>
            <a:r>
              <a:rPr lang="en-US" sz="1000" dirty="0">
                <a:solidFill>
                  <a:srgbClr val="000000"/>
                </a:solidFill>
                <a:latin typeface="Times New Roman" charset="0"/>
                <a:ea typeface="Times New Roman" charset="0"/>
                <a:cs typeface="Times New Roman" charset="0"/>
              </a:rPr>
              <a:t>/design/lap/landscape-design/erosion-control/</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fiber_rolls.html</a:t>
            </a:r>
            <a:endParaRPr lang="en-US" sz="1000" dirty="0">
              <a:solidFill>
                <a:srgbClr val="000000"/>
              </a:solidFill>
              <a:latin typeface="Times New Roman" charset="0"/>
              <a:ea typeface="Times New Roman" charset="0"/>
              <a:cs typeface="Times New Roman" charset="0"/>
            </a:endParaRPr>
          </a:p>
        </p:txBody>
      </p:sp>
      <p:pic>
        <p:nvPicPr>
          <p:cNvPr id="2054" name="Picture 6" descr="https://upload.wikimedia.org/wikipedia/commons/thumb/9/9a/Fiber_roll_EPA.jpg/220px-Fiber_roll_E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536" y="3665633"/>
            <a:ext cx="1985267" cy="18672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B7281905-2620-4714-9CC4-4FEB5776171D}"/>
              </a:ext>
            </a:extLst>
          </p:cNvPr>
          <p:cNvSpPr txBox="1"/>
          <p:nvPr/>
        </p:nvSpPr>
        <p:spPr>
          <a:xfrm>
            <a:off x="3535313" y="5520767"/>
            <a:ext cx="2234129"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en.wikipedia.org</a:t>
            </a:r>
            <a:r>
              <a:rPr lang="en-US" sz="1000" dirty="0">
                <a:solidFill>
                  <a:srgbClr val="000000"/>
                </a:solidFill>
                <a:latin typeface="Times New Roman" charset="0"/>
                <a:ea typeface="Times New Roman" charset="0"/>
                <a:cs typeface="Times New Roman" charset="0"/>
              </a:rPr>
              <a:t>/wiki/</a:t>
            </a:r>
            <a:r>
              <a:rPr lang="en-US" sz="1000" dirty="0" err="1">
                <a:solidFill>
                  <a:srgbClr val="000000"/>
                </a:solidFill>
                <a:latin typeface="Times New Roman" charset="0"/>
                <a:ea typeface="Times New Roman" charset="0"/>
                <a:cs typeface="Times New Roman" charset="0"/>
              </a:rPr>
              <a:t>Fiber_roll</a:t>
            </a:r>
            <a:endParaRPr lang="en-US" sz="1000" dirty="0">
              <a:solidFill>
                <a:srgbClr val="000000"/>
              </a:solidFill>
              <a:latin typeface="Times New Roman" charset="0"/>
              <a:ea typeface="Times New Roman" charset="0"/>
              <a:cs typeface="Times New Roman" charset="0"/>
            </a:endParaRPr>
          </a:p>
        </p:txBody>
      </p:sp>
      <p:pic>
        <p:nvPicPr>
          <p:cNvPr id="1026" name="Picture 2" descr="http://www.landscapeonline.com/research/lcn/2004/10/img/straw_bale/straw_bal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58" y="1357460"/>
            <a:ext cx="5022646" cy="1751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ndscapeonline.com/research/lcn/2004/10/img/straw_bale/straw_bale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075" y="1357460"/>
            <a:ext cx="3095625" cy="17716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B7281905-2620-4714-9CC4-4FEB5776171D}"/>
              </a:ext>
            </a:extLst>
          </p:cNvPr>
          <p:cNvSpPr txBox="1"/>
          <p:nvPr/>
        </p:nvSpPr>
        <p:spPr>
          <a:xfrm>
            <a:off x="476887" y="3055237"/>
            <a:ext cx="3799806"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www.landscapeonline.com</a:t>
            </a:r>
            <a:r>
              <a:rPr lang="en-US" sz="1000" dirty="0">
                <a:solidFill>
                  <a:srgbClr val="000000"/>
                </a:solidFill>
                <a:latin typeface="Times New Roman" charset="0"/>
                <a:ea typeface="Times New Roman" charset="0"/>
                <a:cs typeface="Times New Roman" charset="0"/>
              </a:rPr>
              <a:t>/research/</a:t>
            </a:r>
            <a:r>
              <a:rPr lang="en-US" sz="1000" dirty="0" err="1">
                <a:solidFill>
                  <a:srgbClr val="000000"/>
                </a:solidFill>
                <a:latin typeface="Times New Roman" charset="0"/>
                <a:ea typeface="Times New Roman" charset="0"/>
                <a:cs typeface="Times New Roman" charset="0"/>
              </a:rPr>
              <a:t>article-a.php?number</a:t>
            </a:r>
            <a:r>
              <a:rPr lang="en-US" sz="1000" dirty="0">
                <a:solidFill>
                  <a:srgbClr val="000000"/>
                </a:solidFill>
                <a:latin typeface="Times New Roman" charset="0"/>
                <a:ea typeface="Times New Roman" charset="0"/>
                <a:cs typeface="Times New Roman" charset="0"/>
              </a:rPr>
              <a:t>=6456</a:t>
            </a:r>
          </a:p>
        </p:txBody>
      </p:sp>
      <p:sp>
        <p:nvSpPr>
          <p:cNvPr id="18" name="TextBox 17">
            <a:extLst>
              <a:ext uri="{FF2B5EF4-FFF2-40B4-BE49-F238E27FC236}">
                <a16:creationId xmlns:a16="http://schemas.microsoft.com/office/drawing/2014/main" xmlns="" id="{B7281905-2620-4714-9CC4-4FEB5776171D}"/>
              </a:ext>
            </a:extLst>
          </p:cNvPr>
          <p:cNvSpPr txBox="1"/>
          <p:nvPr/>
        </p:nvSpPr>
        <p:spPr>
          <a:xfrm>
            <a:off x="5085541" y="3051751"/>
            <a:ext cx="3799806"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www.landscapeonline.com</a:t>
            </a:r>
            <a:r>
              <a:rPr lang="en-US" sz="1000" dirty="0">
                <a:solidFill>
                  <a:srgbClr val="000000"/>
                </a:solidFill>
                <a:latin typeface="Times New Roman" charset="0"/>
                <a:ea typeface="Times New Roman" charset="0"/>
                <a:cs typeface="Times New Roman" charset="0"/>
              </a:rPr>
              <a:t>/research/</a:t>
            </a:r>
            <a:r>
              <a:rPr lang="en-US" sz="1000" dirty="0" err="1">
                <a:solidFill>
                  <a:srgbClr val="000000"/>
                </a:solidFill>
                <a:latin typeface="Times New Roman" charset="0"/>
                <a:ea typeface="Times New Roman" charset="0"/>
                <a:cs typeface="Times New Roman" charset="0"/>
              </a:rPr>
              <a:t>article-a.php?number</a:t>
            </a:r>
            <a:r>
              <a:rPr lang="en-US" sz="1000" dirty="0">
                <a:solidFill>
                  <a:srgbClr val="000000"/>
                </a:solidFill>
                <a:latin typeface="Times New Roman" charset="0"/>
                <a:ea typeface="Times New Roman" charset="0"/>
                <a:cs typeface="Times New Roman" charset="0"/>
              </a:rPr>
              <a:t>=6456</a:t>
            </a:r>
          </a:p>
        </p:txBody>
      </p:sp>
      <p:pic>
        <p:nvPicPr>
          <p:cNvPr id="1030" name="Picture 6" descr="mage result for sandbag barrier construction s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23" y="3665633"/>
            <a:ext cx="2801758" cy="18672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F98F2103-2D01-438B-A56A-EB715D3A1D7C}"/>
              </a:ext>
            </a:extLst>
          </p:cNvPr>
          <p:cNvSpPr txBox="1"/>
          <p:nvPr/>
        </p:nvSpPr>
        <p:spPr>
          <a:xfrm>
            <a:off x="1115974" y="3354791"/>
            <a:ext cx="1499904" cy="338554"/>
          </a:xfrm>
          <a:prstGeom prst="rect">
            <a:avLst/>
          </a:prstGeom>
          <a:noFill/>
        </p:spPr>
        <p:txBody>
          <a:bodyPr wrap="square" rIns="91440" rtlCol="0">
            <a:spAutoFit/>
          </a:bodyPr>
          <a:lstStyle/>
          <a:p>
            <a:r>
              <a:rPr lang="en-US" altLang="zh-CN" sz="1600" dirty="0">
                <a:latin typeface="Times New Roman" charset="0"/>
                <a:ea typeface="Times New Roman" charset="0"/>
                <a:cs typeface="Times New Roman" charset="0"/>
              </a:rPr>
              <a:t>Sandbag</a:t>
            </a:r>
            <a:r>
              <a:rPr lang="zh-CN" altLang="en-US" sz="1600" dirty="0">
                <a:latin typeface="Times New Roman" charset="0"/>
                <a:ea typeface="Times New Roman" charset="0"/>
                <a:cs typeface="Times New Roman" charset="0"/>
              </a:rPr>
              <a:t> </a:t>
            </a:r>
            <a:r>
              <a:rPr lang="en-US" altLang="zh-CN" sz="1600" dirty="0">
                <a:latin typeface="Times New Roman" charset="0"/>
                <a:ea typeface="Times New Roman" charset="0"/>
                <a:cs typeface="Times New Roman" charset="0"/>
              </a:rPr>
              <a:t>barrier</a:t>
            </a:r>
            <a:endParaRPr lang="en-US" altLang="en-US" sz="1600" dirty="0">
              <a:latin typeface="Times New Roman" charset="0"/>
              <a:ea typeface="Times New Roman" charset="0"/>
              <a:cs typeface="Times New Roman" charset="0"/>
            </a:endParaRPr>
          </a:p>
        </p:txBody>
      </p:sp>
      <p:sp>
        <p:nvSpPr>
          <p:cNvPr id="20" name="TextBox 19">
            <a:extLst>
              <a:ext uri="{FF2B5EF4-FFF2-40B4-BE49-F238E27FC236}">
                <a16:creationId xmlns:a16="http://schemas.microsoft.com/office/drawing/2014/main" xmlns="" id="{F98F2103-2D01-438B-A56A-EB715D3A1D7C}"/>
              </a:ext>
            </a:extLst>
          </p:cNvPr>
          <p:cNvSpPr txBox="1"/>
          <p:nvPr/>
        </p:nvSpPr>
        <p:spPr>
          <a:xfrm>
            <a:off x="4056733" y="3363844"/>
            <a:ext cx="1028808" cy="338554"/>
          </a:xfrm>
          <a:prstGeom prst="rect">
            <a:avLst/>
          </a:prstGeom>
          <a:noFill/>
        </p:spPr>
        <p:txBody>
          <a:bodyPr wrap="square" rIns="91440" rtlCol="0">
            <a:spAutoFit/>
          </a:bodyPr>
          <a:lstStyle/>
          <a:p>
            <a:r>
              <a:rPr lang="en-US" altLang="zh-CN" sz="1600" dirty="0">
                <a:latin typeface="Times New Roman" charset="0"/>
                <a:ea typeface="Times New Roman" charset="0"/>
                <a:cs typeface="Times New Roman" charset="0"/>
              </a:rPr>
              <a:t>Fiber</a:t>
            </a:r>
            <a:r>
              <a:rPr lang="zh-CN" altLang="en-US" sz="1600" dirty="0">
                <a:latin typeface="Times New Roman" charset="0"/>
                <a:ea typeface="Times New Roman" charset="0"/>
                <a:cs typeface="Times New Roman" charset="0"/>
              </a:rPr>
              <a:t> </a:t>
            </a:r>
            <a:r>
              <a:rPr lang="en-US" altLang="zh-CN" sz="1600" dirty="0">
                <a:latin typeface="Times New Roman" charset="0"/>
                <a:ea typeface="Times New Roman" charset="0"/>
                <a:cs typeface="Times New Roman" charset="0"/>
              </a:rPr>
              <a:t>rolls</a:t>
            </a:r>
            <a:endParaRPr lang="en-US" altLang="en-US" sz="1600" dirty="0">
              <a:latin typeface="Times New Roman" charset="0"/>
              <a:ea typeface="Times New Roman" charset="0"/>
              <a:cs typeface="Times New Roman" charset="0"/>
            </a:endParaRPr>
          </a:p>
        </p:txBody>
      </p:sp>
      <p:sp>
        <p:nvSpPr>
          <p:cNvPr id="21" name="TextBox 20">
            <a:extLst>
              <a:ext uri="{FF2B5EF4-FFF2-40B4-BE49-F238E27FC236}">
                <a16:creationId xmlns:a16="http://schemas.microsoft.com/office/drawing/2014/main" xmlns="" id="{F98F2103-2D01-438B-A56A-EB715D3A1D7C}"/>
              </a:ext>
            </a:extLst>
          </p:cNvPr>
          <p:cNvSpPr txBox="1"/>
          <p:nvPr/>
        </p:nvSpPr>
        <p:spPr>
          <a:xfrm>
            <a:off x="6783925" y="3354791"/>
            <a:ext cx="1028808" cy="338554"/>
          </a:xfrm>
          <a:prstGeom prst="rect">
            <a:avLst/>
          </a:prstGeom>
          <a:noFill/>
        </p:spPr>
        <p:txBody>
          <a:bodyPr wrap="square" rIns="91440" rtlCol="0">
            <a:spAutoFit/>
          </a:bodyPr>
          <a:lstStyle/>
          <a:p>
            <a:r>
              <a:rPr lang="en-US" altLang="zh-CN" sz="1600" dirty="0">
                <a:latin typeface="Times New Roman" charset="0"/>
                <a:ea typeface="Times New Roman" charset="0"/>
                <a:cs typeface="Times New Roman" charset="0"/>
              </a:rPr>
              <a:t>Fiber</a:t>
            </a:r>
            <a:r>
              <a:rPr lang="zh-CN" altLang="en-US" sz="1600" dirty="0">
                <a:latin typeface="Times New Roman" charset="0"/>
                <a:ea typeface="Times New Roman" charset="0"/>
                <a:cs typeface="Times New Roman" charset="0"/>
              </a:rPr>
              <a:t> </a:t>
            </a:r>
            <a:r>
              <a:rPr lang="en-US" altLang="zh-CN" sz="1600" dirty="0">
                <a:latin typeface="Times New Roman" charset="0"/>
                <a:ea typeface="Times New Roman" charset="0"/>
                <a:cs typeface="Times New Roman" charset="0"/>
              </a:rPr>
              <a:t>rolls</a:t>
            </a:r>
            <a:endParaRPr lang="en-US" altLang="en-US" sz="1600" dirty="0">
              <a:latin typeface="Times New Roman" charset="0"/>
              <a:ea typeface="Times New Roman" charset="0"/>
              <a:cs typeface="Times New Roman" charset="0"/>
            </a:endParaRPr>
          </a:p>
        </p:txBody>
      </p:sp>
      <p:sp>
        <p:nvSpPr>
          <p:cNvPr id="22" name="TextBox 21">
            <a:extLst>
              <a:ext uri="{FF2B5EF4-FFF2-40B4-BE49-F238E27FC236}">
                <a16:creationId xmlns:a16="http://schemas.microsoft.com/office/drawing/2014/main" xmlns="" id="{F98F2103-2D01-438B-A56A-EB715D3A1D7C}"/>
              </a:ext>
            </a:extLst>
          </p:cNvPr>
          <p:cNvSpPr txBox="1"/>
          <p:nvPr/>
        </p:nvSpPr>
        <p:spPr>
          <a:xfrm>
            <a:off x="4276694" y="1376198"/>
            <a:ext cx="1742142" cy="338554"/>
          </a:xfrm>
          <a:prstGeom prst="rect">
            <a:avLst/>
          </a:prstGeom>
          <a:noFill/>
        </p:spPr>
        <p:txBody>
          <a:bodyPr wrap="square" rIns="91440" rtlCol="0">
            <a:spAutoFit/>
          </a:bodyPr>
          <a:lstStyle/>
          <a:p>
            <a:r>
              <a:rPr lang="en-US" altLang="zh-CN" sz="1600">
                <a:latin typeface="Times New Roman" charset="0"/>
                <a:ea typeface="Times New Roman" charset="0"/>
                <a:cs typeface="Times New Roman" charset="0"/>
              </a:rPr>
              <a:t>Straw bale barriers</a:t>
            </a:r>
            <a:endParaRPr lang="en-US" alt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713882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Fiber</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rolls</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&amp;</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Gravel</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bag</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berms</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1400" dirty="0">
              <a:solidFill>
                <a:schemeClr val="tx2">
                  <a:lumMod val="60000"/>
                  <a:lumOff val="40000"/>
                </a:schemeClr>
              </a:solidFill>
              <a:latin typeface="Arial"/>
              <a:cs typeface="Arial"/>
            </a:endParaRPr>
          </a:p>
        </p:txBody>
      </p:sp>
      <p:sp>
        <p:nvSpPr>
          <p:cNvPr id="6" name="TextBox 5">
            <a:extLst>
              <a:ext uri="{FF2B5EF4-FFF2-40B4-BE49-F238E27FC236}">
                <a16:creationId xmlns:a16="http://schemas.microsoft.com/office/drawing/2014/main" xmlns="" id="{F98F2103-2D01-438B-A56A-EB715D3A1D7C}"/>
              </a:ext>
            </a:extLst>
          </p:cNvPr>
          <p:cNvSpPr txBox="1"/>
          <p:nvPr/>
        </p:nvSpPr>
        <p:spPr>
          <a:xfrm>
            <a:off x="3096224" y="1261843"/>
            <a:ext cx="2951549"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Summaries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of</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different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BMPs</a:t>
            </a:r>
            <a:endParaRPr lang="en-US" altLang="en-US" dirty="0">
              <a:latin typeface="Times New Roman" charset="0"/>
              <a:ea typeface="Times New Roman" charset="0"/>
              <a:cs typeface="Times New Roman"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4891792"/>
              </p:ext>
            </p:extLst>
          </p:nvPr>
        </p:nvGraphicFramePr>
        <p:xfrm>
          <a:off x="0" y="1817227"/>
          <a:ext cx="9143999" cy="5003350"/>
        </p:xfrm>
        <a:graphic>
          <a:graphicData uri="http://schemas.openxmlformats.org/drawingml/2006/table">
            <a:tbl>
              <a:tblPr firstRow="1" bandRow="1">
                <a:tableStyleId>{21E4AEA4-8DFA-4A89-87EB-49C32662AFE0}</a:tableStyleId>
              </a:tblPr>
              <a:tblGrid>
                <a:gridCol w="1326134">
                  <a:extLst>
                    <a:ext uri="{9D8B030D-6E8A-4147-A177-3AD203B41FA5}">
                      <a16:colId xmlns:a16="http://schemas.microsoft.com/office/drawing/2014/main" xmlns="" val="20000"/>
                    </a:ext>
                  </a:extLst>
                </a:gridCol>
                <a:gridCol w="6151112">
                  <a:extLst>
                    <a:ext uri="{9D8B030D-6E8A-4147-A177-3AD203B41FA5}">
                      <a16:colId xmlns:a16="http://schemas.microsoft.com/office/drawing/2014/main" xmlns="" val="20001"/>
                    </a:ext>
                  </a:extLst>
                </a:gridCol>
                <a:gridCol w="1666753">
                  <a:extLst>
                    <a:ext uri="{9D8B030D-6E8A-4147-A177-3AD203B41FA5}">
                      <a16:colId xmlns:a16="http://schemas.microsoft.com/office/drawing/2014/main" xmlns="" val="20002"/>
                    </a:ext>
                  </a:extLst>
                </a:gridCol>
              </a:tblGrid>
              <a:tr h="370390">
                <a:tc>
                  <a:txBody>
                    <a:bodyPr/>
                    <a:lstStyle/>
                    <a:p>
                      <a:pPr algn="ctr"/>
                      <a:endParaRPr lang="en-US" dirty="0">
                        <a:latin typeface="Times New Roman" charset="0"/>
                        <a:ea typeface="Times New Roman" charset="0"/>
                        <a:cs typeface="Times New Roman" charset="0"/>
                      </a:endParaRPr>
                    </a:p>
                  </a:txBody>
                  <a:tcPr anchor="ctr"/>
                </a:tc>
                <a:tc>
                  <a:txBody>
                    <a:bodyPr/>
                    <a:lstStyle/>
                    <a:p>
                      <a:pPr algn="ctr"/>
                      <a:r>
                        <a:rPr lang="en-US" altLang="zh-CN" dirty="0">
                          <a:latin typeface="Times New Roman" charset="0"/>
                          <a:ea typeface="Times New Roman" charset="0"/>
                          <a:cs typeface="Times New Roman" charset="0"/>
                        </a:rPr>
                        <a:t>Limitations</a:t>
                      </a:r>
                      <a:endParaRPr lang="en-US" dirty="0">
                        <a:latin typeface="Times New Roman" charset="0"/>
                        <a:ea typeface="Times New Roman" charset="0"/>
                        <a:cs typeface="Times New Roman" charset="0"/>
                      </a:endParaRPr>
                    </a:p>
                  </a:txBody>
                  <a:tcPr anchor="ctr"/>
                </a:tc>
                <a:tc>
                  <a:txBody>
                    <a:bodyPr/>
                    <a:lstStyle/>
                    <a:p>
                      <a:pPr algn="ctr"/>
                      <a:r>
                        <a:rPr lang="en-US" altLang="zh-CN" dirty="0">
                          <a:latin typeface="Times New Roman" charset="0"/>
                          <a:ea typeface="Times New Roman" charset="0"/>
                          <a:cs typeface="Times New Roman" charset="0"/>
                        </a:rPr>
                        <a:t>Costs</a:t>
                      </a:r>
                      <a:endParaRPr lang="en-US" dirty="0">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0"/>
                  </a:ext>
                </a:extLst>
              </a:tr>
              <a:tr h="924054">
                <a:tc>
                  <a:txBody>
                    <a:bodyPr/>
                    <a:lstStyle/>
                    <a:p>
                      <a:pPr marL="0" algn="ctr" defTabSz="457200" rtl="0" eaLnBrk="1" latinLnBrk="0" hangingPunct="1"/>
                      <a:r>
                        <a:rPr lang="en-US" altLang="zh-CN" sz="1600" b="1" kern="1200" dirty="0">
                          <a:solidFill>
                            <a:srgbClr val="000000"/>
                          </a:solidFill>
                          <a:latin typeface="Times New Roman" charset="0"/>
                          <a:ea typeface="Times New Roman" charset="0"/>
                          <a:cs typeface="Times New Roman" charset="0"/>
                        </a:rPr>
                        <a:t>Fiber</a:t>
                      </a:r>
                      <a:r>
                        <a:rPr lang="zh-CN" altLang="en-US" sz="1600" b="1" kern="1200" dirty="0">
                          <a:solidFill>
                            <a:srgbClr val="000000"/>
                          </a:solidFill>
                          <a:latin typeface="Times New Roman" charset="0"/>
                          <a:ea typeface="Times New Roman" charset="0"/>
                          <a:cs typeface="Times New Roman" charset="0"/>
                        </a:rPr>
                        <a:t> </a:t>
                      </a:r>
                      <a:r>
                        <a:rPr lang="en-US" altLang="zh-CN" sz="1600" b="1" kern="1200" dirty="0">
                          <a:solidFill>
                            <a:srgbClr val="000000"/>
                          </a:solidFill>
                          <a:latin typeface="Times New Roman" charset="0"/>
                          <a:ea typeface="Times New Roman" charset="0"/>
                          <a:cs typeface="Times New Roman" charset="0"/>
                        </a:rPr>
                        <a:t>rolls</a:t>
                      </a:r>
                      <a:endParaRPr lang="en-US" sz="1600" b="1" kern="1200" dirty="0">
                        <a:solidFill>
                          <a:srgbClr val="000000"/>
                        </a:solidFill>
                        <a:latin typeface="Times New Roman" charset="0"/>
                        <a:ea typeface="Times New Roman" charset="0"/>
                        <a:cs typeface="Times New Roman" charset="0"/>
                      </a:endParaRPr>
                    </a:p>
                  </a:txBody>
                  <a:tcPr anchor="ctr"/>
                </a:tc>
                <a:tc>
                  <a:txBody>
                    <a:bodyPr/>
                    <a:lstStyle/>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Difficult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to</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remove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if</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saturated</a:t>
                      </a:r>
                    </a:p>
                    <a:p>
                      <a:pPr marL="285750" indent="-285750" algn="l">
                        <a:buFont typeface="Arial" charset="0"/>
                        <a:buChar char="•"/>
                      </a:pPr>
                      <a:r>
                        <a:rPr lang="en-US" altLang="zh-CN" sz="1600" baseline="0" dirty="0">
                          <a:solidFill>
                            <a:srgbClr val="000000"/>
                          </a:solidFill>
                          <a:latin typeface="Times New Roman" charset="0"/>
                          <a:ea typeface="Times New Roman" charset="0"/>
                          <a:cs typeface="Times New Roman" charset="0"/>
                        </a:rPr>
                        <a:t>Needs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to</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be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staked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trenched</a:t>
                      </a:r>
                    </a:p>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Has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limited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sediment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capture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zone</a:t>
                      </a:r>
                    </a:p>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Should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not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be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used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on</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slopes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tend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to</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creep,</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slumping</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landslide</a:t>
                      </a:r>
                      <a:endParaRPr lang="en-US" sz="1600" dirty="0">
                        <a:solidFill>
                          <a:srgbClr val="000000"/>
                        </a:solidFill>
                        <a:latin typeface="Times New Roman" charset="0"/>
                        <a:ea typeface="Times New Roman" charset="0"/>
                        <a:cs typeface="Times New Roman"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1600" dirty="0">
                          <a:solidFill>
                            <a:srgbClr val="000000"/>
                          </a:solidFill>
                          <a:latin typeface="Times New Roman" charset="0"/>
                          <a:ea typeface="Times New Roman" charset="0"/>
                          <a:cs typeface="Times New Roman" charset="0"/>
                        </a:rPr>
                        <a:t>$20 - $30 per 25 </a:t>
                      </a:r>
                      <a:r>
                        <a:rPr lang="en-US" sz="1600" dirty="0" err="1">
                          <a:solidFill>
                            <a:srgbClr val="000000"/>
                          </a:solidFill>
                          <a:latin typeface="Times New Roman" charset="0"/>
                          <a:ea typeface="Times New Roman" charset="0"/>
                          <a:cs typeface="Times New Roman" charset="0"/>
                        </a:rPr>
                        <a:t>ft</a:t>
                      </a:r>
                      <a:r>
                        <a:rPr lang="en-US" sz="1600" dirty="0">
                          <a:solidFill>
                            <a:srgbClr val="000000"/>
                          </a:solidFill>
                          <a:latin typeface="Times New Roman" charset="0"/>
                          <a:ea typeface="Times New Roman" charset="0"/>
                          <a:cs typeface="Times New Roman" charset="0"/>
                        </a:rPr>
                        <a:t> roll</a:t>
                      </a:r>
                    </a:p>
                  </a:txBody>
                  <a:tcPr anchor="ctr"/>
                </a:tc>
                <a:extLst>
                  <a:ext uri="{0D108BD9-81ED-4DB2-BD59-A6C34878D82A}">
                    <a16:rowId xmlns:a16="http://schemas.microsoft.com/office/drawing/2014/main" xmlns="" val="10001"/>
                  </a:ext>
                </a:extLst>
              </a:tr>
              <a:tr h="829527">
                <a:tc>
                  <a:txBody>
                    <a:bodyPr/>
                    <a:lstStyle/>
                    <a:p>
                      <a:pPr marL="0" algn="ctr" defTabSz="457200" rtl="0" eaLnBrk="1" latinLnBrk="0" hangingPunct="1"/>
                      <a:r>
                        <a:rPr lang="en-US" altLang="zh-CN" sz="1600" b="1" kern="1200" dirty="0">
                          <a:solidFill>
                            <a:srgbClr val="000000"/>
                          </a:solidFill>
                          <a:latin typeface="Times New Roman" charset="0"/>
                          <a:ea typeface="Times New Roman" charset="0"/>
                          <a:cs typeface="Times New Roman" charset="0"/>
                        </a:rPr>
                        <a:t>Gravel</a:t>
                      </a:r>
                      <a:r>
                        <a:rPr lang="zh-CN" altLang="en-US" sz="1600" b="1" kern="1200" dirty="0">
                          <a:solidFill>
                            <a:srgbClr val="000000"/>
                          </a:solidFill>
                          <a:latin typeface="Times New Roman" charset="0"/>
                          <a:ea typeface="Times New Roman" charset="0"/>
                          <a:cs typeface="Times New Roman" charset="0"/>
                        </a:rPr>
                        <a:t> </a:t>
                      </a:r>
                      <a:r>
                        <a:rPr lang="en-US" altLang="zh-CN" sz="1600" b="1" kern="1200" dirty="0">
                          <a:solidFill>
                            <a:srgbClr val="000000"/>
                          </a:solidFill>
                          <a:latin typeface="Times New Roman" charset="0"/>
                          <a:ea typeface="Times New Roman" charset="0"/>
                          <a:cs typeface="Times New Roman" charset="0"/>
                        </a:rPr>
                        <a:t>bag</a:t>
                      </a:r>
                      <a:r>
                        <a:rPr lang="zh-CN" altLang="en-US" sz="1600" b="1" kern="1200" dirty="0">
                          <a:solidFill>
                            <a:srgbClr val="000000"/>
                          </a:solidFill>
                          <a:latin typeface="Times New Roman" charset="0"/>
                          <a:ea typeface="Times New Roman" charset="0"/>
                          <a:cs typeface="Times New Roman" charset="0"/>
                        </a:rPr>
                        <a:t> </a:t>
                      </a:r>
                      <a:r>
                        <a:rPr lang="en-US" altLang="zh-CN" sz="1600" b="1" kern="1200" dirty="0">
                          <a:solidFill>
                            <a:srgbClr val="000000"/>
                          </a:solidFill>
                          <a:latin typeface="Times New Roman" charset="0"/>
                          <a:ea typeface="Times New Roman" charset="0"/>
                          <a:cs typeface="Times New Roman" charset="0"/>
                        </a:rPr>
                        <a:t>berms</a:t>
                      </a:r>
                      <a:endParaRPr lang="en-US" sz="1600" b="1" kern="1200" dirty="0">
                        <a:solidFill>
                          <a:srgbClr val="000000"/>
                        </a:solidFill>
                        <a:latin typeface="Times New Roman" charset="0"/>
                        <a:ea typeface="Times New Roman" charset="0"/>
                        <a:cs typeface="Times New Roman" charset="0"/>
                      </a:endParaRPr>
                    </a:p>
                  </a:txBody>
                  <a:tcPr anchor="ctr"/>
                </a:tc>
                <a:tc>
                  <a:txBody>
                    <a:bodyPr/>
                    <a:lstStyle/>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Difficult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to</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remove</a:t>
                      </a:r>
                    </a:p>
                    <a:p>
                      <a:pPr marL="285750" indent="-285750" algn="l">
                        <a:buFont typeface="Arial" charset="0"/>
                        <a:buChar char="•"/>
                      </a:pPr>
                      <a:r>
                        <a:rPr lang="en-US" altLang="zh-CN" sz="1600" baseline="0" dirty="0">
                          <a:solidFill>
                            <a:srgbClr val="000000"/>
                          </a:solidFill>
                          <a:latin typeface="Times New Roman" charset="0"/>
                          <a:ea typeface="Times New Roman" charset="0"/>
                          <a:cs typeface="Times New Roman" charset="0"/>
                        </a:rPr>
                        <a:t>Not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suitable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drainage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areas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greater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than</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5</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acres</a:t>
                      </a:r>
                    </a:p>
                    <a:p>
                      <a:pPr marL="285750" indent="-285750" algn="l">
                        <a:buFont typeface="Arial" charset="0"/>
                        <a:buChar char="•"/>
                      </a:pPr>
                      <a:r>
                        <a:rPr lang="en-US" altLang="zh-CN" sz="1600" baseline="0" dirty="0">
                          <a:solidFill>
                            <a:srgbClr val="000000"/>
                          </a:solidFill>
                          <a:latin typeface="Times New Roman" charset="0"/>
                          <a:ea typeface="Times New Roman" charset="0"/>
                          <a:cs typeface="Times New Roman" charset="0"/>
                        </a:rPr>
                        <a:t>Runoff</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will</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pond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upstream</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may</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cause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flooding</a:t>
                      </a:r>
                    </a:p>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B</a:t>
                      </a:r>
                      <a:r>
                        <a:rPr lang="en-US" sz="1600" dirty="0">
                          <a:solidFill>
                            <a:srgbClr val="000000"/>
                          </a:solidFill>
                          <a:latin typeface="Times New Roman" charset="0"/>
                          <a:ea typeface="Times New Roman" charset="0"/>
                          <a:cs typeface="Times New Roman" charset="0"/>
                        </a:rPr>
                        <a:t>ags</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may</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rupture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and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spill</a:t>
                      </a:r>
                      <a:r>
                        <a:rPr lang="zh-CN" altLang="en-US" sz="1600" baseline="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when</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removed</a:t>
                      </a:r>
                    </a:p>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Need</a:t>
                      </a:r>
                      <a:r>
                        <a:rPr lang="en-US" altLang="zh-CN" sz="1600" baseline="0" dirty="0">
                          <a:solidFill>
                            <a:srgbClr val="000000"/>
                          </a:solidFill>
                          <a:latin typeface="Times New Roman" charset="0"/>
                          <a:ea typeface="Times New Roman" charset="0"/>
                          <a:cs typeface="Times New Roman" charset="0"/>
                        </a:rPr>
                        <a:t>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intensive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labor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installation</a:t>
                      </a:r>
                      <a:endParaRPr lang="en-US" sz="1600" dirty="0">
                        <a:solidFill>
                          <a:srgbClr val="000000"/>
                        </a:solidFill>
                        <a:latin typeface="Times New Roman" charset="0"/>
                        <a:ea typeface="Times New Roman" charset="0"/>
                        <a:cs typeface="Times New Roman"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400" dirty="0">
                          <a:solidFill>
                            <a:srgbClr val="000000"/>
                          </a:solidFill>
                          <a:latin typeface="Times New Roman" charset="0"/>
                          <a:ea typeface="Times New Roman" charset="0"/>
                          <a:cs typeface="Times New Roman" charset="0"/>
                        </a:rPr>
                        <a:t>Empty gravel</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bags: </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400" dirty="0">
                          <a:solidFill>
                            <a:srgbClr val="000000"/>
                          </a:solidFill>
                          <a:latin typeface="Times New Roman" charset="0"/>
                          <a:ea typeface="Times New Roman" charset="0"/>
                          <a:cs typeface="Times New Roman" charset="0"/>
                        </a:rPr>
                        <a:t>$2.5 per bag</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400" dirty="0">
                          <a:solidFill>
                            <a:srgbClr val="000000"/>
                          </a:solidFill>
                          <a:latin typeface="Times New Roman" charset="0"/>
                          <a:ea typeface="Times New Roman" charset="0"/>
                          <a:cs typeface="Times New Roman" charset="0"/>
                        </a:rPr>
                        <a:t>Gravels:</a:t>
                      </a:r>
                      <a:endParaRPr lang="en-US" sz="1400" dirty="0">
                        <a:solidFill>
                          <a:srgbClr val="000000"/>
                        </a:solidFill>
                        <a:latin typeface="Times New Roman" charset="0"/>
                        <a:ea typeface="Times New Roman"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Times New Roman" charset="0"/>
                          <a:ea typeface="Times New Roman" charset="0"/>
                          <a:cs typeface="Times New Roman" charset="0"/>
                        </a:rPr>
                        <a:t>$20-$35 per yd</a:t>
                      </a:r>
                      <a:r>
                        <a:rPr lang="en-US" sz="1400" baseline="30000" dirty="0">
                          <a:solidFill>
                            <a:srgbClr val="000000"/>
                          </a:solidFill>
                          <a:latin typeface="Times New Roman" charset="0"/>
                          <a:ea typeface="Times New Roman" charset="0"/>
                          <a:cs typeface="Times New Roman" charset="0"/>
                        </a:rPr>
                        <a:t>3</a:t>
                      </a:r>
                    </a:p>
                  </a:txBody>
                  <a:tcPr anchor="ctr"/>
                </a:tc>
                <a:extLst>
                  <a:ext uri="{0D108BD9-81ED-4DB2-BD59-A6C34878D82A}">
                    <a16:rowId xmlns:a16="http://schemas.microsoft.com/office/drawing/2014/main" xmlns="" val="10002"/>
                  </a:ext>
                </a:extLst>
              </a:tr>
              <a:tr h="82077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600" b="1" kern="1200" dirty="0">
                          <a:solidFill>
                            <a:srgbClr val="000000"/>
                          </a:solidFill>
                          <a:latin typeface="Times New Roman" charset="0"/>
                          <a:ea typeface="Times New Roman" charset="0"/>
                          <a:cs typeface="Times New Roman" charset="0"/>
                        </a:rPr>
                        <a:t>Sandbag</a:t>
                      </a:r>
                      <a:r>
                        <a:rPr lang="zh-CN" altLang="en-US" sz="1600" b="1" kern="1200" dirty="0">
                          <a:solidFill>
                            <a:srgbClr val="000000"/>
                          </a:solidFill>
                          <a:latin typeface="Times New Roman" charset="0"/>
                          <a:ea typeface="Times New Roman" charset="0"/>
                          <a:cs typeface="Times New Roman" charset="0"/>
                        </a:rPr>
                        <a:t> </a:t>
                      </a:r>
                      <a:r>
                        <a:rPr lang="en-US" altLang="zh-CN" sz="1600" b="1" kern="1200" dirty="0">
                          <a:solidFill>
                            <a:srgbClr val="000000"/>
                          </a:solidFill>
                          <a:latin typeface="Times New Roman" charset="0"/>
                          <a:ea typeface="Times New Roman" charset="0"/>
                          <a:cs typeface="Times New Roman" charset="0"/>
                        </a:rPr>
                        <a:t>barrier</a:t>
                      </a:r>
                      <a:endParaRPr lang="en-US" sz="1600" b="1" kern="1200" dirty="0">
                        <a:solidFill>
                          <a:srgbClr val="000000"/>
                        </a:solidFill>
                        <a:latin typeface="Times New Roman" charset="0"/>
                        <a:ea typeface="Times New Roman" charset="0"/>
                        <a:cs typeface="Times New Roman" charset="0"/>
                      </a:endParaRPr>
                    </a:p>
                  </a:txBody>
                  <a:tcPr anchor="ctr"/>
                </a:tc>
                <a:tc>
                  <a: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altLang="zh-CN" sz="1600" baseline="0" dirty="0">
                          <a:solidFill>
                            <a:srgbClr val="000000"/>
                          </a:solidFill>
                          <a:latin typeface="Times New Roman" charset="0"/>
                          <a:ea typeface="Times New Roman" charset="0"/>
                          <a:cs typeface="Times New Roman" charset="0"/>
                        </a:rPr>
                        <a:t>Not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suitable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drainage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areas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greater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than</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5</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acres</a:t>
                      </a:r>
                    </a:p>
                    <a:p>
                      <a:pPr marL="285750" indent="-285750" algn="l">
                        <a:buFont typeface="Arial" charset="0"/>
                        <a:buChar char="•"/>
                      </a:pPr>
                      <a:r>
                        <a:rPr lang="en-US" sz="1600" dirty="0">
                          <a:solidFill>
                            <a:srgbClr val="000000"/>
                          </a:solidFill>
                          <a:latin typeface="Times New Roman" charset="0"/>
                          <a:ea typeface="Times New Roman" charset="0"/>
                          <a:cs typeface="Times New Roman" charset="0"/>
                        </a:rPr>
                        <a:t>Degraded</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sandbags</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may</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rupture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spill</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when</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removed</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altLang="zh-CN" sz="1600" dirty="0">
                          <a:solidFill>
                            <a:srgbClr val="000000"/>
                          </a:solidFill>
                          <a:latin typeface="Times New Roman" charset="0"/>
                          <a:ea typeface="Times New Roman" charset="0"/>
                          <a:cs typeface="Times New Roman" charset="0"/>
                        </a:rPr>
                        <a:t>Need</a:t>
                      </a:r>
                      <a:r>
                        <a:rPr lang="en-US" altLang="zh-CN" sz="1600" baseline="0" dirty="0">
                          <a:solidFill>
                            <a:srgbClr val="000000"/>
                          </a:solidFill>
                          <a:latin typeface="Times New Roman" charset="0"/>
                          <a:ea typeface="Times New Roman" charset="0"/>
                          <a:cs typeface="Times New Roman" charset="0"/>
                        </a:rPr>
                        <a:t>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intensive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labor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installation</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altLang="zh-CN" sz="1600" baseline="0" dirty="0">
                          <a:solidFill>
                            <a:srgbClr val="000000"/>
                          </a:solidFill>
                          <a:latin typeface="Times New Roman" charset="0"/>
                          <a:ea typeface="Times New Roman" charset="0"/>
                          <a:cs typeface="Times New Roman" charset="0"/>
                        </a:rPr>
                        <a:t>May</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have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limited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durability</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long-term</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projects</a:t>
                      </a:r>
                      <a:endParaRPr lang="en-US" sz="1600" baseline="0" dirty="0">
                        <a:solidFill>
                          <a:srgbClr val="000000"/>
                        </a:solidFill>
                        <a:latin typeface="Times New Roman" charset="0"/>
                        <a:ea typeface="Times New Roman" charset="0"/>
                        <a:cs typeface="Times New Roman" charset="0"/>
                      </a:endParaRPr>
                    </a:p>
                  </a:txBody>
                  <a:tcPr anchor="ctr"/>
                </a:tc>
                <a:tc>
                  <a:txBody>
                    <a:bodyPr/>
                    <a:lstStyle/>
                    <a:p>
                      <a:pPr algn="ctr"/>
                      <a:r>
                        <a:rPr lang="en-US" altLang="zh-CN" sz="1800" baseline="30000" dirty="0">
                          <a:solidFill>
                            <a:srgbClr val="000000"/>
                          </a:solidFill>
                          <a:latin typeface="Times New Roman" charset="0"/>
                          <a:ea typeface="Times New Roman" charset="0"/>
                          <a:cs typeface="Times New Roman" charset="0"/>
                        </a:rPr>
                        <a:t>Empty</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sandbags:</a:t>
                      </a:r>
                      <a:r>
                        <a:rPr lang="zh-CN" altLang="en-US" sz="1800" baseline="30000" dirty="0">
                          <a:solidFill>
                            <a:srgbClr val="000000"/>
                          </a:solidFill>
                          <a:latin typeface="Times New Roman" charset="0"/>
                          <a:ea typeface="Times New Roman" charset="0"/>
                          <a:cs typeface="Times New Roman" charset="0"/>
                        </a:rPr>
                        <a:t> </a:t>
                      </a:r>
                      <a:endParaRPr lang="en-US" altLang="zh-CN" sz="1800" baseline="30000" dirty="0">
                        <a:solidFill>
                          <a:srgbClr val="000000"/>
                        </a:solidFill>
                        <a:latin typeface="Times New Roman" charset="0"/>
                        <a:ea typeface="Times New Roman" charset="0"/>
                        <a:cs typeface="Times New Roman" charset="0"/>
                      </a:endParaRPr>
                    </a:p>
                    <a:p>
                      <a:pPr algn="ctr"/>
                      <a:r>
                        <a:rPr lang="en-US" altLang="zh-CN" sz="1800" baseline="30000" dirty="0">
                          <a:solidFill>
                            <a:srgbClr val="000000"/>
                          </a:solidFill>
                          <a:latin typeface="Times New Roman" charset="0"/>
                          <a:ea typeface="Times New Roman" charset="0"/>
                          <a:cs typeface="Times New Roman" charset="0"/>
                        </a:rPr>
                        <a:t>$0.25-$0.75</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per</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bag</a:t>
                      </a:r>
                    </a:p>
                    <a:p>
                      <a:pPr algn="ctr"/>
                      <a:r>
                        <a:rPr lang="en-US" altLang="zh-CN" sz="1800" baseline="30000" dirty="0">
                          <a:solidFill>
                            <a:srgbClr val="000000"/>
                          </a:solidFill>
                          <a:latin typeface="Times New Roman" charset="0"/>
                          <a:ea typeface="Times New Roman" charset="0"/>
                          <a:cs typeface="Times New Roman" charset="0"/>
                        </a:rPr>
                        <a:t>Average</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fill</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material:</a:t>
                      </a:r>
                    </a:p>
                    <a:p>
                      <a:pPr algn="ctr"/>
                      <a:r>
                        <a:rPr lang="en-US" altLang="zh-CN" sz="1800" baseline="30000" dirty="0">
                          <a:solidFill>
                            <a:srgbClr val="000000"/>
                          </a:solidFill>
                          <a:latin typeface="Times New Roman" charset="0"/>
                          <a:ea typeface="Times New Roman" charset="0"/>
                          <a:cs typeface="Times New Roman" charset="0"/>
                        </a:rPr>
                        <a:t>$8</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per yd3</a:t>
                      </a:r>
                    </a:p>
                    <a:p>
                      <a:pPr algn="ctr"/>
                      <a:r>
                        <a:rPr lang="en-US" altLang="zh-CN" sz="1800" baseline="30000" dirty="0">
                          <a:solidFill>
                            <a:srgbClr val="000000"/>
                          </a:solidFill>
                          <a:latin typeface="Times New Roman" charset="0"/>
                          <a:ea typeface="Times New Roman" charset="0"/>
                          <a:cs typeface="Times New Roman" charset="0"/>
                        </a:rPr>
                        <a:t>Pre-filled</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sandbags:</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800" baseline="30000" dirty="0">
                          <a:solidFill>
                            <a:srgbClr val="000000"/>
                          </a:solidFill>
                          <a:latin typeface="Times New Roman" charset="0"/>
                          <a:ea typeface="Times New Roman" charset="0"/>
                          <a:cs typeface="Times New Roman" charset="0"/>
                        </a:rPr>
                        <a:t>$1.5-$2</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per</a:t>
                      </a:r>
                      <a:r>
                        <a:rPr lang="zh-CN" altLang="en-US" sz="1800" baseline="30000" dirty="0">
                          <a:solidFill>
                            <a:srgbClr val="000000"/>
                          </a:solidFill>
                          <a:latin typeface="Times New Roman" charset="0"/>
                          <a:ea typeface="Times New Roman" charset="0"/>
                          <a:cs typeface="Times New Roman" charset="0"/>
                        </a:rPr>
                        <a:t> </a:t>
                      </a:r>
                      <a:r>
                        <a:rPr lang="en-US" altLang="zh-CN" sz="1800" baseline="30000" dirty="0">
                          <a:solidFill>
                            <a:srgbClr val="000000"/>
                          </a:solidFill>
                          <a:latin typeface="Times New Roman" charset="0"/>
                          <a:ea typeface="Times New Roman" charset="0"/>
                          <a:cs typeface="Times New Roman" charset="0"/>
                        </a:rPr>
                        <a:t>bag</a:t>
                      </a:r>
                      <a:endParaRPr lang="en-US" altLang="zh-CN" sz="1600" baseline="30000" dirty="0">
                        <a:solidFill>
                          <a:srgbClr val="000000"/>
                        </a:solidFill>
                        <a:latin typeface="Times New Roman" charset="0"/>
                        <a:ea typeface="Times New Roman" charset="0"/>
                        <a:cs typeface="Times New Roman" charset="0"/>
                      </a:endParaRPr>
                    </a:p>
                  </a:txBody>
                  <a:tcPr anchor="ctr"/>
                </a:tc>
                <a:extLst>
                  <a:ext uri="{0D108BD9-81ED-4DB2-BD59-A6C34878D82A}">
                    <a16:rowId xmlns:a16="http://schemas.microsoft.com/office/drawing/2014/main" xmlns="" val="10003"/>
                  </a:ext>
                </a:extLst>
              </a:tr>
              <a:tr h="820771">
                <a:tc>
                  <a:txBody>
                    <a:bodyPr/>
                    <a:lstStyle/>
                    <a:p>
                      <a:pPr marL="0" algn="ctr" defTabSz="457200" rtl="0" eaLnBrk="1" latinLnBrk="0" hangingPunct="1"/>
                      <a:r>
                        <a:rPr lang="en-US" altLang="zh-CN" sz="1600" b="1" kern="1200" dirty="0">
                          <a:solidFill>
                            <a:srgbClr val="000000"/>
                          </a:solidFill>
                          <a:latin typeface="Times New Roman" charset="0"/>
                          <a:ea typeface="Times New Roman" charset="0"/>
                          <a:cs typeface="Times New Roman" charset="0"/>
                        </a:rPr>
                        <a:t>Straw</a:t>
                      </a:r>
                      <a:r>
                        <a:rPr lang="zh-CN" altLang="en-US" sz="1600" b="1" kern="1200" baseline="0" dirty="0">
                          <a:solidFill>
                            <a:srgbClr val="000000"/>
                          </a:solidFill>
                          <a:latin typeface="Times New Roman" charset="0"/>
                          <a:ea typeface="Times New Roman" charset="0"/>
                          <a:cs typeface="Times New Roman" charset="0"/>
                        </a:rPr>
                        <a:t> </a:t>
                      </a:r>
                      <a:r>
                        <a:rPr lang="en-US" altLang="zh-CN" sz="1600" b="1" kern="1200" baseline="0" dirty="0">
                          <a:solidFill>
                            <a:srgbClr val="000000"/>
                          </a:solidFill>
                          <a:latin typeface="Times New Roman" charset="0"/>
                          <a:ea typeface="Times New Roman" charset="0"/>
                          <a:cs typeface="Times New Roman" charset="0"/>
                        </a:rPr>
                        <a:t>bale</a:t>
                      </a:r>
                      <a:r>
                        <a:rPr lang="zh-CN" altLang="en-US" sz="1600" b="1" kern="1200" baseline="0" dirty="0">
                          <a:solidFill>
                            <a:srgbClr val="000000"/>
                          </a:solidFill>
                          <a:latin typeface="Times New Roman" charset="0"/>
                          <a:ea typeface="Times New Roman" charset="0"/>
                          <a:cs typeface="Times New Roman" charset="0"/>
                        </a:rPr>
                        <a:t> </a:t>
                      </a:r>
                      <a:r>
                        <a:rPr lang="en-US" altLang="zh-CN" sz="1600" b="1" kern="1200" baseline="0" dirty="0">
                          <a:solidFill>
                            <a:srgbClr val="000000"/>
                          </a:solidFill>
                          <a:latin typeface="Times New Roman" charset="0"/>
                          <a:ea typeface="Times New Roman" charset="0"/>
                          <a:cs typeface="Times New Roman" charset="0"/>
                        </a:rPr>
                        <a:t>barrier</a:t>
                      </a:r>
                      <a:endParaRPr lang="en-US" sz="1600" b="1" kern="1200" dirty="0">
                        <a:solidFill>
                          <a:srgbClr val="000000"/>
                        </a:solidFill>
                        <a:latin typeface="Times New Roman" charset="0"/>
                        <a:ea typeface="Times New Roman" charset="0"/>
                        <a:cs typeface="Times New Roman" charset="0"/>
                      </a:endParaRPr>
                    </a:p>
                  </a:txBody>
                  <a:tcPr anchor="ctr"/>
                </a:tc>
                <a:tc>
                  <a:txBody>
                    <a:bodyPr/>
                    <a:lstStyle/>
                    <a:p>
                      <a:pPr marL="285750" indent="-285750" algn="l">
                        <a:buFont typeface="Arial" charset="0"/>
                        <a:buChar char="•"/>
                      </a:pPr>
                      <a:r>
                        <a:rPr lang="en-US" altLang="zh-CN" sz="1600" dirty="0">
                          <a:solidFill>
                            <a:srgbClr val="000000"/>
                          </a:solidFill>
                          <a:latin typeface="Times New Roman" charset="0"/>
                          <a:ea typeface="Times New Roman" charset="0"/>
                          <a:cs typeface="Times New Roman" charset="0"/>
                        </a:rPr>
                        <a:t>Not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suitable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concentrated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flow,</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inlet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protection,</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channel</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flow</a:t>
                      </a:r>
                    </a:p>
                    <a:p>
                      <a:pPr marL="285750" indent="-285750" algn="l">
                        <a:buFont typeface="Arial" charset="0"/>
                        <a:buChar char="•"/>
                      </a:pPr>
                      <a:r>
                        <a:rPr lang="en-US" altLang="zh-CN" sz="1600" baseline="0" dirty="0">
                          <a:solidFill>
                            <a:srgbClr val="000000"/>
                          </a:solidFill>
                          <a:latin typeface="Times New Roman" charset="0"/>
                          <a:ea typeface="Times New Roman" charset="0"/>
                          <a:cs typeface="Times New Roman" charset="0"/>
                        </a:rPr>
                        <a:t>May</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require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intensive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labor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installation</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maintenance</a:t>
                      </a:r>
                    </a:p>
                    <a:p>
                      <a:pPr marL="285750" indent="-285750" algn="l">
                        <a:buFont typeface="Arial" charset="0"/>
                        <a:buChar char="•"/>
                      </a:pPr>
                      <a:r>
                        <a:rPr lang="en-US" altLang="zh-CN" sz="1600" baseline="0" dirty="0">
                          <a:solidFill>
                            <a:srgbClr val="000000"/>
                          </a:solidFill>
                          <a:latin typeface="Times New Roman" charset="0"/>
                          <a:ea typeface="Times New Roman" charset="0"/>
                          <a:cs typeface="Times New Roman" charset="0"/>
                        </a:rPr>
                        <a:t>Not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suitable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long-term</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projects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due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to</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rotting</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and</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falling</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apart</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altLang="zh-CN" sz="1600" baseline="0" dirty="0">
                          <a:solidFill>
                            <a:srgbClr val="000000"/>
                          </a:solidFill>
                          <a:latin typeface="Times New Roman" charset="0"/>
                          <a:ea typeface="Times New Roman" charset="0"/>
                          <a:cs typeface="Times New Roman" charset="0"/>
                        </a:rPr>
                        <a:t>Not</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suitable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for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drainage</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areas</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greater</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than</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1</a:t>
                      </a:r>
                      <a:r>
                        <a:rPr lang="zh-CN" altLang="en-US" sz="1600" baseline="0" dirty="0">
                          <a:solidFill>
                            <a:srgbClr val="000000"/>
                          </a:solidFill>
                          <a:latin typeface="Times New Roman" charset="0"/>
                          <a:ea typeface="Times New Roman" charset="0"/>
                          <a:cs typeface="Times New Roman" charset="0"/>
                        </a:rPr>
                        <a:t> </a:t>
                      </a:r>
                      <a:r>
                        <a:rPr lang="en-US" altLang="zh-CN" sz="1600" baseline="0" dirty="0">
                          <a:solidFill>
                            <a:srgbClr val="000000"/>
                          </a:solidFill>
                          <a:latin typeface="Times New Roman" charset="0"/>
                          <a:ea typeface="Times New Roman" charset="0"/>
                          <a:cs typeface="Times New Roman" charset="0"/>
                        </a:rPr>
                        <a:t>acre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latin typeface="Times New Roman" charset="0"/>
                          <a:ea typeface="Times New Roman" charset="0"/>
                          <a:cs typeface="Times New Roman" charset="0"/>
                        </a:rPr>
                        <a:t>$5 - $7 each</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208124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Street</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sweeping</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and</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vacuuming</a:t>
            </a:r>
            <a:endParaRPr lang="en-US" altLang="zh-CN" dirty="0">
              <a:solidFill>
                <a:schemeClr val="tx2">
                  <a:lumMod val="60000"/>
                  <a:lumOff val="40000"/>
                </a:schemeClr>
              </a:solidFill>
              <a:latin typeface="Arial"/>
              <a:cs typeface="Arial"/>
            </a:endParaRPr>
          </a:p>
        </p:txBody>
      </p:sp>
      <p:sp>
        <p:nvSpPr>
          <p:cNvPr id="5" name="Rectangle 4">
            <a:extLst>
              <a:ext uri="{FF2B5EF4-FFF2-40B4-BE49-F238E27FC236}">
                <a16:creationId xmlns:a16="http://schemas.microsoft.com/office/drawing/2014/main" xmlns="" id="{0E61D965-EAC8-468D-87E0-45A7002E56CF}"/>
              </a:ext>
            </a:extLst>
          </p:cNvPr>
          <p:cNvSpPr/>
          <p:nvPr/>
        </p:nvSpPr>
        <p:spPr>
          <a:xfrm>
            <a:off x="567157" y="1105431"/>
            <a:ext cx="8299051" cy="923330"/>
          </a:xfrm>
          <a:prstGeom prst="rect">
            <a:avLst/>
          </a:prstGeom>
        </p:spPr>
        <p:txBody>
          <a:bodyPr wrap="square">
            <a:spAutoFit/>
          </a:bodyPr>
          <a:lstStyle/>
          <a:p>
            <a:pPr algn="just"/>
            <a:r>
              <a:rPr lang="en-US" altLang="zh-CN" dirty="0">
                <a:solidFill>
                  <a:srgbClr val="00B050"/>
                </a:solidFill>
                <a:latin typeface="Times New Roman" panose="02020603050405020304" pitchFamily="18" charset="0"/>
                <a:cs typeface="Times New Roman" panose="02020603050405020304" pitchFamily="18" charset="0"/>
              </a:rPr>
              <a:t>Street sweeping and vacuuming</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non-structural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method,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mechanical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vacuum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pavement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equipment,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sometimes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manual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labor,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prevent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entering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receiving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waters.</a:t>
            </a:r>
            <a:endParaRPr lang="en-US"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https://www.tymco.com/wp-content/themes/va/images/regenerative-air-sweep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121" y="2272851"/>
            <a:ext cx="3873088" cy="2924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B7281905-2620-4714-9CC4-4FEB5776171D}"/>
              </a:ext>
            </a:extLst>
          </p:cNvPr>
          <p:cNvSpPr txBox="1"/>
          <p:nvPr/>
        </p:nvSpPr>
        <p:spPr>
          <a:xfrm>
            <a:off x="4996145" y="5282494"/>
            <a:ext cx="3638569"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www.tymco.com</a:t>
            </a:r>
            <a:r>
              <a:rPr lang="en-US" sz="1000" dirty="0">
                <a:solidFill>
                  <a:srgbClr val="000000"/>
                </a:solidFill>
                <a:latin typeface="Times New Roman" charset="0"/>
                <a:ea typeface="Times New Roman" charset="0"/>
                <a:cs typeface="Times New Roman" charset="0"/>
              </a:rPr>
              <a:t>/environment/street-cleaning-technologies/</a:t>
            </a:r>
          </a:p>
        </p:txBody>
      </p:sp>
      <p:sp>
        <p:nvSpPr>
          <p:cNvPr id="10" name="Rectangle 9">
            <a:extLst>
              <a:ext uri="{FF2B5EF4-FFF2-40B4-BE49-F238E27FC236}">
                <a16:creationId xmlns:a16="http://schemas.microsoft.com/office/drawing/2014/main" xmlns="" id="{D8388EFC-F996-4367-9639-C2663A616581}"/>
              </a:ext>
            </a:extLst>
          </p:cNvPr>
          <p:cNvSpPr/>
          <p:nvPr/>
        </p:nvSpPr>
        <p:spPr>
          <a:xfrm>
            <a:off x="567157" y="2306517"/>
            <a:ext cx="4294211" cy="3208571"/>
          </a:xfrm>
          <a:prstGeom prst="rect">
            <a:avLst/>
          </a:prstGeom>
        </p:spPr>
        <p:txBody>
          <a:bodyPr wrap="square">
            <a:spAutoFit/>
          </a:bodyPr>
          <a:lstStyle/>
          <a:p>
            <a:pPr marL="285750" indent="-285750" algn="just">
              <a:lnSpc>
                <a:spcPct val="125000"/>
              </a:lnSpc>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Should be conducted regularly 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effective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pollution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a:t>
            </a:r>
          </a:p>
          <a:p>
            <a:pPr marL="285750" indent="-285750" algn="just">
              <a:lnSpc>
                <a:spcPct val="125000"/>
              </a:lnSpc>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Vacuum sweepers are more effective than brush or broom sweepers because they do a better job at picking up fine particles</a:t>
            </a:r>
          </a:p>
          <a:p>
            <a:pPr marL="285750" indent="-285750" algn="just">
              <a:lnSpc>
                <a:spcPct val="125000"/>
              </a:lnSpc>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Suitable anywhere sediment is tracked on paved roads, streets,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exit</a:t>
            </a:r>
          </a:p>
          <a:p>
            <a:pPr marL="285750" indent="-285750" algn="just">
              <a:lnSpc>
                <a:spcPct val="125000"/>
              </a:lnSpc>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May not be effective when sediment is wet or when tracked soil is </a:t>
            </a:r>
            <a:r>
              <a:rPr lang="en-US" altLang="zh-CN" dirty="0" smtClean="0">
                <a:solidFill>
                  <a:srgbClr val="000000"/>
                </a:solidFill>
                <a:latin typeface="Times New Roman" panose="02020603050405020304" pitchFamily="18" charset="0"/>
                <a:cs typeface="Times New Roman" panose="02020603050405020304" pitchFamily="18" charset="0"/>
              </a:rPr>
              <a:t>caked.</a:t>
            </a:r>
            <a:endParaRPr lang="en-US" altLang="zh-CN"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7550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Storm</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drain</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inlet</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protection</a:t>
            </a:r>
            <a:endParaRPr lang="en-US" altLang="zh-CN" dirty="0">
              <a:solidFill>
                <a:schemeClr val="tx2">
                  <a:lumMod val="60000"/>
                  <a:lumOff val="40000"/>
                </a:schemeClr>
              </a:solidFill>
              <a:latin typeface="Arial"/>
              <a:cs typeface="Arial"/>
            </a:endParaRPr>
          </a:p>
        </p:txBody>
      </p:sp>
      <p:sp>
        <p:nvSpPr>
          <p:cNvPr id="5" name="Rectangle 4">
            <a:extLst>
              <a:ext uri="{FF2B5EF4-FFF2-40B4-BE49-F238E27FC236}">
                <a16:creationId xmlns:a16="http://schemas.microsoft.com/office/drawing/2014/main" xmlns="" id="{0E61D965-EAC8-468D-87E0-45A7002E56CF}"/>
              </a:ext>
            </a:extLst>
          </p:cNvPr>
          <p:cNvSpPr/>
          <p:nvPr/>
        </p:nvSpPr>
        <p:spPr>
          <a:xfrm>
            <a:off x="520861" y="1075791"/>
            <a:ext cx="8254839" cy="1477328"/>
          </a:xfrm>
          <a:prstGeom prst="rect">
            <a:avLst/>
          </a:prstGeom>
        </p:spPr>
        <p:txBody>
          <a:bodyPr wrap="square">
            <a:spAutoFit/>
          </a:bodyPr>
          <a:lstStyle/>
          <a:p>
            <a:pPr algn="just"/>
            <a:r>
              <a:rPr lang="en-US" altLang="zh-CN" dirty="0">
                <a:solidFill>
                  <a:srgbClr val="00B050"/>
                </a:solidFill>
                <a:latin typeface="Times New Roman" panose="02020603050405020304" pitchFamily="18" charset="0"/>
                <a:cs typeface="Times New Roman" panose="02020603050405020304" pitchFamily="18" charset="0"/>
              </a:rPr>
              <a:t>Storm</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drain</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inlet</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protection </a:t>
            </a:r>
            <a:r>
              <a:rPr lang="en-US" altLang="zh-CN" dirty="0">
                <a:solidFill>
                  <a:srgbClr val="000000"/>
                </a:solidFill>
                <a:latin typeface="Times New Roman" panose="02020603050405020304" pitchFamily="18" charset="0"/>
                <a:cs typeface="Times New Roman" panose="02020603050405020304" pitchFamily="18" charset="0"/>
              </a:rPr>
              <a:t>consists 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 filter or an excavated impounding area around a storm drain, drop inlet, or curb inlet.</a:t>
            </a:r>
            <a:r>
              <a:rPr lang="zh-CN" altLang="en-US" dirty="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Every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inlet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receiving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sediment-laden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runoff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protected</a:t>
            </a:r>
            <a:r>
              <a:rPr lang="zh-CN" altLang="en-US" dirty="0" smtClean="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Some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protection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structures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filtering,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but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usually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ponding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contributes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greatest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removal</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98F2103-2D01-438B-A56A-EB715D3A1D7C}"/>
              </a:ext>
            </a:extLst>
          </p:cNvPr>
          <p:cNvSpPr txBox="1"/>
          <p:nvPr/>
        </p:nvSpPr>
        <p:spPr>
          <a:xfrm>
            <a:off x="567156" y="2553119"/>
            <a:ext cx="1261643"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9" name="Rectangle 8">
            <a:extLst>
              <a:ext uri="{FF2B5EF4-FFF2-40B4-BE49-F238E27FC236}">
                <a16:creationId xmlns:a16="http://schemas.microsoft.com/office/drawing/2014/main" xmlns="" id="{D8388EFC-F996-4367-9639-C2663A616581}"/>
              </a:ext>
            </a:extLst>
          </p:cNvPr>
          <p:cNvSpPr/>
          <p:nvPr/>
        </p:nvSpPr>
        <p:spPr>
          <a:xfrm>
            <a:off x="567156" y="2974336"/>
            <a:ext cx="8299051" cy="2031325"/>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Requires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adequate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ponding</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Need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routed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through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trapping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techniques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greater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1</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acre</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difficult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high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flow</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condition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heavy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loading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runoff</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Requires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frequent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maintenance</a:t>
            </a:r>
            <a:r>
              <a:rPr lang="zh-CN" altLang="en-US" dirty="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May be difficult to remove collected sediment, especially under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high flow conditions</a:t>
            </a:r>
          </a:p>
        </p:txBody>
      </p:sp>
      <p:sp>
        <p:nvSpPr>
          <p:cNvPr id="10" name="TextBox 9">
            <a:extLst>
              <a:ext uri="{FF2B5EF4-FFF2-40B4-BE49-F238E27FC236}">
                <a16:creationId xmlns:a16="http://schemas.microsoft.com/office/drawing/2014/main" xmlns="" id="{F98F2103-2D01-438B-A56A-EB715D3A1D7C}"/>
              </a:ext>
            </a:extLst>
          </p:cNvPr>
          <p:cNvSpPr txBox="1"/>
          <p:nvPr/>
        </p:nvSpPr>
        <p:spPr>
          <a:xfrm>
            <a:off x="567155" y="5005070"/>
            <a:ext cx="717630"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Costs</a:t>
            </a:r>
            <a:endParaRPr lang="en-US" altLang="en-US" dirty="0">
              <a:latin typeface="Times New Roman" charset="0"/>
              <a:ea typeface="Times New Roman" charset="0"/>
              <a:cs typeface="Times New Roman" charset="0"/>
            </a:endParaRPr>
          </a:p>
        </p:txBody>
      </p:sp>
      <p:sp>
        <p:nvSpPr>
          <p:cNvPr id="2" name="Rectangle 1"/>
          <p:cNvSpPr/>
          <p:nvPr/>
        </p:nvSpPr>
        <p:spPr>
          <a:xfrm>
            <a:off x="567155" y="5374402"/>
            <a:ext cx="8403224" cy="369332"/>
          </a:xfrm>
          <a:prstGeom prst="rect">
            <a:avLst/>
          </a:prstGeom>
        </p:spPr>
        <p:txBody>
          <a:bodyPr wrap="square">
            <a:spAutoFit/>
          </a:bodyPr>
          <a:lstStyle/>
          <a:p>
            <a:r>
              <a:rPr lang="en-US" dirty="0">
                <a:solidFill>
                  <a:srgbClr val="000000"/>
                </a:solidFill>
                <a:latin typeface="Times New Roman" panose="02020603050405020304" pitchFamily="18" charset="0"/>
                <a:cs typeface="Times New Roman" panose="02020603050405020304" pitchFamily="18" charset="0"/>
              </a:rPr>
              <a:t>Average</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annual</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cost</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installation</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maintenance</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t>
            </a:r>
            <a:r>
              <a:rPr lang="en-US" altLang="zh-CN" dirty="0">
                <a:solidFill>
                  <a:srgbClr val="000000"/>
                </a:solidFill>
                <a:latin typeface="Times New Roman" panose="02020603050405020304" pitchFamily="18" charset="0"/>
                <a:cs typeface="Times New Roman" panose="02020603050405020304" pitchFamily="18" charset="0"/>
              </a:rPr>
              <a:t>1-</a:t>
            </a:r>
            <a:r>
              <a:rPr lang="en-US" dirty="0">
                <a:solidFill>
                  <a:srgbClr val="000000"/>
                </a:solidFill>
                <a:latin typeface="Times New Roman" panose="02020603050405020304" pitchFamily="18" charset="0"/>
                <a:cs typeface="Times New Roman" panose="02020603050405020304" pitchFamily="18" charset="0"/>
              </a:rPr>
              <a:t>year</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useful</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life)</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$200</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per</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inlet</a:t>
            </a:r>
            <a:r>
              <a:rPr lang="en-US" altLang="zh-CN"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2828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Sediment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Storm</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drain</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inlet</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protection</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1400" dirty="0">
              <a:solidFill>
                <a:schemeClr val="tx2">
                  <a:lumMod val="60000"/>
                  <a:lumOff val="40000"/>
                </a:schemeClr>
              </a:solidFill>
              <a:latin typeface="Arial"/>
              <a:cs typeface="Arial"/>
            </a:endParaRPr>
          </a:p>
        </p:txBody>
      </p:sp>
      <p:pic>
        <p:nvPicPr>
          <p:cNvPr id="1026" name="Picture 2" descr="mage result for storm drain inlet prot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527" y="1192929"/>
            <a:ext cx="3144013" cy="2051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907665" y="1194782"/>
            <a:ext cx="3194614" cy="2049506"/>
          </a:xfrm>
          <a:prstGeom prst="rect">
            <a:avLst/>
          </a:prstGeom>
        </p:spPr>
      </p:pic>
      <p:pic>
        <p:nvPicPr>
          <p:cNvPr id="1028" name="Picture 4" descr="utter 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26" y="3539652"/>
            <a:ext cx="3144013" cy="20513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andscapeonline.com/research/lcn/2006/11/img/Site%20Runoff/Site-Runoff-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7665" y="3539653"/>
            <a:ext cx="3194614" cy="20513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7281905-2620-4714-9CC4-4FEB5776171D}"/>
              </a:ext>
            </a:extLst>
          </p:cNvPr>
          <p:cNvSpPr txBox="1"/>
          <p:nvPr/>
        </p:nvSpPr>
        <p:spPr>
          <a:xfrm>
            <a:off x="916724" y="3191915"/>
            <a:ext cx="2740875" cy="400110"/>
          </a:xfrm>
          <a:prstGeom prst="rect">
            <a:avLst/>
          </a:prstGeom>
          <a:noFill/>
        </p:spPr>
        <p:txBody>
          <a:bodyPr wrap="square" rtlCol="0">
            <a:spAutoFit/>
          </a:bodyPr>
          <a:lstStyle/>
          <a:p>
            <a:r>
              <a:rPr lang="en-US" altLang="zh-CN" sz="1000" dirty="0" err="1">
                <a:solidFill>
                  <a:srgbClr val="000000"/>
                </a:solidFill>
                <a:latin typeface="Times New Roman" charset="0"/>
                <a:ea typeface="Times New Roman" charset="0"/>
                <a:cs typeface="Times New Roman" charset="0"/>
              </a:rPr>
              <a:t>Stormwater</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Construction</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Inspector’s</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Field</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Guide,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Minnesota</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Pollution</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Control</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Agency</a:t>
            </a:r>
            <a:endParaRPr lang="en-US" sz="1000" dirty="0">
              <a:solidFill>
                <a:srgbClr val="000000"/>
              </a:solidFill>
              <a:latin typeface="Times New Roman" charset="0"/>
              <a:ea typeface="Times New Roman" charset="0"/>
              <a:cs typeface="Times New Roman" charset="0"/>
            </a:endParaRPr>
          </a:p>
        </p:txBody>
      </p:sp>
      <p:sp>
        <p:nvSpPr>
          <p:cNvPr id="11" name="TextBox 10">
            <a:extLst>
              <a:ext uri="{FF2B5EF4-FFF2-40B4-BE49-F238E27FC236}">
                <a16:creationId xmlns:a16="http://schemas.microsoft.com/office/drawing/2014/main" xmlns="" id="{B7281905-2620-4714-9CC4-4FEB5776171D}"/>
              </a:ext>
            </a:extLst>
          </p:cNvPr>
          <p:cNvSpPr txBox="1"/>
          <p:nvPr/>
        </p:nvSpPr>
        <p:spPr>
          <a:xfrm>
            <a:off x="5127584" y="3162693"/>
            <a:ext cx="2740875" cy="400110"/>
          </a:xfrm>
          <a:prstGeom prst="rect">
            <a:avLst/>
          </a:prstGeom>
          <a:noFill/>
        </p:spPr>
        <p:txBody>
          <a:bodyPr wrap="square" rtlCol="0">
            <a:spAutoFit/>
          </a:bodyPr>
          <a:lstStyle/>
          <a:p>
            <a:r>
              <a:rPr lang="en-US" altLang="zh-CN" sz="1000" dirty="0" err="1">
                <a:solidFill>
                  <a:srgbClr val="000000"/>
                </a:solidFill>
                <a:latin typeface="Times New Roman" charset="0"/>
                <a:ea typeface="Times New Roman" charset="0"/>
                <a:cs typeface="Times New Roman" charset="0"/>
              </a:rPr>
              <a:t>Stormwater</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Construction</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Inspector’s</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Field</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Guide,</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Minnesota</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Pollution</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Control</a:t>
            </a:r>
            <a:r>
              <a:rPr lang="zh-CN" altLang="en-US" sz="1000" dirty="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Agency</a:t>
            </a:r>
            <a:endParaRPr lang="en-US" sz="1000" dirty="0">
              <a:solidFill>
                <a:srgbClr val="000000"/>
              </a:solidFill>
              <a:latin typeface="Times New Roman" charset="0"/>
              <a:ea typeface="Times New Roman" charset="0"/>
              <a:cs typeface="Times New Roman" charset="0"/>
            </a:endParaRPr>
          </a:p>
        </p:txBody>
      </p:sp>
      <p:sp>
        <p:nvSpPr>
          <p:cNvPr id="12" name="TextBox 11">
            <a:extLst>
              <a:ext uri="{FF2B5EF4-FFF2-40B4-BE49-F238E27FC236}">
                <a16:creationId xmlns:a16="http://schemas.microsoft.com/office/drawing/2014/main" xmlns="" id="{B7281905-2620-4714-9CC4-4FEB5776171D}"/>
              </a:ext>
            </a:extLst>
          </p:cNvPr>
          <p:cNvSpPr txBox="1"/>
          <p:nvPr/>
        </p:nvSpPr>
        <p:spPr>
          <a:xfrm>
            <a:off x="4511799" y="5544182"/>
            <a:ext cx="4458580" cy="246221"/>
          </a:xfrm>
          <a:prstGeom prst="rect">
            <a:avLst/>
          </a:prstGeom>
          <a:noFill/>
        </p:spPr>
        <p:txBody>
          <a:bodyPr wrap="square" rtlCol="0">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landscapeonline.com</a:t>
            </a:r>
            <a:r>
              <a:rPr lang="en-US" altLang="zh-CN" sz="1000" dirty="0">
                <a:solidFill>
                  <a:srgbClr val="000000"/>
                </a:solidFill>
                <a:latin typeface="Times New Roman" charset="0"/>
                <a:ea typeface="Times New Roman" charset="0"/>
                <a:cs typeface="Times New Roman" charset="0"/>
              </a:rPr>
              <a:t>/articles/preventing-site-runoff-its-the-federal-law/7990</a:t>
            </a:r>
            <a:endParaRPr lang="en-US" sz="1000" dirty="0">
              <a:solidFill>
                <a:srgbClr val="000000"/>
              </a:solidFill>
              <a:latin typeface="Times New Roman" charset="0"/>
              <a:ea typeface="Times New Roman" charset="0"/>
              <a:cs typeface="Times New Roman" charset="0"/>
            </a:endParaRPr>
          </a:p>
        </p:txBody>
      </p:sp>
      <p:sp>
        <p:nvSpPr>
          <p:cNvPr id="14" name="TextBox 13">
            <a:extLst>
              <a:ext uri="{FF2B5EF4-FFF2-40B4-BE49-F238E27FC236}">
                <a16:creationId xmlns:a16="http://schemas.microsoft.com/office/drawing/2014/main" xmlns="" id="{B7281905-2620-4714-9CC4-4FEB5776171D}"/>
              </a:ext>
            </a:extLst>
          </p:cNvPr>
          <p:cNvSpPr txBox="1"/>
          <p:nvPr/>
        </p:nvSpPr>
        <p:spPr>
          <a:xfrm>
            <a:off x="513583" y="5512292"/>
            <a:ext cx="4093139" cy="246221"/>
          </a:xfrm>
          <a:prstGeom prst="rect">
            <a:avLst/>
          </a:prstGeom>
          <a:noFill/>
        </p:spPr>
        <p:txBody>
          <a:bodyPr wrap="square" rtlCol="0">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www.erosioncontrol-products.com</a:t>
            </a:r>
            <a:r>
              <a:rPr lang="en-US" altLang="zh-CN" sz="1000" dirty="0">
                <a:solidFill>
                  <a:srgbClr val="000000"/>
                </a:solidFill>
                <a:latin typeface="Times New Roman" charset="0"/>
                <a:ea typeface="Times New Roman" charset="0"/>
                <a:cs typeface="Times New Roman" charset="0"/>
              </a:rPr>
              <a:t>/</a:t>
            </a:r>
            <a:r>
              <a:rPr lang="en-US" altLang="zh-CN" sz="1000" dirty="0" err="1">
                <a:solidFill>
                  <a:srgbClr val="000000"/>
                </a:solidFill>
                <a:latin typeface="Times New Roman" charset="0"/>
                <a:ea typeface="Times New Roman" charset="0"/>
                <a:cs typeface="Times New Roman" charset="0"/>
              </a:rPr>
              <a:t>stormdraininletprotection.html</a:t>
            </a:r>
            <a:endParaRPr lang="en-US"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573786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Tracking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Construction</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entrance/exit/roadway</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stabilization</a:t>
            </a:r>
            <a:endParaRPr lang="en-US" altLang="zh-CN" sz="2000" dirty="0">
              <a:solidFill>
                <a:schemeClr val="tx2">
                  <a:lumMod val="60000"/>
                  <a:lumOff val="40000"/>
                </a:schemeClr>
              </a:solidFill>
              <a:latin typeface="Arial"/>
              <a:cs typeface="Arial"/>
            </a:endParaRPr>
          </a:p>
        </p:txBody>
      </p:sp>
      <p:sp>
        <p:nvSpPr>
          <p:cNvPr id="8" name="Rectangle 7">
            <a:extLst>
              <a:ext uri="{FF2B5EF4-FFF2-40B4-BE49-F238E27FC236}">
                <a16:creationId xmlns:a16="http://schemas.microsoft.com/office/drawing/2014/main" xmlns="" id="{0E61D965-EAC8-468D-87E0-45A7002E56CF}"/>
              </a:ext>
            </a:extLst>
          </p:cNvPr>
          <p:cNvSpPr/>
          <p:nvPr/>
        </p:nvSpPr>
        <p:spPr>
          <a:xfrm>
            <a:off x="520861" y="1075791"/>
            <a:ext cx="8254839" cy="646331"/>
          </a:xfrm>
          <a:prstGeom prst="rect">
            <a:avLst/>
          </a:prstGeom>
        </p:spPr>
        <p:txBody>
          <a:bodyPr wrap="square">
            <a:spAutoFit/>
          </a:bodyPr>
          <a:lstStyle/>
          <a:p>
            <a:pPr algn="just"/>
            <a:r>
              <a:rPr lang="en-US" altLang="zh-CN" dirty="0">
                <a:solidFill>
                  <a:srgbClr val="00B050"/>
                </a:solidFill>
                <a:latin typeface="Times New Roman" panose="02020603050405020304" pitchFamily="18" charset="0"/>
                <a:cs typeface="Times New Roman" panose="02020603050405020304" pitchFamily="18" charset="0"/>
              </a:rPr>
              <a:t>Stabilization</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 temporary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access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routes,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vehicle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transportation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routes,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parking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important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prevent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erosion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dust.</a:t>
            </a:r>
          </a:p>
        </p:txBody>
      </p:sp>
      <p:sp>
        <p:nvSpPr>
          <p:cNvPr id="9" name="TextBox 8">
            <a:extLst>
              <a:ext uri="{FF2B5EF4-FFF2-40B4-BE49-F238E27FC236}">
                <a16:creationId xmlns:a16="http://schemas.microsoft.com/office/drawing/2014/main" xmlns="" id="{F98F2103-2D01-438B-A56A-EB715D3A1D7C}"/>
              </a:ext>
            </a:extLst>
          </p:cNvPr>
          <p:cNvSpPr txBox="1"/>
          <p:nvPr/>
        </p:nvSpPr>
        <p:spPr>
          <a:xfrm>
            <a:off x="520861" y="2553119"/>
            <a:ext cx="2106592" cy="369332"/>
          </a:xfrm>
          <a:prstGeom prst="rect">
            <a:avLst/>
          </a:prstGeom>
          <a:solidFill>
            <a:srgbClr val="FFCC00"/>
          </a:solidFill>
        </p:spPr>
        <p:txBody>
          <a:bodyPr wrap="square" rIns="91440" rtlCol="0">
            <a:spAutoFit/>
          </a:bodyPr>
          <a:lstStyle/>
          <a:p>
            <a:r>
              <a:rPr lang="en-US" altLang="zh-CN" dirty="0">
                <a:latin typeface="Times New Roman" charset="0"/>
                <a:ea typeface="Times New Roman" charset="0"/>
                <a:cs typeface="Times New Roman" charset="0"/>
              </a:rPr>
              <a:t>Suitable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applications</a:t>
            </a:r>
            <a:endParaRPr lang="en-US" altLang="en-US" dirty="0">
              <a:latin typeface="Times New Roman" charset="0"/>
              <a:ea typeface="Times New Roman" charset="0"/>
              <a:cs typeface="Times New Roman" charset="0"/>
            </a:endParaRPr>
          </a:p>
        </p:txBody>
      </p:sp>
      <p:sp>
        <p:nvSpPr>
          <p:cNvPr id="10" name="Rectangle 9">
            <a:extLst>
              <a:ext uri="{FF2B5EF4-FFF2-40B4-BE49-F238E27FC236}">
                <a16:creationId xmlns:a16="http://schemas.microsoft.com/office/drawing/2014/main" xmlns="" id="{D8388EFC-F996-4367-9639-C2663A616581}"/>
              </a:ext>
            </a:extLst>
          </p:cNvPr>
          <p:cNvSpPr/>
          <p:nvPr/>
        </p:nvSpPr>
        <p:spPr>
          <a:xfrm>
            <a:off x="520861" y="2901680"/>
            <a:ext cx="5216057" cy="1200329"/>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mud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tracking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problem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wet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weather</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problem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weather</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Adjacent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bodies</a:t>
            </a:r>
          </a:p>
        </p:txBody>
      </p:sp>
      <p:sp>
        <p:nvSpPr>
          <p:cNvPr id="11" name="TextBox 10">
            <a:extLst>
              <a:ext uri="{FF2B5EF4-FFF2-40B4-BE49-F238E27FC236}">
                <a16:creationId xmlns:a16="http://schemas.microsoft.com/office/drawing/2014/main" xmlns="" id="{F98F2103-2D01-438B-A56A-EB715D3A1D7C}"/>
              </a:ext>
            </a:extLst>
          </p:cNvPr>
          <p:cNvSpPr txBox="1"/>
          <p:nvPr/>
        </p:nvSpPr>
        <p:spPr>
          <a:xfrm>
            <a:off x="520861" y="4132830"/>
            <a:ext cx="1238491"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12" name="Rectangle 11">
            <a:extLst>
              <a:ext uri="{FF2B5EF4-FFF2-40B4-BE49-F238E27FC236}">
                <a16:creationId xmlns:a16="http://schemas.microsoft.com/office/drawing/2014/main" xmlns="" id="{D8388EFC-F996-4367-9639-C2663A616581}"/>
              </a:ext>
            </a:extLst>
          </p:cNvPr>
          <p:cNvSpPr/>
          <p:nvPr/>
        </p:nvSpPr>
        <p:spPr>
          <a:xfrm>
            <a:off x="520861" y="4562416"/>
            <a:ext cx="8299051" cy="1200329"/>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roadway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need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after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construction</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Should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chemicals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potential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soil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pollution</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need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prior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final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project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grading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stabilization</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It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suitable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short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period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construction.</a:t>
            </a:r>
            <a:endParaRPr lang="en-US" altLang="zh-CN"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chematic of vehicle trac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5" y="1743548"/>
            <a:ext cx="2761367" cy="26659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B7281905-2620-4714-9CC4-4FEB5776171D}"/>
              </a:ext>
            </a:extLst>
          </p:cNvPr>
          <p:cNvSpPr txBox="1"/>
          <p:nvPr/>
        </p:nvSpPr>
        <p:spPr>
          <a:xfrm>
            <a:off x="5910965" y="4362361"/>
            <a:ext cx="3022222"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Source: Created by Tetra Tech for US EPA and State of Kentucky</a:t>
            </a:r>
          </a:p>
        </p:txBody>
      </p:sp>
      <p:sp>
        <p:nvSpPr>
          <p:cNvPr id="14" name="Rectangle 13"/>
          <p:cNvSpPr/>
          <p:nvPr/>
        </p:nvSpPr>
        <p:spPr>
          <a:xfrm>
            <a:off x="520860" y="1638346"/>
            <a:ext cx="5216057" cy="923330"/>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Stabilize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roadway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aggregate,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asphalt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 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based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longevity,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required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performance,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conditions</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1794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0B14A9D-72F8-4385-AFF1-74966867D663}"/>
              </a:ext>
            </a:extLst>
          </p:cNvPr>
          <p:cNvSpPr txBox="1">
            <a:spLocks/>
          </p:cNvSpPr>
          <p:nvPr/>
        </p:nvSpPr>
        <p:spPr>
          <a:xfrm>
            <a:off x="0" y="184540"/>
            <a:ext cx="8775700" cy="891251"/>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Tracking </a:t>
            </a:r>
            <a:r>
              <a:rPr lang="en-US" altLang="zh-CN" sz="2800" dirty="0" smtClean="0">
                <a:solidFill>
                  <a:srgbClr val="990000"/>
                </a:solidFill>
                <a:latin typeface="Arial"/>
                <a:ea typeface="+mj-ea"/>
                <a:cs typeface="Arial"/>
              </a:rPr>
              <a:t>control </a:t>
            </a:r>
            <a:r>
              <a:rPr lang="en-US" altLang="zh-CN" sz="2800" dirty="0">
                <a:solidFill>
                  <a:srgbClr val="990000"/>
                </a:solidFill>
                <a:latin typeface="Arial"/>
                <a:ea typeface="+mj-ea"/>
                <a:cs typeface="Arial"/>
              </a:rPr>
              <a:t>BMPs</a:t>
            </a:r>
          </a:p>
          <a:p>
            <a:pPr algn="ctr">
              <a:spcBef>
                <a:spcPct val="0"/>
              </a:spcBef>
              <a:defRPr/>
            </a:pPr>
            <a:r>
              <a:rPr lang="en-US" altLang="zh-CN" sz="2400" u="sng" dirty="0">
                <a:solidFill>
                  <a:schemeClr val="tx2">
                    <a:lumMod val="60000"/>
                    <a:lumOff val="40000"/>
                  </a:schemeClr>
                </a:solidFill>
                <a:latin typeface="Arial"/>
                <a:cs typeface="Arial"/>
              </a:rPr>
              <a:t>Entrance/outlet tire wash</a:t>
            </a:r>
          </a:p>
        </p:txBody>
      </p:sp>
      <p:sp>
        <p:nvSpPr>
          <p:cNvPr id="6" name="Rectangle 5">
            <a:extLst>
              <a:ext uri="{FF2B5EF4-FFF2-40B4-BE49-F238E27FC236}">
                <a16:creationId xmlns:a16="http://schemas.microsoft.com/office/drawing/2014/main" xmlns="" id="{0E61D965-EAC8-468D-87E0-45A7002E56CF}"/>
              </a:ext>
            </a:extLst>
          </p:cNvPr>
          <p:cNvSpPr/>
          <p:nvPr/>
        </p:nvSpPr>
        <p:spPr>
          <a:xfrm>
            <a:off x="520861" y="1075791"/>
            <a:ext cx="8254839" cy="923330"/>
          </a:xfrm>
          <a:prstGeom prst="rect">
            <a:avLst/>
          </a:prstGeom>
        </p:spPr>
        <p:txBody>
          <a:bodyPr wrap="square">
            <a:spAutoFit/>
          </a:bodyPr>
          <a:lstStyle/>
          <a:p>
            <a:pPr algn="just"/>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tire</a:t>
            </a:r>
            <a:r>
              <a:rPr lang="zh-CN" altLang="en-US" dirty="0">
                <a:solidFill>
                  <a:srgbClr val="00B050"/>
                </a:solidFill>
                <a:latin typeface="Times New Roman" panose="02020603050405020304" pitchFamily="18" charset="0"/>
                <a:cs typeface="Times New Roman" panose="02020603050405020304" pitchFamily="18" charset="0"/>
              </a:rPr>
              <a:t> </a:t>
            </a:r>
            <a:r>
              <a:rPr lang="en-US" altLang="zh-CN" dirty="0">
                <a:solidFill>
                  <a:srgbClr val="00B050"/>
                </a:solidFill>
                <a:latin typeface="Times New Roman" panose="02020603050405020304" pitchFamily="18" charset="0"/>
                <a:cs typeface="Times New Roman" panose="02020603050405020304" pitchFamily="18" charset="0"/>
              </a:rPr>
              <a:t>wash </a:t>
            </a:r>
            <a:r>
              <a:rPr lang="en-US" altLang="zh-CN"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access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points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vehicles’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tires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prevent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sediment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transported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public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roadways.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mud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tracking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problem.</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98F2103-2D01-438B-A56A-EB715D3A1D7C}"/>
              </a:ext>
            </a:extLst>
          </p:cNvPr>
          <p:cNvSpPr txBox="1"/>
          <p:nvPr/>
        </p:nvSpPr>
        <p:spPr>
          <a:xfrm>
            <a:off x="520860" y="2346362"/>
            <a:ext cx="1261643" cy="369332"/>
          </a:xfrm>
          <a:prstGeom prst="rect">
            <a:avLst/>
          </a:prstGeom>
          <a:solidFill>
            <a:srgbClr val="FFCC00"/>
          </a:solidFill>
        </p:spPr>
        <p:txBody>
          <a:bodyPr wrap="square" rIns="91440" rtlCol="0">
            <a:spAutoFit/>
          </a:bodyPr>
          <a:lstStyle/>
          <a:p>
            <a:r>
              <a:rPr lang="en-US" altLang="zh-CN">
                <a:latin typeface="Times New Roman" charset="0"/>
                <a:ea typeface="Times New Roman" charset="0"/>
                <a:cs typeface="Times New Roman" charset="0"/>
              </a:rPr>
              <a:t>Limitations</a:t>
            </a:r>
            <a:endParaRPr lang="en-US" altLang="en-US"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xmlns="" id="{D8388EFC-F996-4367-9639-C2663A616581}"/>
              </a:ext>
            </a:extLst>
          </p:cNvPr>
          <p:cNvSpPr/>
          <p:nvPr/>
        </p:nvSpPr>
        <p:spPr>
          <a:xfrm>
            <a:off x="520861" y="2767579"/>
            <a:ext cx="3483980" cy="2308324"/>
          </a:xfrm>
          <a:prstGeom prst="rect">
            <a:avLst/>
          </a:prstGeom>
        </p:spPr>
        <p:txBody>
          <a:bodyPr wrap="square">
            <a:spAutoFit/>
          </a:bodyPr>
          <a:lstStyle/>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Requires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supply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tire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washing</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Requires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doublewide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access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prevent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entering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vehicles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driving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through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a:t>
            </a:r>
          </a:p>
          <a:p>
            <a:pPr marL="285750" indent="-285750" algn="just">
              <a:buFont typeface="Arial" panose="020B0604020202020204" pitchFamily="34" charset="0"/>
              <a:buChar char="•"/>
            </a:pP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road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slick</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wet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tire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vehicles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drive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through.</a:t>
            </a:r>
            <a:endParaRPr lang="en-US" altLang="zh-CN" dirty="0">
              <a:solidFill>
                <a:srgbClr val="000000"/>
              </a:solidFill>
              <a:latin typeface="Times New Roman" panose="02020603050405020304" pitchFamily="18" charset="0"/>
              <a:cs typeface="Times New Roman" panose="02020603050405020304" pitchFamily="18" charset="0"/>
            </a:endParaRPr>
          </a:p>
        </p:txBody>
      </p:sp>
      <p:pic>
        <p:nvPicPr>
          <p:cNvPr id="3074" name="Picture 2" descr="hoto of wheel wash system"/>
          <p:cNvPicPr>
            <a:picLocks noChangeAspect="1" noChangeArrowheads="1"/>
          </p:cNvPicPr>
          <p:nvPr/>
        </p:nvPicPr>
        <p:blipFill rotWithShape="1">
          <a:blip r:embed="rId2">
            <a:extLst>
              <a:ext uri="{28A0092B-C50C-407E-A947-70E740481C1C}">
                <a14:useLocalDpi xmlns:a14="http://schemas.microsoft.com/office/drawing/2010/main" val="0"/>
              </a:ext>
            </a:extLst>
          </a:blip>
          <a:srcRect l="561" t="973" r="1000" b="1861"/>
          <a:stretch/>
        </p:blipFill>
        <p:spPr bwMode="auto">
          <a:xfrm>
            <a:off x="4572000" y="2257063"/>
            <a:ext cx="4062714" cy="30209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7281905-2620-4714-9CC4-4FEB5776171D}"/>
              </a:ext>
            </a:extLst>
          </p:cNvPr>
          <p:cNvSpPr txBox="1"/>
          <p:nvPr/>
        </p:nvSpPr>
        <p:spPr>
          <a:xfrm>
            <a:off x="4572000" y="5278056"/>
            <a:ext cx="3865944"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stormwater.pca.state.mn.us</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index.php?title</a:t>
            </a:r>
            <a:r>
              <a:rPr lang="en-US" sz="1000" dirty="0">
                <a:solidFill>
                  <a:srgbClr val="000000"/>
                </a:solidFill>
                <a:latin typeface="Times New Roman" charset="0"/>
                <a:ea typeface="Times New Roman" charset="0"/>
                <a:cs typeface="Times New Roman" charset="0"/>
              </a:rPr>
              <a:t>=File:Tracking_1.png</a:t>
            </a:r>
          </a:p>
        </p:txBody>
      </p:sp>
    </p:spTree>
    <p:extLst>
      <p:ext uri="{BB962C8B-B14F-4D97-AF65-F5344CB8AC3E}">
        <p14:creationId xmlns:p14="http://schemas.microsoft.com/office/powerpoint/2010/main" val="1258816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ea typeface="+mj-ea"/>
                <a:cs typeface="Arial"/>
              </a:rPr>
              <a:t>Non-structural BMPs</a:t>
            </a:r>
            <a:endParaRPr lang="en-US" altLang="zh-CN" sz="2800" dirty="0">
              <a:solidFill>
                <a:srgbClr val="990000"/>
              </a:solidFill>
              <a:latin typeface="Arial"/>
              <a:ea typeface="+mj-ea"/>
              <a:cs typeface="Arial"/>
            </a:endParaRPr>
          </a:p>
        </p:txBody>
      </p:sp>
      <p:sp>
        <p:nvSpPr>
          <p:cNvPr id="6" name="Rectangle 5">
            <a:extLst>
              <a:ext uri="{FF2B5EF4-FFF2-40B4-BE49-F238E27FC236}">
                <a16:creationId xmlns:a16="http://schemas.microsoft.com/office/drawing/2014/main" xmlns="" id="{0E61D965-EAC8-468D-87E0-45A7002E56CF}"/>
              </a:ext>
            </a:extLst>
          </p:cNvPr>
          <p:cNvSpPr/>
          <p:nvPr/>
        </p:nvSpPr>
        <p:spPr>
          <a:xfrm>
            <a:off x="405195" y="1446835"/>
            <a:ext cx="3511897" cy="3693319"/>
          </a:xfrm>
          <a:prstGeom prst="rect">
            <a:avLst/>
          </a:prstGeom>
        </p:spPr>
        <p:txBody>
          <a:bodyPr wrap="square">
            <a:spAutoFit/>
          </a:bodyPr>
          <a:lstStyle/>
          <a:p>
            <a:pPr algn="just"/>
            <a:r>
              <a:rPr lang="en-US" altLang="zh-CN" b="1" dirty="0">
                <a:solidFill>
                  <a:srgbClr val="00B050"/>
                </a:solidFill>
                <a:latin typeface="Times New Roman" panose="02020603050405020304" pitchFamily="18" charset="0"/>
                <a:cs typeface="Times New Roman" panose="02020603050405020304" pitchFamily="18" charset="0"/>
              </a:rPr>
              <a:t>Disposal</a:t>
            </a:r>
            <a:r>
              <a:rPr lang="zh-CN" altLang="en-US" b="1" dirty="0">
                <a:solidFill>
                  <a:srgbClr val="00B050"/>
                </a:solidFill>
                <a:latin typeface="Times New Roman" panose="02020603050405020304" pitchFamily="18" charset="0"/>
                <a:cs typeface="Times New Roman" panose="02020603050405020304" pitchFamily="18" charset="0"/>
              </a:rPr>
              <a:t> </a:t>
            </a:r>
            <a:r>
              <a:rPr lang="en-US" altLang="zh-CN" b="1" dirty="0">
                <a:solidFill>
                  <a:srgbClr val="00B050"/>
                </a:solidFill>
                <a:latin typeface="Times New Roman" panose="02020603050405020304" pitchFamily="18" charset="0"/>
                <a:cs typeface="Times New Roman" panose="02020603050405020304" pitchFamily="18" charset="0"/>
              </a:rPr>
              <a:t>of</a:t>
            </a:r>
            <a:r>
              <a:rPr lang="zh-CN" altLang="en-US" b="1" dirty="0">
                <a:solidFill>
                  <a:srgbClr val="00B050"/>
                </a:solidFill>
                <a:latin typeface="Times New Roman" panose="02020603050405020304" pitchFamily="18" charset="0"/>
                <a:cs typeface="Times New Roman" panose="02020603050405020304" pitchFamily="18" charset="0"/>
              </a:rPr>
              <a:t> </a:t>
            </a:r>
            <a:r>
              <a:rPr lang="en-US" altLang="zh-CN" b="1" dirty="0">
                <a:solidFill>
                  <a:srgbClr val="00B050"/>
                </a:solidFill>
                <a:latin typeface="Times New Roman" panose="02020603050405020304" pitchFamily="18" charset="0"/>
                <a:cs typeface="Times New Roman" panose="02020603050405020304" pitchFamily="18" charset="0"/>
              </a:rPr>
              <a:t>construction</a:t>
            </a:r>
            <a:r>
              <a:rPr lang="zh-CN" altLang="en-US" b="1" dirty="0">
                <a:solidFill>
                  <a:srgbClr val="00B050"/>
                </a:solidFill>
                <a:latin typeface="Times New Roman" panose="02020603050405020304" pitchFamily="18" charset="0"/>
                <a:cs typeface="Times New Roman" panose="02020603050405020304" pitchFamily="18" charset="0"/>
              </a:rPr>
              <a:t> </a:t>
            </a:r>
            <a:r>
              <a:rPr lang="en-US" altLang="zh-CN" b="1" dirty="0">
                <a:solidFill>
                  <a:srgbClr val="00B050"/>
                </a:solidFill>
                <a:latin typeface="Times New Roman" panose="02020603050405020304" pitchFamily="18" charset="0"/>
                <a:cs typeface="Times New Roman" panose="02020603050405020304" pitchFamily="18" charset="0"/>
              </a:rPr>
              <a:t>materials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finish,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mortar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masonry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work</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washout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Stucco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work</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painting</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Lime/fly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ash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cement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treating</a:t>
            </a:r>
          </a:p>
          <a:p>
            <a:pPr algn="just"/>
            <a:endParaRPr lang="en-US" altLang="zh-CN" b="1" dirty="0">
              <a:solidFill>
                <a:srgbClr val="00B050"/>
              </a:solidFill>
              <a:latin typeface="Times New Roman" panose="02020603050405020304" pitchFamily="18" charset="0"/>
              <a:cs typeface="Times New Roman" panose="02020603050405020304" pitchFamily="18" charset="0"/>
            </a:endParaRPr>
          </a:p>
          <a:p>
            <a:pPr algn="just"/>
            <a:r>
              <a:rPr lang="en-US" altLang="zh-CN" b="1" dirty="0">
                <a:solidFill>
                  <a:srgbClr val="00B050"/>
                </a:solidFill>
                <a:latin typeface="Times New Roman" panose="02020603050405020304" pitchFamily="18" charset="0"/>
                <a:cs typeface="Times New Roman" panose="02020603050405020304" pitchFamily="18" charset="0"/>
              </a:rPr>
              <a:t>Process</a:t>
            </a:r>
            <a:r>
              <a:rPr lang="zh-CN" altLang="en-US" b="1" dirty="0">
                <a:solidFill>
                  <a:srgbClr val="00B050"/>
                </a:solidFill>
                <a:latin typeface="Times New Roman" panose="02020603050405020304" pitchFamily="18" charset="0"/>
                <a:cs typeface="Times New Roman" panose="02020603050405020304" pitchFamily="18" charset="0"/>
              </a:rPr>
              <a:t> </a:t>
            </a:r>
            <a:r>
              <a:rPr lang="en-US" altLang="zh-CN" b="1" dirty="0">
                <a:solidFill>
                  <a:srgbClr val="00B050"/>
                </a:solidFill>
                <a:latin typeface="Times New Roman" panose="02020603050405020304" pitchFamily="18" charset="0"/>
                <a:cs typeface="Times New Roman" panose="02020603050405020304" pitchFamily="18" charset="0"/>
              </a:rPr>
              <a:t>discharge</a:t>
            </a:r>
            <a:r>
              <a:rPr lang="zh-CN" altLang="en-US" b="1" dirty="0">
                <a:solidFill>
                  <a:srgbClr val="00B050"/>
                </a:solidFill>
                <a:latin typeface="Times New Roman" panose="02020603050405020304" pitchFamily="18" charset="0"/>
                <a:cs typeface="Times New Roman" panose="02020603050405020304" pitchFamily="18" charset="0"/>
              </a:rPr>
              <a:t> </a:t>
            </a:r>
            <a:r>
              <a:rPr lang="en-US" altLang="zh-CN" b="1" dirty="0">
                <a:solidFill>
                  <a:srgbClr val="00B050"/>
                </a:solidFill>
                <a:latin typeface="Times New Roman" panose="02020603050405020304" pitchFamily="18" charset="0"/>
                <a:cs typeface="Times New Roman" panose="02020603050405020304" pitchFamily="18" charset="0"/>
              </a:rPr>
              <a:t>containment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Boring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operating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saw-cutting</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Paving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grinding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operations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Dewatering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operations</a:t>
            </a:r>
          </a:p>
          <a:p>
            <a:pPr marL="285750" indent="-285750" algn="just">
              <a:buFont typeface="Arial" charset="0"/>
              <a:buChar char="•"/>
            </a:pP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849169" y="1446835"/>
            <a:ext cx="3578139" cy="3693319"/>
          </a:xfrm>
          <a:prstGeom prst="rect">
            <a:avLst/>
          </a:prstGeom>
        </p:spPr>
        <p:txBody>
          <a:bodyPr wrap="square">
            <a:spAutoFit/>
          </a:bodyPr>
          <a:lstStyle/>
          <a:p>
            <a:pPr algn="just"/>
            <a:r>
              <a:rPr lang="en-US" altLang="zh-CN" b="1" dirty="0">
                <a:solidFill>
                  <a:srgbClr val="00B050"/>
                </a:solidFill>
                <a:latin typeface="Times New Roman" panose="02020603050405020304" pitchFamily="18" charset="0"/>
                <a:cs typeface="Times New Roman" panose="02020603050405020304" pitchFamily="18" charset="0"/>
              </a:rPr>
              <a:t>Site</a:t>
            </a:r>
            <a:r>
              <a:rPr lang="zh-CN" altLang="en-US" b="1" dirty="0">
                <a:solidFill>
                  <a:srgbClr val="00B050"/>
                </a:solidFill>
                <a:latin typeface="Times New Roman" panose="02020603050405020304" pitchFamily="18" charset="0"/>
                <a:cs typeface="Times New Roman" panose="02020603050405020304" pitchFamily="18" charset="0"/>
              </a:rPr>
              <a:t> </a:t>
            </a:r>
            <a:r>
              <a:rPr lang="en-US" altLang="zh-CN" b="1" dirty="0">
                <a:solidFill>
                  <a:srgbClr val="00B050"/>
                </a:solidFill>
                <a:latin typeface="Times New Roman" panose="02020603050405020304" pitchFamily="18" charset="0"/>
                <a:cs typeface="Times New Roman" panose="02020603050405020304" pitchFamily="18" charset="0"/>
              </a:rPr>
              <a:t>management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conservation</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Liquid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pollutant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management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Sanitary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septic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management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Vehicle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equipment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fueling,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maintenance</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Hazardous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management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Contaminated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soil,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fertilizers,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pesticides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Solid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management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Stockpile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management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Material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delivery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storage</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prevention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a:t>
            </a:r>
          </a:p>
        </p:txBody>
      </p:sp>
    </p:spTree>
    <p:extLst>
      <p:ext uri="{BB962C8B-B14F-4D97-AF65-F5344CB8AC3E}">
        <p14:creationId xmlns:p14="http://schemas.microsoft.com/office/powerpoint/2010/main" val="1373193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538"/>
            <a:ext cx="9143999" cy="584775"/>
          </a:xfrm>
          <a:prstGeom prst="rect">
            <a:avLst/>
          </a:prstGeom>
        </p:spPr>
        <p:txBody>
          <a:bodyPr wrap="square">
            <a:spAutoFit/>
          </a:bodyPr>
          <a:lstStyle/>
          <a:p>
            <a:pPr lvl="0" algn="ctr">
              <a:spcBef>
                <a:spcPct val="0"/>
              </a:spcBef>
              <a:defRPr/>
            </a:pPr>
            <a:r>
              <a:rPr lang="en-US" altLang="zh-CN" sz="3200" dirty="0">
                <a:solidFill>
                  <a:srgbClr val="990000"/>
                </a:solidFill>
                <a:latin typeface="Arial"/>
                <a:cs typeface="Arial"/>
              </a:rPr>
              <a:t>Impact to LA River</a:t>
            </a:r>
          </a:p>
        </p:txBody>
      </p:sp>
      <p:sp>
        <p:nvSpPr>
          <p:cNvPr id="6" name="TextBox 5"/>
          <p:cNvSpPr txBox="1"/>
          <p:nvPr/>
        </p:nvSpPr>
        <p:spPr>
          <a:xfrm>
            <a:off x="347242" y="917176"/>
            <a:ext cx="8368495" cy="4924425"/>
          </a:xfrm>
          <a:prstGeom prst="rect">
            <a:avLst/>
          </a:prstGeom>
          <a:noFill/>
        </p:spPr>
        <p:txBody>
          <a:bodyPr wrap="square" rtlCol="0">
            <a:spAutoFit/>
          </a:bodyPr>
          <a:lstStyle/>
          <a:p>
            <a:pPr marL="342900" indent="-342900" algn="just">
              <a:spcAft>
                <a:spcPts val="600"/>
              </a:spcAft>
              <a:buFont typeface="Arial" charset="0"/>
              <a:buChar char="•"/>
            </a:pPr>
            <a:r>
              <a:rPr lang="en-US" sz="1900" dirty="0">
                <a:solidFill>
                  <a:srgbClr val="000000"/>
                </a:solidFill>
                <a:latin typeface="Times New Roman" charset="0"/>
                <a:ea typeface="Times New Roman" charset="0"/>
                <a:cs typeface="Times New Roman" charset="0"/>
              </a:rPr>
              <a:t>With the increasing urbanization of Los Angeles, the </a:t>
            </a:r>
            <a:r>
              <a:rPr lang="en-US" sz="1900" dirty="0" smtClean="0">
                <a:solidFill>
                  <a:srgbClr val="000000"/>
                </a:solidFill>
                <a:latin typeface="Times New Roman" charset="0"/>
                <a:ea typeface="Times New Roman" charset="0"/>
                <a:cs typeface="Times New Roman" charset="0"/>
              </a:rPr>
              <a:t>water </a:t>
            </a:r>
            <a:r>
              <a:rPr lang="en-US" altLang="zh-CN" sz="1900" dirty="0" smtClean="0">
                <a:solidFill>
                  <a:srgbClr val="000000"/>
                </a:solidFill>
                <a:latin typeface="Times New Roman" charset="0"/>
                <a:ea typeface="Times New Roman" charset="0"/>
                <a:cs typeface="Times New Roman" charset="0"/>
              </a:rPr>
              <a:t>quality</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in </a:t>
            </a:r>
            <a:r>
              <a:rPr lang="en-US" altLang="zh-CN" sz="1900" dirty="0" smtClean="0">
                <a:solidFill>
                  <a:srgbClr val="000000"/>
                </a:solidFill>
                <a:latin typeface="Times New Roman" charset="0"/>
                <a:ea typeface="Times New Roman" charset="0"/>
                <a:cs typeface="Times New Roman" charset="0"/>
              </a:rPr>
              <a:t>LA</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River </a:t>
            </a:r>
            <a:r>
              <a:rPr lang="en-US" sz="1900" dirty="0">
                <a:solidFill>
                  <a:srgbClr val="000000"/>
                </a:solidFill>
                <a:latin typeface="Times New Roman" charset="0"/>
                <a:ea typeface="Times New Roman" charset="0"/>
                <a:cs typeface="Times New Roman" charset="0"/>
              </a:rPr>
              <a:t>has declined significantly. </a:t>
            </a:r>
            <a:r>
              <a:rPr lang="en-US" altLang="zh-CN" sz="1900" dirty="0" smtClean="0">
                <a:solidFill>
                  <a:srgbClr val="000000"/>
                </a:solidFill>
                <a:latin typeface="Times New Roman" charset="0"/>
                <a:ea typeface="Times New Roman" charset="0"/>
                <a:cs typeface="Times New Roman" charset="0"/>
              </a:rPr>
              <a:t>It</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is</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mostly</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resulted</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from</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untreated </a:t>
            </a:r>
            <a:r>
              <a:rPr lang="en-US" sz="1900" dirty="0" err="1">
                <a:solidFill>
                  <a:srgbClr val="000000"/>
                </a:solidFill>
                <a:latin typeface="Times New Roman" charset="0"/>
                <a:ea typeface="Times New Roman" charset="0"/>
                <a:cs typeface="Times New Roman" charset="0"/>
              </a:rPr>
              <a:t>stormwater</a:t>
            </a:r>
            <a:r>
              <a:rPr lang="en-US" sz="1900" dirty="0">
                <a:solidFill>
                  <a:srgbClr val="000000"/>
                </a:solidFill>
                <a:latin typeface="Times New Roman" charset="0"/>
                <a:ea typeface="Times New Roman" charset="0"/>
                <a:cs typeface="Times New Roman" charset="0"/>
              </a:rPr>
              <a:t> runoff </a:t>
            </a:r>
            <a:r>
              <a:rPr lang="en-US" sz="1900" dirty="0" smtClean="0">
                <a:solidFill>
                  <a:srgbClr val="000000"/>
                </a:solidFill>
                <a:latin typeface="Times New Roman" charset="0"/>
                <a:ea typeface="Times New Roman" charset="0"/>
                <a:cs typeface="Times New Roman" charset="0"/>
              </a:rPr>
              <a:t>enter</a:t>
            </a:r>
            <a:r>
              <a:rPr lang="en-US" altLang="zh-CN" sz="1900" dirty="0" smtClean="0">
                <a:solidFill>
                  <a:srgbClr val="000000"/>
                </a:solidFill>
                <a:latin typeface="Times New Roman" charset="0"/>
                <a:ea typeface="Times New Roman" charset="0"/>
                <a:cs typeface="Times New Roman" charset="0"/>
              </a:rPr>
              <a:t>ed</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the </a:t>
            </a:r>
            <a:r>
              <a:rPr lang="en-US" altLang="zh-CN" sz="1900" dirty="0" smtClean="0">
                <a:solidFill>
                  <a:srgbClr val="000000"/>
                </a:solidFill>
                <a:latin typeface="Times New Roman" charset="0"/>
                <a:ea typeface="Times New Roman" charset="0"/>
                <a:cs typeface="Times New Roman" charset="0"/>
              </a:rPr>
              <a:t>LA</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River</a:t>
            </a:r>
            <a:r>
              <a:rPr lang="en-US" altLang="zh-CN" sz="1900" dirty="0" smtClean="0">
                <a:solidFill>
                  <a:srgbClr val="000000"/>
                </a:solidFill>
                <a:latin typeface="Times New Roman" charset="0"/>
                <a:ea typeface="Times New Roman" charset="0"/>
                <a:cs typeface="Times New Roman" charset="0"/>
              </a:rPr>
              <a:t>.</a:t>
            </a:r>
            <a:r>
              <a:rPr lang="zh-CN" altLang="en-US" sz="1900" dirty="0" smtClean="0">
                <a:solidFill>
                  <a:srgbClr val="000000"/>
                </a:solidFill>
                <a:latin typeface="Times New Roman" charset="0"/>
                <a:ea typeface="Times New Roman" charset="0"/>
                <a:cs typeface="Times New Roman" charset="0"/>
              </a:rPr>
              <a:t> </a:t>
            </a:r>
            <a:endParaRPr lang="en-US" altLang="zh-CN" sz="1900" dirty="0" smtClean="0">
              <a:solidFill>
                <a:srgbClr val="000000"/>
              </a:solidFill>
              <a:latin typeface="Times New Roman" charset="0"/>
              <a:ea typeface="Times New Roman" charset="0"/>
              <a:cs typeface="Times New Roman" charset="0"/>
            </a:endParaRPr>
          </a:p>
          <a:p>
            <a:pPr marL="342900" indent="-342900" algn="just">
              <a:spcAft>
                <a:spcPts val="600"/>
              </a:spcAft>
              <a:buFont typeface="Arial" charset="0"/>
              <a:buChar char="•"/>
            </a:pPr>
            <a:r>
              <a:rPr lang="en-US" sz="1900" dirty="0" smtClean="0">
                <a:solidFill>
                  <a:srgbClr val="000000"/>
                </a:solidFill>
                <a:latin typeface="Times New Roman" charset="0"/>
                <a:ea typeface="Times New Roman" charset="0"/>
                <a:cs typeface="Times New Roman" charset="0"/>
              </a:rPr>
              <a:t>Water pollution from point sources including commercial, industrial, and municipal facilities are controlled by Clean Water Act and National Pollution Discharge Elimination Systems permit (NPDES). While nonpoint source pollution </a:t>
            </a:r>
            <a:r>
              <a:rPr lang="en-US" altLang="zh-CN" sz="1900" dirty="0" smtClean="0">
                <a:solidFill>
                  <a:srgbClr val="000000"/>
                </a:solidFill>
                <a:latin typeface="Times New Roman" charset="0"/>
                <a:ea typeface="Times New Roman" charset="0"/>
                <a:cs typeface="Times New Roman" charset="0"/>
              </a:rPr>
              <a:t>is</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difficult to control. </a:t>
            </a:r>
            <a:r>
              <a:rPr lang="en-US" altLang="zh-CN" sz="1900" dirty="0" err="1" smtClean="0">
                <a:solidFill>
                  <a:srgbClr val="000000"/>
                </a:solidFill>
                <a:latin typeface="Times New Roman" charset="0"/>
                <a:ea typeface="Times New Roman" charset="0"/>
                <a:cs typeface="Times New Roman" charset="0"/>
              </a:rPr>
              <a:t>Stormw</a:t>
            </a:r>
            <a:r>
              <a:rPr lang="en-US" sz="1900" dirty="0" err="1" smtClean="0">
                <a:solidFill>
                  <a:srgbClr val="000000"/>
                </a:solidFill>
                <a:latin typeface="Times New Roman" charset="0"/>
                <a:ea typeface="Times New Roman" charset="0"/>
                <a:cs typeface="Times New Roman" charset="0"/>
              </a:rPr>
              <a:t>ater</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runoff can come in contact with natural and manmade pollutants and </a:t>
            </a:r>
            <a:r>
              <a:rPr lang="en-US" altLang="zh-CN" sz="1900" dirty="0" smtClean="0">
                <a:solidFill>
                  <a:srgbClr val="000000"/>
                </a:solidFill>
                <a:latin typeface="Times New Roman" charset="0"/>
                <a:ea typeface="Times New Roman" charset="0"/>
                <a:cs typeface="Times New Roman" charset="0"/>
              </a:rPr>
              <a:t>transport</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the </a:t>
            </a:r>
            <a:r>
              <a:rPr lang="en-US" sz="1900" dirty="0">
                <a:solidFill>
                  <a:srgbClr val="000000"/>
                </a:solidFill>
                <a:latin typeface="Times New Roman" charset="0"/>
                <a:ea typeface="Times New Roman" charset="0"/>
                <a:cs typeface="Times New Roman" charset="0"/>
              </a:rPr>
              <a:t>pollution into the water systems. A wide range of pollutants including sediments, oil, grease, toxic chemicals, heavy metals, and bacteria can find their way into </a:t>
            </a:r>
            <a:r>
              <a:rPr lang="en-US" altLang="zh-CN" sz="1900" dirty="0" smtClean="0">
                <a:solidFill>
                  <a:srgbClr val="000000"/>
                </a:solidFill>
                <a:latin typeface="Times New Roman" charset="0"/>
                <a:ea typeface="Times New Roman" charset="0"/>
                <a:cs typeface="Times New Roman" charset="0"/>
              </a:rPr>
              <a:t>LA</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R</a:t>
            </a:r>
            <a:r>
              <a:rPr lang="en-US" sz="1900" dirty="0" smtClean="0">
                <a:solidFill>
                  <a:srgbClr val="000000"/>
                </a:solidFill>
                <a:latin typeface="Times New Roman" charset="0"/>
                <a:ea typeface="Times New Roman" charset="0"/>
                <a:cs typeface="Times New Roman" charset="0"/>
              </a:rPr>
              <a:t>iver. </a:t>
            </a:r>
            <a:endParaRPr lang="en-US" sz="1900" dirty="0">
              <a:solidFill>
                <a:srgbClr val="000000"/>
              </a:solidFill>
              <a:latin typeface="Times New Roman" charset="0"/>
              <a:ea typeface="Times New Roman" charset="0"/>
              <a:cs typeface="Times New Roman" charset="0"/>
            </a:endParaRPr>
          </a:p>
          <a:p>
            <a:pPr marL="342900" indent="-342900" algn="just">
              <a:spcAft>
                <a:spcPts val="600"/>
              </a:spcAft>
              <a:buFont typeface="Arial" charset="0"/>
              <a:buChar char="•"/>
            </a:pPr>
            <a:r>
              <a:rPr lang="en-US" sz="1900" dirty="0">
                <a:solidFill>
                  <a:srgbClr val="000000"/>
                </a:solidFill>
                <a:latin typeface="Times New Roman" charset="0"/>
                <a:ea typeface="Times New Roman" charset="0"/>
                <a:cs typeface="Times New Roman" charset="0"/>
              </a:rPr>
              <a:t>As the </a:t>
            </a:r>
            <a:r>
              <a:rPr lang="en-US" altLang="zh-CN" sz="1900" dirty="0" err="1" smtClean="0">
                <a:solidFill>
                  <a:srgbClr val="000000"/>
                </a:solidFill>
                <a:latin typeface="Times New Roman" charset="0"/>
                <a:ea typeface="Times New Roman" charset="0"/>
                <a:cs typeface="Times New Roman" charset="0"/>
              </a:rPr>
              <a:t>storm</a:t>
            </a:r>
            <a:r>
              <a:rPr lang="en-US" sz="1900" dirty="0" err="1" smtClean="0">
                <a:solidFill>
                  <a:srgbClr val="000000"/>
                </a:solidFill>
                <a:latin typeface="Times New Roman" charset="0"/>
                <a:ea typeface="Times New Roman" charset="0"/>
                <a:cs typeface="Times New Roman" charset="0"/>
              </a:rPr>
              <a:t>water</a:t>
            </a:r>
            <a:r>
              <a:rPr 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runoff</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flows</a:t>
            </a:r>
            <a:r>
              <a:rPr lang="en-US" sz="1900" dirty="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it</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collects and transports </a:t>
            </a:r>
            <a:r>
              <a:rPr lang="en-US" sz="1900" dirty="0" smtClean="0">
                <a:solidFill>
                  <a:srgbClr val="000000"/>
                </a:solidFill>
                <a:latin typeface="Times New Roman" charset="0"/>
                <a:ea typeface="Times New Roman" charset="0"/>
                <a:cs typeface="Times New Roman" charset="0"/>
              </a:rPr>
              <a:t>pollutants</a:t>
            </a:r>
            <a:r>
              <a:rPr lang="en-US" sz="1900" dirty="0">
                <a:solidFill>
                  <a:srgbClr val="000000"/>
                </a:solidFill>
                <a:latin typeface="Times New Roman" charset="0"/>
                <a:ea typeface="Times New Roman" charset="0"/>
                <a:cs typeface="Times New Roman" charset="0"/>
              </a:rPr>
              <a:t>. Disturbances of the soil from construction </a:t>
            </a:r>
            <a:r>
              <a:rPr lang="en-US" altLang="zh-CN" sz="1900" dirty="0">
                <a:solidFill>
                  <a:srgbClr val="000000"/>
                </a:solidFill>
                <a:latin typeface="Times New Roman" charset="0"/>
                <a:ea typeface="Times New Roman" charset="0"/>
                <a:cs typeface="Times New Roman" charset="0"/>
              </a:rPr>
              <a:t>site</a:t>
            </a:r>
            <a:r>
              <a:rPr lang="zh-CN" altLang="en-US" sz="1900" dirty="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can </a:t>
            </a:r>
            <a:r>
              <a:rPr lang="en-US" altLang="zh-CN" sz="1900" dirty="0" smtClean="0">
                <a:solidFill>
                  <a:srgbClr val="000000"/>
                </a:solidFill>
                <a:latin typeface="Times New Roman" charset="0"/>
                <a:ea typeface="Times New Roman" charset="0"/>
                <a:cs typeface="Times New Roman" charset="0"/>
              </a:rPr>
              <a:t>cause</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erosion</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and</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wash </a:t>
            </a:r>
            <a:r>
              <a:rPr lang="en-US" altLang="zh-CN" sz="1900" dirty="0" smtClean="0">
                <a:solidFill>
                  <a:srgbClr val="000000"/>
                </a:solidFill>
                <a:latin typeface="Times New Roman" charset="0"/>
                <a:ea typeface="Times New Roman" charset="0"/>
                <a:cs typeface="Times New Roman" charset="0"/>
              </a:rPr>
              <a:t>sediment</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into </a:t>
            </a:r>
            <a:r>
              <a:rPr lang="en-US" sz="1900" dirty="0">
                <a:solidFill>
                  <a:srgbClr val="000000"/>
                </a:solidFill>
                <a:latin typeface="Times New Roman" charset="0"/>
                <a:ea typeface="Times New Roman" charset="0"/>
                <a:cs typeface="Times New Roman" charset="0"/>
              </a:rPr>
              <a:t>storm </a:t>
            </a:r>
            <a:r>
              <a:rPr lang="en-US" altLang="zh-CN" sz="1900" dirty="0" smtClean="0">
                <a:solidFill>
                  <a:srgbClr val="000000"/>
                </a:solidFill>
                <a:latin typeface="Times New Roman" charset="0"/>
                <a:ea typeface="Times New Roman" charset="0"/>
                <a:cs typeface="Times New Roman" charset="0"/>
              </a:rPr>
              <a:t>systems</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and receiving </a:t>
            </a:r>
            <a:r>
              <a:rPr lang="en-US" sz="1900" dirty="0" smtClean="0">
                <a:solidFill>
                  <a:srgbClr val="000000"/>
                </a:solidFill>
                <a:latin typeface="Times New Roman" charset="0"/>
                <a:ea typeface="Times New Roman" charset="0"/>
                <a:cs typeface="Times New Roman" charset="0"/>
              </a:rPr>
              <a:t>waters</a:t>
            </a:r>
            <a:r>
              <a:rPr lang="en-US" altLang="zh-CN" sz="1900" dirty="0" smtClean="0">
                <a:solidFill>
                  <a:srgbClr val="000000"/>
                </a:solidFill>
                <a:latin typeface="Times New Roman" charset="0"/>
                <a:ea typeface="Times New Roman" charset="0"/>
                <a:cs typeface="Times New Roman" charset="0"/>
              </a:rPr>
              <a:t>.</a:t>
            </a:r>
            <a:r>
              <a:rPr lang="en-US" sz="1900" dirty="0" smtClean="0">
                <a:solidFill>
                  <a:srgbClr val="000000"/>
                </a:solidFill>
                <a:latin typeface="Times New Roman" charset="0"/>
                <a:ea typeface="Times New Roman" charset="0"/>
                <a:cs typeface="Times New Roman" charset="0"/>
              </a:rPr>
              <a:t> </a:t>
            </a:r>
            <a:r>
              <a:rPr lang="en-US" altLang="zh-CN" sz="1900" dirty="0">
                <a:solidFill>
                  <a:srgbClr val="000000"/>
                </a:solidFill>
                <a:latin typeface="Times New Roman" charset="0"/>
                <a:ea typeface="Times New Roman" charset="0"/>
                <a:cs typeface="Times New Roman" charset="0"/>
              </a:rPr>
              <a:t>L</a:t>
            </a:r>
            <a:r>
              <a:rPr lang="en-US" sz="1900" dirty="0" smtClean="0">
                <a:solidFill>
                  <a:srgbClr val="000000"/>
                </a:solidFill>
                <a:latin typeface="Times New Roman" charset="0"/>
                <a:ea typeface="Times New Roman" charset="0"/>
                <a:cs typeface="Times New Roman" charset="0"/>
              </a:rPr>
              <a:t>eaking</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or</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spilt</a:t>
            </a:r>
            <a:r>
              <a:rPr lang="en-US" sz="1900" dirty="0" smtClean="0">
                <a:solidFill>
                  <a:srgbClr val="000000"/>
                </a:solidFill>
                <a:latin typeface="Times New Roman" charset="0"/>
                <a:ea typeface="Times New Roman" charset="0"/>
                <a:cs typeface="Times New Roman" charset="0"/>
              </a:rPr>
              <a:t> petroleum, pesticides</a:t>
            </a:r>
            <a:r>
              <a:rPr lang="en-US" sz="1900" dirty="0">
                <a:solidFill>
                  <a:srgbClr val="000000"/>
                </a:solidFill>
                <a:latin typeface="Times New Roman" charset="0"/>
                <a:ea typeface="Times New Roman" charset="0"/>
                <a:cs typeface="Times New Roman" charset="0"/>
              </a:rPr>
              <a:t>, cleaning solvents, </a:t>
            </a:r>
            <a:r>
              <a:rPr lang="en-US" altLang="zh-CN" sz="1900" dirty="0">
                <a:solidFill>
                  <a:srgbClr val="000000"/>
                </a:solidFill>
                <a:latin typeface="Times New Roman" charset="0"/>
                <a:ea typeface="Times New Roman" charset="0"/>
                <a:cs typeface="Times New Roman" charset="0"/>
              </a:rPr>
              <a:t>h</a:t>
            </a:r>
            <a:r>
              <a:rPr lang="en-US" sz="1900" dirty="0">
                <a:solidFill>
                  <a:srgbClr val="000000"/>
                </a:solidFill>
                <a:latin typeface="Times New Roman" charset="0"/>
                <a:ea typeface="Times New Roman" charset="0"/>
                <a:cs typeface="Times New Roman" charset="0"/>
              </a:rPr>
              <a:t>eavy </a:t>
            </a:r>
            <a:r>
              <a:rPr lang="en-US" sz="1900" dirty="0" smtClean="0">
                <a:solidFill>
                  <a:srgbClr val="000000"/>
                </a:solidFill>
                <a:latin typeface="Times New Roman" charset="0"/>
                <a:ea typeface="Times New Roman" charset="0"/>
                <a:cs typeface="Times New Roman" charset="0"/>
              </a:rPr>
              <a:t>metals</a:t>
            </a:r>
            <a:r>
              <a:rPr lang="en-US" altLang="zh-CN" sz="1900" dirty="0" smtClean="0">
                <a:solidFill>
                  <a:srgbClr val="000000"/>
                </a:solidFill>
                <a:latin typeface="Times New Roman" charset="0"/>
                <a:ea typeface="Times New Roman" charset="0"/>
                <a:cs typeface="Times New Roman" charset="0"/>
              </a:rPr>
              <a:t>,</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paint, or preserved</a:t>
            </a:r>
            <a:r>
              <a:rPr lang="zh-CN" altLang="en-US" sz="1900" dirty="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wood</a:t>
            </a:r>
            <a:r>
              <a:rPr lang="en-US" altLang="zh-CN" sz="1900" dirty="0" smtClean="0">
                <a:solidFill>
                  <a:srgbClr val="000000"/>
                </a:solidFill>
                <a:latin typeface="Times New Roman" charset="0"/>
                <a:ea typeface="Times New Roman" charset="0"/>
                <a:cs typeface="Times New Roman" charset="0"/>
              </a:rPr>
              <a:t>,</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and</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other</a:t>
            </a:r>
            <a:r>
              <a:rPr lang="zh-CN" altLang="en-US" sz="1900" dirty="0" smtClean="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toxic chemicals</a:t>
            </a:r>
            <a:r>
              <a:rPr lang="zh-CN" altLang="en-US" sz="1900" dirty="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in</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construction</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site,</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as</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well</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as</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oil</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and</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grease</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from</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parking</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lot</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can contaminate </a:t>
            </a:r>
            <a:r>
              <a:rPr lang="en-US" sz="1900" dirty="0" err="1">
                <a:solidFill>
                  <a:srgbClr val="000000"/>
                </a:solidFill>
                <a:latin typeface="Times New Roman" charset="0"/>
                <a:ea typeface="Times New Roman" charset="0"/>
                <a:cs typeface="Times New Roman" charset="0"/>
              </a:rPr>
              <a:t>stormwater</a:t>
            </a:r>
            <a:r>
              <a:rPr lang="en-US" sz="1900" dirty="0">
                <a:solidFill>
                  <a:srgbClr val="000000"/>
                </a:solidFill>
                <a:latin typeface="Times New Roman" charset="0"/>
                <a:ea typeface="Times New Roman" charset="0"/>
                <a:cs typeface="Times New Roman" charset="0"/>
              </a:rPr>
              <a:t> and be transported downstream into </a:t>
            </a:r>
            <a:r>
              <a:rPr lang="en-US" altLang="zh-CN" sz="1900" dirty="0" smtClean="0">
                <a:solidFill>
                  <a:srgbClr val="000000"/>
                </a:solidFill>
                <a:latin typeface="Times New Roman" charset="0"/>
                <a:ea typeface="Times New Roman" charset="0"/>
                <a:cs typeface="Times New Roman" charset="0"/>
              </a:rPr>
              <a:t>LA</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River.</a:t>
            </a:r>
            <a:endParaRPr lang="en-US" sz="19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2690576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Disposal </a:t>
            </a:r>
            <a:r>
              <a:rPr lang="en-US" altLang="zh-CN" sz="2400" u="sng" dirty="0">
                <a:solidFill>
                  <a:schemeClr val="tx2">
                    <a:lumMod val="60000"/>
                    <a:lumOff val="40000"/>
                  </a:schemeClr>
                </a:solidFill>
                <a:latin typeface="Arial"/>
                <a:cs typeface="Arial"/>
              </a:rPr>
              <a:t>of construction materials</a:t>
            </a:r>
            <a:endParaRPr lang="en-US" altLang="zh-CN" sz="2800" u="sng" dirty="0">
              <a:solidFill>
                <a:schemeClr val="tx2">
                  <a:lumMod val="60000"/>
                  <a:lumOff val="40000"/>
                </a:schemeClr>
              </a:solidFill>
              <a:latin typeface="Arial"/>
              <a:cs typeface="Arial"/>
            </a:endParaRPr>
          </a:p>
        </p:txBody>
      </p:sp>
      <p:sp>
        <p:nvSpPr>
          <p:cNvPr id="5" name="TextBox 4"/>
          <p:cNvSpPr txBox="1"/>
          <p:nvPr/>
        </p:nvSpPr>
        <p:spPr>
          <a:xfrm>
            <a:off x="515038" y="1285971"/>
            <a:ext cx="4080111"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Concrete finish, mortar and masonry work</a:t>
            </a:r>
          </a:p>
        </p:txBody>
      </p:sp>
      <p:sp>
        <p:nvSpPr>
          <p:cNvPr id="6" name="Rectangle 5"/>
          <p:cNvSpPr/>
          <p:nvPr/>
        </p:nvSpPr>
        <p:spPr>
          <a:xfrm>
            <a:off x="520860" y="1730945"/>
            <a:ext cx="8407240" cy="1754326"/>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Follow proper procedures in performing concrete finish, mortar and masonry </a:t>
            </a:r>
            <a:r>
              <a:rPr lang="en-US" altLang="zh-CN" dirty="0" smtClean="0">
                <a:solidFill>
                  <a:srgbClr val="000000"/>
                </a:solidFill>
                <a:latin typeface="Times New Roman" panose="02020603050405020304" pitchFamily="18" charset="0"/>
                <a:cs typeface="Times New Roman" panose="02020603050405020304" pitchFamily="18" charset="0"/>
              </a:rPr>
              <a:t>work</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Cannot</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wash out mixers, buckets, mortar boxes, or tools directly onto bare </a:t>
            </a:r>
            <a:r>
              <a:rPr lang="en-US" dirty="0" smtClean="0">
                <a:solidFill>
                  <a:srgbClr val="000000"/>
                </a:solidFill>
                <a:latin typeface="Times New Roman" panose="02020603050405020304" pitchFamily="18" charset="0"/>
                <a:cs typeface="Times New Roman" panose="02020603050405020304" pitchFamily="18" charset="0"/>
              </a:rPr>
              <a:t>ground</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a:t>
            </a:r>
            <a:r>
              <a:rPr lang="en-US" dirty="0">
                <a:solidFill>
                  <a:srgbClr val="000000"/>
                </a:solidFill>
                <a:latin typeface="Times New Roman" panose="02020603050405020304" pitchFamily="18" charset="0"/>
                <a:cs typeface="Times New Roman" panose="02020603050405020304" pitchFamily="18" charset="0"/>
              </a:rPr>
              <a:t>ontain washout and rinse water for treatment and </a:t>
            </a:r>
            <a:r>
              <a:rPr lang="en-US" altLang="zh-CN" dirty="0">
                <a:solidFill>
                  <a:srgbClr val="000000"/>
                </a:solidFill>
                <a:latin typeface="Times New Roman" panose="02020603050405020304" pitchFamily="18" charset="0"/>
                <a:cs typeface="Times New Roman" panose="02020603050405020304" pitchFamily="18" charset="0"/>
              </a:rPr>
              <a:t>appropriate</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disposal</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perform concrete, mortar or masonry work during or just before rain </a:t>
            </a:r>
            <a:r>
              <a:rPr lang="en-US" dirty="0" smtClean="0">
                <a:solidFill>
                  <a:srgbClr val="000000"/>
                </a:solidFill>
                <a:latin typeface="Times New Roman" panose="02020603050405020304" pitchFamily="18" charset="0"/>
                <a:cs typeface="Times New Roman" panose="02020603050405020304" pitchFamily="18" charset="0"/>
              </a:rPr>
              <a:t>events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dirty="0">
                <a:solidFill>
                  <a:srgbClr val="000000"/>
                </a:solidFill>
                <a:latin typeface="Times New Roman" panose="02020603050405020304" pitchFamily="18" charset="0"/>
                <a:cs typeface="Times New Roman" panose="02020603050405020304" pitchFamily="18" charset="0"/>
              </a:rPr>
              <a:t>Protect</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all inlets that may </a:t>
            </a:r>
            <a:r>
              <a:rPr lang="en-US" altLang="zh-CN" dirty="0">
                <a:solidFill>
                  <a:srgbClr val="000000"/>
                </a:solidFill>
                <a:latin typeface="Times New Roman" panose="02020603050405020304" pitchFamily="18" charset="0"/>
                <a:cs typeface="Times New Roman" panose="02020603050405020304" pitchFamily="18" charset="0"/>
              </a:rPr>
              <a:t>receive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concrete finishing, or masonry </a:t>
            </a:r>
            <a:r>
              <a:rPr lang="en-US" dirty="0" smtClean="0">
                <a:solidFill>
                  <a:srgbClr val="000000"/>
                </a:solidFill>
                <a:latin typeface="Times New Roman" panose="02020603050405020304" pitchFamily="18" charset="0"/>
                <a:cs typeface="Times New Roman" panose="02020603050405020304" pitchFamily="18" charset="0"/>
              </a:rPr>
              <a:t>work</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dirty="0">
                <a:solidFill>
                  <a:srgbClr val="000000"/>
                </a:solidFill>
                <a:latin typeface="Times New Roman" panose="02020603050405020304" pitchFamily="18" charset="0"/>
                <a:cs typeface="Times New Roman" panose="02020603050405020304" pitchFamily="18" charset="0"/>
              </a:rPr>
              <a:t>Vacuum up or direct </a:t>
            </a:r>
            <a:r>
              <a:rPr lang="en-US" altLang="zh-CN" dirty="0">
                <a:solidFill>
                  <a:srgbClr val="000000"/>
                </a:solidFill>
                <a:latin typeface="Times New Roman" panose="02020603050405020304" pitchFamily="18" charset="0"/>
                <a:cs typeface="Times New Roman" panose="02020603050405020304" pitchFamily="18" charset="0"/>
              </a:rPr>
              <a:t>contaminated</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water to collection areas for treatment or </a:t>
            </a:r>
            <a:r>
              <a:rPr lang="en-US" dirty="0" smtClean="0">
                <a:solidFill>
                  <a:srgbClr val="000000"/>
                </a:solidFill>
                <a:latin typeface="Times New Roman" panose="02020603050405020304" pitchFamily="18" charset="0"/>
                <a:cs typeface="Times New Roman" panose="02020603050405020304" pitchFamily="18" charset="0"/>
              </a:rPr>
              <a:t>disposal</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15038" y="3712565"/>
            <a:ext cx="2274461"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Concrete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washout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area</a:t>
            </a:r>
          </a:p>
        </p:txBody>
      </p:sp>
      <p:sp>
        <p:nvSpPr>
          <p:cNvPr id="8" name="Rectangle 7"/>
          <p:cNvSpPr/>
          <p:nvPr/>
        </p:nvSpPr>
        <p:spPr>
          <a:xfrm>
            <a:off x="520860" y="4157539"/>
            <a:ext cx="8407240" cy="1477328"/>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 dispose of 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washout water into the street, storm drains, watercourses, or by infiltration into the ground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high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level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heavy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metals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Build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recycle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system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truck</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washout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services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provider</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managers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a:t>
            </a:r>
            <a:r>
              <a:rPr lang="en-US" dirty="0">
                <a:solidFill>
                  <a:srgbClr val="000000"/>
                </a:solidFill>
                <a:latin typeface="Times New Roman" panose="02020603050405020304" pitchFamily="18" charset="0"/>
                <a:cs typeface="Times New Roman" panose="02020603050405020304" pitchFamily="18" charset="0"/>
              </a:rPr>
              <a:t>uild </a:t>
            </a:r>
            <a:r>
              <a:rPr lang="en-US" altLang="zh-CN" dirty="0">
                <a:solidFill>
                  <a:srgbClr val="000000"/>
                </a:solidFill>
                <a:latin typeface="Times New Roman" panose="02020603050405020304" pitchFamily="18" charset="0"/>
                <a:cs typeface="Times New Roman" panose="02020603050405020304" pitchFamily="18" charset="0"/>
              </a:rPr>
              <a:t>their</a:t>
            </a:r>
            <a:r>
              <a:rPr lang="en-US" dirty="0">
                <a:solidFill>
                  <a:srgbClr val="000000"/>
                </a:solidFill>
                <a:latin typeface="Times New Roman" panose="02020603050405020304" pitchFamily="18" charset="0"/>
                <a:cs typeface="Times New Roman" panose="02020603050405020304" pitchFamily="18" charset="0"/>
              </a:rPr>
              <a:t> own concrete washout basin from straw bales and plastic </a:t>
            </a:r>
            <a:r>
              <a:rPr lang="en-US" dirty="0" smtClean="0">
                <a:solidFill>
                  <a:srgbClr val="000000"/>
                </a:solidFill>
                <a:latin typeface="Times New Roman" panose="02020603050405020304" pitchFamily="18" charset="0"/>
                <a:cs typeface="Times New Roman" panose="02020603050405020304" pitchFamily="18" charset="0"/>
              </a:rPr>
              <a:t>sheeting.</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789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5039" y="1285971"/>
            <a:ext cx="2540678"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Stucco</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work</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painting</a:t>
            </a:r>
          </a:p>
        </p:txBody>
      </p:sp>
      <p:sp>
        <p:nvSpPr>
          <p:cNvPr id="5" name="Rectangle 4"/>
          <p:cNvSpPr/>
          <p:nvPr/>
        </p:nvSpPr>
        <p:spPr>
          <a:xfrm>
            <a:off x="520860" y="1730945"/>
            <a:ext cx="8178297" cy="2031325"/>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All materials should be placed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 plastic sheets 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large enough to collect drips and spills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during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activities.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After work has completed, sheets should be rolled and placed in a waste receptacle designated to receive this type of </a:t>
            </a:r>
            <a:r>
              <a:rPr lang="en-US" altLang="zh-CN" dirty="0" smtClean="0">
                <a:solidFill>
                  <a:srgbClr val="000000"/>
                </a:solidFill>
                <a:latin typeface="Times New Roman" panose="02020603050405020304" pitchFamily="18" charset="0"/>
                <a:cs typeface="Times New Roman" panose="02020603050405020304" pitchFamily="18" charset="0"/>
              </a:rPr>
              <a:t>waste</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dirty="0">
                <a:solidFill>
                  <a:srgbClr val="000000"/>
                </a:solidFill>
                <a:latin typeface="Times New Roman" panose="02020603050405020304" pitchFamily="18" charset="0"/>
                <a:cs typeface="Times New Roman" panose="02020603050405020304" pitchFamily="18" charset="0"/>
              </a:rPr>
              <a:t>All leftover paint needs to be removed from the site, or disposed in a paint washout bin designed to contain </a:t>
            </a:r>
            <a:r>
              <a:rPr lang="en-US" dirty="0" smtClean="0">
                <a:solidFill>
                  <a:srgbClr val="000000"/>
                </a:solidFill>
                <a:latin typeface="Times New Roman" panose="02020603050405020304" pitchFamily="18" charset="0"/>
                <a:cs typeface="Times New Roman" panose="02020603050405020304" pitchFamily="18" charset="0"/>
              </a:rPr>
              <a:t>paint</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wash</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paint and/or stucco into a gutter, on the ground or into a storm drain </a:t>
            </a:r>
            <a:r>
              <a:rPr lang="en-US" dirty="0" smtClean="0">
                <a:solidFill>
                  <a:srgbClr val="000000"/>
                </a:solidFill>
                <a:latin typeface="Times New Roman" panose="02020603050405020304" pitchFamily="18" charset="0"/>
                <a:cs typeface="Times New Roman" panose="02020603050405020304" pitchFamily="18" charset="0"/>
              </a:rPr>
              <a:t>inlet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15038" y="3881735"/>
            <a:ext cx="3212010" cy="369332"/>
          </a:xfrm>
          <a:prstGeom prst="rect">
            <a:avLst/>
          </a:prstGeom>
          <a:solidFill>
            <a:srgbClr val="FFCC00"/>
          </a:solidFill>
        </p:spPr>
        <p:txBody>
          <a:bodyPr wrap="square" rtlCol="0">
            <a:spAutoFit/>
          </a:bodyPr>
          <a:lstStyle/>
          <a:p>
            <a:pPr algn="ctr"/>
            <a:r>
              <a:rPr lang="en-US" altLang="zh-CN" dirty="0">
                <a:latin typeface="Times New Roman" charset="0"/>
                <a:ea typeface="Times New Roman" charset="0"/>
                <a:cs typeface="Times New Roman" charset="0"/>
              </a:rPr>
              <a:t>Lime/fly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ash</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cement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treating</a:t>
            </a:r>
          </a:p>
        </p:txBody>
      </p:sp>
      <p:sp>
        <p:nvSpPr>
          <p:cNvPr id="7" name="Rectangle 6"/>
          <p:cNvSpPr/>
          <p:nvPr/>
        </p:nvSpPr>
        <p:spPr>
          <a:xfrm>
            <a:off x="520860" y="4005887"/>
            <a:ext cx="8407240" cy="369332"/>
          </a:xfrm>
          <a:prstGeom prst="rect">
            <a:avLst/>
          </a:prstGeom>
        </p:spPr>
        <p:txBody>
          <a:bodyPr wrap="square">
            <a:spAutoFit/>
          </a:bodyPr>
          <a:lstStyle/>
          <a:p>
            <a:pPr marL="285750" indent="-285750" algn="just">
              <a:buFont typeface="Arial" charset="0"/>
              <a:buChar char="•"/>
            </a:pPr>
            <a:endParaRPr lang="en-US" dirty="0">
              <a:solidFill>
                <a:srgbClr val="00000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a:solidFill>
                  <a:srgbClr val="990000"/>
                </a:solidFill>
                <a:latin typeface="Arial"/>
                <a:ea typeface="+mj-ea"/>
                <a:cs typeface="Arial"/>
              </a:rPr>
              <a:t/>
            </a:r>
            <a:br>
              <a:rPr lang="en-US" altLang="zh-CN" sz="2800" dirty="0">
                <a:solidFill>
                  <a:srgbClr val="990000"/>
                </a:solidFill>
                <a:latin typeface="Arial"/>
                <a:ea typeface="+mj-ea"/>
                <a:cs typeface="Arial"/>
              </a:rPr>
            </a:br>
            <a:r>
              <a:rPr lang="en-US" altLang="zh-CN" sz="2400" u="sng" dirty="0">
                <a:solidFill>
                  <a:schemeClr val="tx2">
                    <a:lumMod val="60000"/>
                    <a:lumOff val="40000"/>
                  </a:schemeClr>
                </a:solidFill>
                <a:latin typeface="Arial"/>
                <a:cs typeface="Arial"/>
              </a:rPr>
              <a:t>Disposal of construction materials</a:t>
            </a:r>
            <a:r>
              <a:rPr lang="zh-CN" altLang="en-US"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000" dirty="0">
              <a:solidFill>
                <a:schemeClr val="tx2">
                  <a:lumMod val="60000"/>
                  <a:lumOff val="40000"/>
                </a:schemeClr>
              </a:solidFill>
              <a:latin typeface="Arial"/>
              <a:cs typeface="Arial"/>
            </a:endParaRPr>
          </a:p>
        </p:txBody>
      </p:sp>
      <p:sp>
        <p:nvSpPr>
          <p:cNvPr id="2" name="Rectangle 1"/>
          <p:cNvSpPr/>
          <p:nvPr/>
        </p:nvSpPr>
        <p:spPr>
          <a:xfrm>
            <a:off x="535432" y="4370532"/>
            <a:ext cx="8184119"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Based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project</a:t>
            </a:r>
            <a:r>
              <a:rPr lang="en-US" dirty="0">
                <a:solidFill>
                  <a:srgbClr val="000000"/>
                </a:solidFill>
                <a:latin typeface="Times New Roman" panose="02020603050405020304" pitchFamily="18" charset="0"/>
                <a:cs typeface="Times New Roman" panose="02020603050405020304" pitchFamily="18" charset="0"/>
              </a:rPr>
              <a:t>, lime/fly ash or cement treated sub-base may be an acceptable </a:t>
            </a:r>
            <a:r>
              <a:rPr lang="en-US" altLang="zh-CN" dirty="0">
                <a:solidFill>
                  <a:srgbClr val="000000"/>
                </a:solidFill>
                <a:latin typeface="Times New Roman" panose="02020603050405020304" pitchFamily="18" charset="0"/>
                <a:cs typeface="Times New Roman" panose="02020603050405020304" pitchFamily="18" charset="0"/>
              </a:rPr>
              <a:t>alternative</a:t>
            </a:r>
            <a:r>
              <a:rPr lang="zh-CN" altLang="en-US"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for placement of compacted aggregate base </a:t>
            </a:r>
            <a:r>
              <a:rPr lang="en-US" dirty="0" smtClean="0">
                <a:solidFill>
                  <a:srgbClr val="000000"/>
                </a:solidFill>
                <a:latin typeface="Times New Roman" panose="02020603050405020304" pitchFamily="18" charset="0"/>
                <a:cs typeface="Times New Roman" panose="02020603050405020304" pitchFamily="18" charset="0"/>
              </a:rPr>
              <a:t>material </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dirty="0">
                <a:solidFill>
                  <a:srgbClr val="000000"/>
                </a:solidFill>
                <a:latin typeface="Times New Roman" panose="02020603050405020304" pitchFamily="18" charset="0"/>
                <a:cs typeface="Times New Roman" panose="02020603050405020304" pitchFamily="18" charset="0"/>
              </a:rPr>
              <a:t>The amendment addressing lime/fly ash or cement treated sub-base shall be added to the on-site SWPPP before the activity takes </a:t>
            </a:r>
            <a:r>
              <a:rPr lang="en-US" dirty="0" smtClean="0">
                <a:solidFill>
                  <a:srgbClr val="000000"/>
                </a:solidFill>
                <a:latin typeface="Times New Roman" panose="02020603050405020304" pitchFamily="18" charset="0"/>
                <a:cs typeface="Times New Roman" panose="02020603050405020304" pitchFamily="18" charset="0"/>
              </a:rPr>
              <a:t>place.</a:t>
            </a:r>
            <a:endParaRPr 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7821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Process </a:t>
            </a:r>
            <a:r>
              <a:rPr lang="en-US" altLang="zh-CN" sz="2400" u="sng" dirty="0">
                <a:solidFill>
                  <a:schemeClr val="tx2">
                    <a:lumMod val="60000"/>
                    <a:lumOff val="40000"/>
                  </a:schemeClr>
                </a:solidFill>
                <a:latin typeface="Arial"/>
                <a:cs typeface="Arial"/>
              </a:rPr>
              <a:t>discharge containment</a:t>
            </a:r>
          </a:p>
        </p:txBody>
      </p:sp>
      <p:sp>
        <p:nvSpPr>
          <p:cNvPr id="5" name="TextBox 4"/>
          <p:cNvSpPr txBox="1"/>
          <p:nvPr/>
        </p:nvSpPr>
        <p:spPr>
          <a:xfrm>
            <a:off x="515038" y="1285971"/>
            <a:ext cx="4107066"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Boring</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operating</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and</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concrete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saw-cutting</a:t>
            </a:r>
          </a:p>
        </p:txBody>
      </p:sp>
      <p:sp>
        <p:nvSpPr>
          <p:cNvPr id="6" name="Rectangle 5"/>
          <p:cNvSpPr/>
          <p:nvPr/>
        </p:nvSpPr>
        <p:spPr>
          <a:xfrm>
            <a:off x="520860" y="1655303"/>
            <a:ext cx="8407240"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Pumps the discharge fluid into a tank and hauls it </a:t>
            </a:r>
            <a:r>
              <a:rPr lang="en-US" altLang="zh-CN" dirty="0" smtClean="0">
                <a:solidFill>
                  <a:srgbClr val="000000"/>
                </a:solidFill>
                <a:latin typeface="Times New Roman" panose="02020603050405020304" pitchFamily="18" charset="0"/>
                <a:cs typeface="Times New Roman" panose="02020603050405020304" pitchFamily="18" charset="0"/>
              </a:rPr>
              <a:t>away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Residual from concrete and asphalt concrete saw-cutting operations shall be removed with a commercial vacuum or </a:t>
            </a:r>
            <a:r>
              <a:rPr lang="en-US" altLang="zh-CN" dirty="0" smtClean="0">
                <a:solidFill>
                  <a:srgbClr val="000000"/>
                </a:solidFill>
                <a:latin typeface="Times New Roman" panose="02020603050405020304" pitchFamily="18" charset="0"/>
                <a:cs typeface="Times New Roman" panose="02020603050405020304" pitchFamily="18" charset="0"/>
              </a:rPr>
              <a:t>pumped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The drain inlets 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affected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 protected during these </a:t>
            </a:r>
            <a:r>
              <a:rPr lang="en-US" altLang="zh-CN" dirty="0" smtClean="0">
                <a:solidFill>
                  <a:srgbClr val="000000"/>
                </a:solidFill>
                <a:latin typeface="Times New Roman" panose="02020603050405020304" pitchFamily="18" charset="0"/>
                <a:cs typeface="Times New Roman" panose="02020603050405020304" pitchFamily="18" charset="0"/>
              </a:rPr>
              <a:t>activities</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15038" y="2948396"/>
            <a:ext cx="3067406"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Paving and grinding operations</a:t>
            </a:r>
          </a:p>
        </p:txBody>
      </p:sp>
      <p:sp>
        <p:nvSpPr>
          <p:cNvPr id="9" name="Rectangle 8"/>
          <p:cNvSpPr/>
          <p:nvPr/>
        </p:nvSpPr>
        <p:spPr>
          <a:xfrm>
            <a:off x="520860" y="3317728"/>
            <a:ext cx="8407240"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Grindings and wastes from removal of pavement and related materials need to be removed as the work moves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forward</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Asphalt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concrete placement and removal equipment needs to be cleaned </a:t>
            </a:r>
            <a:r>
              <a:rPr lang="en-US" altLang="zh-CN" dirty="0" smtClean="0">
                <a:solidFill>
                  <a:srgbClr val="000000"/>
                </a:solidFill>
                <a:latin typeface="Times New Roman" panose="02020603050405020304" pitchFamily="18" charset="0"/>
                <a:cs typeface="Times New Roman" panose="02020603050405020304" pitchFamily="18" charset="0"/>
              </a:rPr>
              <a:t>off-site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 not apply seal coat, tack coat, slurry seal or fog seal if it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rains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heavily during the application or curing </a:t>
            </a:r>
            <a:r>
              <a:rPr lang="en-US" altLang="zh-CN" dirty="0" smtClean="0">
                <a:solidFill>
                  <a:srgbClr val="000000"/>
                </a:solidFill>
                <a:latin typeface="Times New Roman" panose="02020603050405020304" pitchFamily="18" charset="0"/>
                <a:cs typeface="Times New Roman" panose="02020603050405020304" pitchFamily="18" charset="0"/>
              </a:rPr>
              <a:t>period</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Verify that shut-off valves are workable on painting and thermoplastic applying equipment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before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operation. When filling the thermoplastic pre-heater make sure there is a six inch space at the top of the container to prevent spills.</a:t>
            </a:r>
          </a:p>
        </p:txBody>
      </p:sp>
    </p:spTree>
    <p:extLst>
      <p:ext uri="{BB962C8B-B14F-4D97-AF65-F5344CB8AC3E}">
        <p14:creationId xmlns:p14="http://schemas.microsoft.com/office/powerpoint/2010/main" val="21312853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a:solidFill>
                  <a:srgbClr val="990000"/>
                </a:solidFill>
                <a:latin typeface="Arial"/>
                <a:ea typeface="+mj-ea"/>
                <a:cs typeface="Arial"/>
              </a:rPr>
              <a:t/>
            </a:r>
            <a:br>
              <a:rPr lang="en-US" altLang="zh-CN" sz="2800" dirty="0">
                <a:solidFill>
                  <a:srgbClr val="990000"/>
                </a:solidFill>
                <a:latin typeface="Arial"/>
                <a:ea typeface="+mj-ea"/>
                <a:cs typeface="Arial"/>
              </a:rPr>
            </a:br>
            <a:r>
              <a:rPr lang="en-US" altLang="zh-CN" sz="2400" u="sng" dirty="0">
                <a:solidFill>
                  <a:schemeClr val="tx2">
                    <a:lumMod val="60000"/>
                    <a:lumOff val="40000"/>
                  </a:schemeClr>
                </a:solidFill>
                <a:latin typeface="Arial"/>
                <a:cs typeface="Arial"/>
              </a:rPr>
              <a:t>Process discharge containment</a:t>
            </a:r>
            <a:r>
              <a:rPr lang="zh-CN" altLang="en-US"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p>
        </p:txBody>
      </p:sp>
      <p:sp>
        <p:nvSpPr>
          <p:cNvPr id="9" name="TextBox 8"/>
          <p:cNvSpPr txBox="1"/>
          <p:nvPr/>
        </p:nvSpPr>
        <p:spPr>
          <a:xfrm>
            <a:off x="515038" y="1203934"/>
            <a:ext cx="3871432"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Paving and grinding operations</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(cont’d)</a:t>
            </a:r>
          </a:p>
        </p:txBody>
      </p:sp>
      <p:sp>
        <p:nvSpPr>
          <p:cNvPr id="10" name="Rectangle 9"/>
          <p:cNvSpPr/>
          <p:nvPr/>
        </p:nvSpPr>
        <p:spPr>
          <a:xfrm>
            <a:off x="520860" y="1573266"/>
            <a:ext cx="8407240" cy="923330"/>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 not transfer or load bituminous materials near storm drains or natural waterways. Verify all pressure is released prior to filling melting tank. Leave a six inch space at the top of the container to prevent spills.</a:t>
            </a:r>
          </a:p>
        </p:txBody>
      </p:sp>
      <p:sp>
        <p:nvSpPr>
          <p:cNvPr id="11" name="TextBox 10"/>
          <p:cNvSpPr txBox="1"/>
          <p:nvPr/>
        </p:nvSpPr>
        <p:spPr>
          <a:xfrm>
            <a:off x="509216" y="2589360"/>
            <a:ext cx="2300245"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Dewatering</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operations</a:t>
            </a:r>
          </a:p>
        </p:txBody>
      </p:sp>
      <p:sp>
        <p:nvSpPr>
          <p:cNvPr id="12" name="Rectangle 11"/>
          <p:cNvSpPr/>
          <p:nvPr/>
        </p:nvSpPr>
        <p:spPr>
          <a:xfrm>
            <a:off x="515038" y="2958692"/>
            <a:ext cx="8407240" cy="2585323"/>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Dewatering sources may include groundwater accumulation, flushing of water mains, water from diversions, and water from rain events.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Discharge to the storm drain system should be avoided.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Other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disposal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choices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include: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retain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discharge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sanitary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sewer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adjacent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property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with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obtaining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corresponding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written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permission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advance,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
            </a:r>
            <a:br>
              <a:rPr lang="en-US" altLang="zh-CN" dirty="0" smtClean="0">
                <a:solidFill>
                  <a:srgbClr val="000000"/>
                </a:solidFill>
                <a:latin typeface="Times New Roman" panose="02020603050405020304" pitchFamily="18" charset="0"/>
                <a:cs typeface="Times New Roman" panose="02020603050405020304" pitchFamily="18" charset="0"/>
              </a:rPr>
            </a:br>
            <a:r>
              <a:rPr lang="en-US" altLang="zh-CN" dirty="0" smtClean="0">
                <a:solidFill>
                  <a:srgbClr val="000000"/>
                </a:solidFill>
                <a:latin typeface="Times New Roman" panose="02020603050405020304" pitchFamily="18" charset="0"/>
                <a:cs typeface="Times New Roman" panose="02020603050405020304" pitchFamily="18" charset="0"/>
              </a:rPr>
              <a:t>(</a:t>
            </a:r>
            <a:r>
              <a:rPr lang="en-US" altLang="zh-CN" dirty="0">
                <a:solidFill>
                  <a:srgbClr val="000000"/>
                </a:solidFill>
                <a:latin typeface="Times New Roman" panose="02020603050405020304" pitchFamily="18" charset="0"/>
                <a:cs typeface="Times New Roman" panose="02020603050405020304" pitchFamily="18" charset="0"/>
              </a:rPr>
              <a:t>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collect,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treat,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dispose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effluent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offsite</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If the effluent is not obviously clear, it must be treated to remove sediment prior to discharge. Available portable water treatment equipment includes: sand media filters, pressurized bag filters, and cartridge filters.</a:t>
            </a:r>
          </a:p>
        </p:txBody>
      </p:sp>
    </p:spTree>
    <p:extLst>
      <p:ext uri="{BB962C8B-B14F-4D97-AF65-F5344CB8AC3E}">
        <p14:creationId xmlns:p14="http://schemas.microsoft.com/office/powerpoint/2010/main" val="11832370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p>
        </p:txBody>
      </p:sp>
      <p:sp>
        <p:nvSpPr>
          <p:cNvPr id="5" name="TextBox 4"/>
          <p:cNvSpPr txBox="1"/>
          <p:nvPr/>
        </p:nvSpPr>
        <p:spPr>
          <a:xfrm>
            <a:off x="515038" y="1203934"/>
            <a:ext cx="1989623"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Water</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conservation</a:t>
            </a:r>
          </a:p>
        </p:txBody>
      </p:sp>
      <p:sp>
        <p:nvSpPr>
          <p:cNvPr id="6" name="Rectangle 5"/>
          <p:cNvSpPr/>
          <p:nvPr/>
        </p:nvSpPr>
        <p:spPr>
          <a:xfrm>
            <a:off x="520860" y="1573266"/>
            <a:ext cx="8407240"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Keep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equipment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good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condition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repair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leaks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promptly.</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Avoid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must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surface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swept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vacuumed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first</a:t>
            </a:r>
            <a:r>
              <a:rPr lang="zh-CN" altLang="en-US" dirty="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Direct non-polluted runoff to areas where it can soak</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into the </a:t>
            </a:r>
            <a:r>
              <a:rPr lang="en-US" altLang="zh-CN" dirty="0" smtClean="0">
                <a:solidFill>
                  <a:srgbClr val="000000"/>
                </a:solidFill>
                <a:latin typeface="Times New Roman" panose="02020603050405020304" pitchFamily="18" charset="0"/>
                <a:cs typeface="Times New Roman" panose="02020603050405020304" pitchFamily="18" charset="0"/>
              </a:rPr>
              <a:t>ground</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A372F0D-1D2B-4315-A0F1-EA8AF3307CEC}"/>
              </a:ext>
            </a:extLst>
          </p:cNvPr>
          <p:cNvSpPr txBox="1"/>
          <p:nvPr/>
        </p:nvSpPr>
        <p:spPr>
          <a:xfrm>
            <a:off x="509216" y="2797783"/>
            <a:ext cx="2905316"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Liquid pollutant management</a:t>
            </a:r>
          </a:p>
        </p:txBody>
      </p:sp>
      <p:sp>
        <p:nvSpPr>
          <p:cNvPr id="9" name="Rectangle 8">
            <a:extLst>
              <a:ext uri="{FF2B5EF4-FFF2-40B4-BE49-F238E27FC236}">
                <a16:creationId xmlns:a16="http://schemas.microsoft.com/office/drawing/2014/main" xmlns="" id="{56417329-42AF-4D9C-9F8E-09D2D0237858}"/>
              </a:ext>
            </a:extLst>
          </p:cNvPr>
          <p:cNvSpPr/>
          <p:nvPr/>
        </p:nvSpPr>
        <p:spPr>
          <a:xfrm>
            <a:off x="515038" y="3190265"/>
            <a:ext cx="8407240" cy="2585323"/>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Capture all liquid wastes that have the potential to affect the storm drain system.</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Liquid wastes should be contained in appropriate controlled areas include holding pits, sediment basins, roll-off bin, or portable </a:t>
            </a:r>
            <a:r>
              <a:rPr lang="en-US" altLang="zh-CN" dirty="0" smtClean="0">
                <a:solidFill>
                  <a:srgbClr val="000000"/>
                </a:solidFill>
                <a:latin typeface="Times New Roman" panose="02020603050405020304" pitchFamily="18" charset="0"/>
                <a:cs typeface="Times New Roman" panose="02020603050405020304" pitchFamily="18" charset="0"/>
              </a:rPr>
              <a:t>tanks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The containment devices should be structurally sound and leak free, providing sufficient volume for anticipated </a:t>
            </a:r>
            <a:r>
              <a:rPr lang="en-US" altLang="zh-CN" dirty="0" smtClean="0">
                <a:solidFill>
                  <a:srgbClr val="000000"/>
                </a:solidFill>
                <a:latin typeface="Times New Roman" panose="02020603050405020304" pitchFamily="18" charset="0"/>
                <a:cs typeface="Times New Roman" panose="02020603050405020304" pitchFamily="18" charset="0"/>
              </a:rPr>
              <a:t>wastes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Locate the containment areas or devices far away from storm drains, water bodies, or drainage </a:t>
            </a:r>
            <a:r>
              <a:rPr lang="en-US" altLang="zh-CN" dirty="0" smtClean="0">
                <a:solidFill>
                  <a:srgbClr val="000000"/>
                </a:solidFill>
                <a:latin typeface="Times New Roman" panose="02020603050405020304" pitchFamily="18" charset="0"/>
                <a:cs typeface="Times New Roman" panose="02020603050405020304" pitchFamily="18" charset="0"/>
              </a:rPr>
              <a:t>channels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Some liquid wastes may require testing and certification whether they are hazardous before determine the disposal method.</a:t>
            </a:r>
          </a:p>
        </p:txBody>
      </p:sp>
    </p:spTree>
    <p:extLst>
      <p:ext uri="{BB962C8B-B14F-4D97-AF65-F5344CB8AC3E}">
        <p14:creationId xmlns:p14="http://schemas.microsoft.com/office/powerpoint/2010/main" val="17132770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4C94910-98CC-48E4-9CBF-3E5DDFF7FCD7}"/>
              </a:ext>
            </a:extLst>
          </p:cNvPr>
          <p:cNvSpPr txBox="1"/>
          <p:nvPr/>
        </p:nvSpPr>
        <p:spPr>
          <a:xfrm>
            <a:off x="515038" y="1203934"/>
            <a:ext cx="2772172"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Sanitary septic management</a:t>
            </a:r>
          </a:p>
        </p:txBody>
      </p:sp>
      <p:sp>
        <p:nvSpPr>
          <p:cNvPr id="7" name="Rectangle 6">
            <a:extLst>
              <a:ext uri="{FF2B5EF4-FFF2-40B4-BE49-F238E27FC236}">
                <a16:creationId xmlns:a16="http://schemas.microsoft.com/office/drawing/2014/main" xmlns="" id="{330F1A40-D927-4479-B810-220DAE84435E}"/>
              </a:ext>
            </a:extLst>
          </p:cNvPr>
          <p:cNvSpPr/>
          <p:nvPr/>
        </p:nvSpPr>
        <p:spPr>
          <a:xfrm>
            <a:off x="520860" y="1596416"/>
            <a:ext cx="8407240"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Temporary sanitary facilities need be located away at least 50 feet from drainage conveyances and traffic areas. If high wind may occur at the site, they should be anchored to prevent </a:t>
            </a:r>
            <a:r>
              <a:rPr lang="en-US" altLang="zh-CN" dirty="0" smtClean="0">
                <a:solidFill>
                  <a:srgbClr val="000000"/>
                </a:solidFill>
                <a:latin typeface="Times New Roman" panose="02020603050405020304" pitchFamily="18" charset="0"/>
                <a:cs typeface="Times New Roman" panose="02020603050405020304" pitchFamily="18" charset="0"/>
              </a:rPr>
              <a:t>overturning</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Ensure the sanitary facilities are maintained in good working condition and wastes are regularly removed offsite by a licensed </a:t>
            </a:r>
            <a:r>
              <a:rPr lang="en-US" altLang="zh-CN" dirty="0" smtClean="0">
                <a:solidFill>
                  <a:srgbClr val="000000"/>
                </a:solidFill>
                <a:latin typeface="Times New Roman" panose="02020603050405020304" pitchFamily="18" charset="0"/>
                <a:cs typeface="Times New Roman" panose="02020603050405020304" pitchFamily="18" charset="0"/>
              </a:rPr>
              <a:t>hauler</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Wastewater shall not be discharged or buried at the project site or private </a:t>
            </a:r>
            <a:r>
              <a:rPr lang="en-US" altLang="zh-CN" dirty="0" smtClean="0">
                <a:solidFill>
                  <a:srgbClr val="000000"/>
                </a:solidFill>
                <a:latin typeface="Times New Roman" panose="02020603050405020304" pitchFamily="18" charset="0"/>
                <a:cs typeface="Times New Roman" panose="02020603050405020304" pitchFamily="18" charset="0"/>
              </a:rPr>
              <a:t>properties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Temporary septic systems should get the waste discharge permit and treat wastes to certain levels before discharging.</a:t>
            </a:r>
          </a:p>
        </p:txBody>
      </p:sp>
      <p:sp>
        <p:nvSpPr>
          <p:cNvPr id="8" name="Title 1">
            <a:extLst>
              <a:ext uri="{FF2B5EF4-FFF2-40B4-BE49-F238E27FC236}">
                <a16:creationId xmlns:a16="http://schemas.microsoft.com/office/drawing/2014/main" xmlns="" id="{EF5E2088-88B3-49F2-9944-ABFED62A25F7}"/>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a:solidFill>
                  <a:srgbClr val="990000"/>
                </a:solidFill>
                <a:latin typeface="Arial"/>
                <a:ea typeface="+mj-ea"/>
                <a:cs typeface="Arial"/>
              </a:rPr>
              <a:t/>
            </a:r>
            <a:br>
              <a:rPr lang="en-US" altLang="zh-CN" sz="2800" dirty="0">
                <a:solidFill>
                  <a:srgbClr val="990000"/>
                </a:solidFill>
                <a:latin typeface="Arial"/>
                <a:ea typeface="+mj-ea"/>
                <a:cs typeface="Arial"/>
              </a:rPr>
            </a:br>
            <a:r>
              <a:rPr lang="en-US" altLang="zh-CN" sz="2400" u="sng" dirty="0">
                <a:solidFill>
                  <a:schemeClr val="tx2">
                    <a:lumMod val="60000"/>
                    <a:lumOff val="40000"/>
                  </a:schemeClr>
                </a:solidFill>
                <a:latin typeface="Arial"/>
                <a:cs typeface="Arial"/>
              </a:rPr>
              <a:t>Site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9" name="TextBox 8">
            <a:extLst>
              <a:ext uri="{FF2B5EF4-FFF2-40B4-BE49-F238E27FC236}">
                <a16:creationId xmlns:a16="http://schemas.microsoft.com/office/drawing/2014/main" xmlns="" id="{A4DDEF90-BED6-498A-951C-8A6F3E9B16CD}"/>
              </a:ext>
            </a:extLst>
          </p:cNvPr>
          <p:cNvSpPr txBox="1"/>
          <p:nvPr/>
        </p:nvSpPr>
        <p:spPr>
          <a:xfrm>
            <a:off x="520861" y="3926065"/>
            <a:ext cx="2997844"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Hazardous</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waste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management</a:t>
            </a:r>
          </a:p>
        </p:txBody>
      </p:sp>
      <p:sp>
        <p:nvSpPr>
          <p:cNvPr id="10" name="Rectangle 9">
            <a:extLst>
              <a:ext uri="{FF2B5EF4-FFF2-40B4-BE49-F238E27FC236}">
                <a16:creationId xmlns:a16="http://schemas.microsoft.com/office/drawing/2014/main" xmlns="" id="{330F1A40-D927-4479-B810-220DAE84435E}"/>
              </a:ext>
            </a:extLst>
          </p:cNvPr>
          <p:cNvSpPr/>
          <p:nvPr/>
        </p:nvSpPr>
        <p:spPr>
          <a:xfrm>
            <a:off x="515038" y="4339872"/>
            <a:ext cx="8407240" cy="1477328"/>
          </a:xfrm>
          <a:prstGeom prst="rect">
            <a:avLst/>
          </a:prstGeom>
        </p:spPr>
        <p:txBody>
          <a:bodyPr wrap="square">
            <a:spAutoFit/>
          </a:bodyPr>
          <a:lstStyle/>
          <a:p>
            <a:pPr algn="just"/>
            <a:r>
              <a:rPr lang="en-US" altLang="zh-CN" dirty="0">
                <a:solidFill>
                  <a:srgbClr val="00B050"/>
                </a:solidFill>
                <a:latin typeface="Times New Roman" panose="02020603050405020304" pitchFamily="18" charset="0"/>
                <a:cs typeface="Times New Roman" panose="02020603050405020304" pitchFamily="18" charset="0"/>
              </a:rPr>
              <a:t>Hazardous waste</a:t>
            </a:r>
            <a:r>
              <a:rPr lang="en-US" altLang="zh-CN" dirty="0">
                <a:solidFill>
                  <a:srgbClr val="000000"/>
                </a:solidFill>
                <a:latin typeface="Times New Roman" panose="02020603050405020304" pitchFamily="18" charset="0"/>
                <a:cs typeface="Times New Roman" panose="02020603050405020304" pitchFamily="18" charset="0"/>
              </a:rPr>
              <a:t> 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construction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includes: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petroleum products,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asphalt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products,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concrete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curing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compounds,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pesticides,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palliatives,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acids,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septic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paints,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stains,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solvents,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wood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preservatives,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roofing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tar,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heavy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metals,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asbestos,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PCBs,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deemed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hazardous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California,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Title 22 Division 4.5, or listed in 40 CFR Parts 110, 117, 261, or 302.</a:t>
            </a:r>
          </a:p>
        </p:txBody>
      </p:sp>
    </p:spTree>
    <p:extLst>
      <p:ext uri="{BB962C8B-B14F-4D97-AF65-F5344CB8AC3E}">
        <p14:creationId xmlns:p14="http://schemas.microsoft.com/office/powerpoint/2010/main" val="36528253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EF5E2088-88B3-49F2-9944-ABFED62A25F7}"/>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a:solidFill>
                  <a:srgbClr val="990000"/>
                </a:solidFill>
                <a:latin typeface="Arial"/>
                <a:ea typeface="+mj-ea"/>
                <a:cs typeface="Arial"/>
              </a:rPr>
              <a:t/>
            </a:r>
            <a:br>
              <a:rPr lang="en-US" altLang="zh-CN" sz="2800" dirty="0">
                <a:solidFill>
                  <a:srgbClr val="990000"/>
                </a:solidFill>
                <a:latin typeface="Arial"/>
                <a:ea typeface="+mj-ea"/>
                <a:cs typeface="Arial"/>
              </a:rPr>
            </a:br>
            <a:r>
              <a:rPr lang="en-US" altLang="zh-CN" sz="2400" u="sng" dirty="0">
                <a:solidFill>
                  <a:schemeClr val="tx2">
                    <a:lumMod val="60000"/>
                    <a:lumOff val="40000"/>
                  </a:schemeClr>
                </a:solidFill>
                <a:latin typeface="Arial"/>
                <a:cs typeface="Arial"/>
              </a:rPr>
              <a:t>Site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9" name="TextBox 8">
            <a:extLst>
              <a:ext uri="{FF2B5EF4-FFF2-40B4-BE49-F238E27FC236}">
                <a16:creationId xmlns:a16="http://schemas.microsoft.com/office/drawing/2014/main" xmlns="" id="{A4DDEF90-BED6-498A-951C-8A6F3E9B16CD}"/>
              </a:ext>
            </a:extLst>
          </p:cNvPr>
          <p:cNvSpPr txBox="1"/>
          <p:nvPr/>
        </p:nvSpPr>
        <p:spPr>
          <a:xfrm>
            <a:off x="520860" y="1111170"/>
            <a:ext cx="3721226"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Hazardous</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waste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management</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(cont’d)</a:t>
            </a:r>
          </a:p>
        </p:txBody>
      </p:sp>
      <p:sp>
        <p:nvSpPr>
          <p:cNvPr id="11" name="Rectangle 10">
            <a:extLst>
              <a:ext uri="{FF2B5EF4-FFF2-40B4-BE49-F238E27FC236}">
                <a16:creationId xmlns:a16="http://schemas.microsoft.com/office/drawing/2014/main" xmlns="" id="{330F1A40-D927-4479-B810-220DAE84435E}"/>
              </a:ext>
            </a:extLst>
          </p:cNvPr>
          <p:cNvSpPr/>
          <p:nvPr/>
        </p:nvSpPr>
        <p:spPr>
          <a:xfrm>
            <a:off x="520860" y="1480502"/>
            <a:ext cx="6388512" cy="4247317"/>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Provide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adequate waste storage and locate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least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50</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ft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away from storm drains, natural waterways, and drainage </a:t>
            </a:r>
            <a:r>
              <a:rPr lang="en-US" altLang="zh-CN" dirty="0" smtClean="0">
                <a:solidFill>
                  <a:srgbClr val="000000"/>
                </a:solidFill>
                <a:latin typeface="Times New Roman" panose="02020603050405020304" pitchFamily="18" charset="0"/>
                <a:cs typeface="Times New Roman" panose="02020603050405020304" pitchFamily="18" charset="0"/>
              </a:rPr>
              <a:t>channels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Store hazardous waste in suitable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sealed containers which are labeled with the contents and date of the </a:t>
            </a:r>
            <a:r>
              <a:rPr lang="en-US" altLang="zh-CN" dirty="0" smtClean="0">
                <a:solidFill>
                  <a:srgbClr val="000000"/>
                </a:solidFill>
                <a:latin typeface="Times New Roman" panose="02020603050405020304" pitchFamily="18" charset="0"/>
                <a:cs typeface="Times New Roman" panose="02020603050405020304" pitchFamily="18" charset="0"/>
              </a:rPr>
              <a:t>accumulation</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Temporary </a:t>
            </a:r>
            <a:r>
              <a:rPr lang="en-US" altLang="zh-CN" dirty="0" smtClean="0">
                <a:solidFill>
                  <a:srgbClr val="000000"/>
                </a:solidFill>
                <a:latin typeface="Times New Roman" panose="02020603050405020304" pitchFamily="18" charset="0"/>
                <a:cs typeface="Times New Roman" panose="02020603050405020304" pitchFamily="18" charset="0"/>
              </a:rPr>
              <a:t>containment </a:t>
            </a:r>
            <a:r>
              <a:rPr lang="en-US" altLang="zh-CN" dirty="0">
                <a:solidFill>
                  <a:srgbClr val="000000"/>
                </a:solidFill>
                <a:latin typeface="Times New Roman" panose="02020603050405020304" pitchFamily="18" charset="0"/>
                <a:cs typeface="Times New Roman" panose="02020603050405020304" pitchFamily="18" charset="0"/>
              </a:rPr>
              <a:t>facilities should be maintained free of rainwater accumulations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 </a:t>
            </a:r>
            <a:r>
              <a:rPr lang="en-US" altLang="zh-CN" dirty="0" smtClean="0">
                <a:solidFill>
                  <a:srgbClr val="000000"/>
                </a:solidFill>
                <a:latin typeface="Times New Roman" panose="02020603050405020304" pitchFamily="18" charset="0"/>
                <a:cs typeface="Times New Roman" panose="02020603050405020304" pitchFamily="18" charset="0"/>
              </a:rPr>
              <a:t>spills</a:t>
            </a:r>
            <a:r>
              <a:rPr lang="zh-CN" altLang="en-US" dirty="0" smtClean="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Use containment berms in fueling and maintenance areas and where the potential for spills is </a:t>
            </a:r>
            <a:r>
              <a:rPr lang="en-US" altLang="zh-CN" dirty="0" smtClean="0">
                <a:solidFill>
                  <a:srgbClr val="000000"/>
                </a:solidFill>
                <a:latin typeface="Times New Roman" panose="02020603050405020304" pitchFamily="18" charset="0"/>
                <a:cs typeface="Times New Roman" panose="02020603050405020304" pitchFamily="18" charset="0"/>
              </a:rPr>
              <a:t>high</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Provide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sufficient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separation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between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containers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cleanup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emergency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respond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access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Place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hazardous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containers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secondary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containment</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 not store different wastes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 incompatible materials in the same containers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containment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facility. Do not mix </a:t>
            </a:r>
            <a:r>
              <a:rPr lang="en-US" altLang="zh-CN" dirty="0" smtClean="0">
                <a:solidFill>
                  <a:srgbClr val="000000"/>
                </a:solidFill>
                <a:latin typeface="Times New Roman" panose="02020603050405020304" pitchFamily="18" charset="0"/>
                <a:cs typeface="Times New Roman" panose="02020603050405020304" pitchFamily="18" charset="0"/>
              </a:rPr>
              <a:t>wastes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Recycle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useful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such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oil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water-based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paint.</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Prior to rain events, cover the containment area.</a:t>
            </a:r>
          </a:p>
        </p:txBody>
      </p:sp>
      <p:pic>
        <p:nvPicPr>
          <p:cNvPr id="1026" name="Picture 2" descr="mage result for hazardous wa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373" y="3801834"/>
            <a:ext cx="1952236" cy="175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hazardous wa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373" y="1690948"/>
            <a:ext cx="1826505" cy="17968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7281905-2620-4714-9CC4-4FEB5776171D}"/>
              </a:ext>
            </a:extLst>
          </p:cNvPr>
          <p:cNvSpPr txBox="1"/>
          <p:nvPr/>
        </p:nvSpPr>
        <p:spPr>
          <a:xfrm>
            <a:off x="6446960" y="5529219"/>
            <a:ext cx="2751329" cy="369332"/>
          </a:xfrm>
          <a:prstGeom prst="rect">
            <a:avLst/>
          </a:prstGeom>
          <a:noFill/>
        </p:spPr>
        <p:txBody>
          <a:bodyPr wrap="square" rtlCol="0">
            <a:spAutoFit/>
          </a:bodyPr>
          <a:lstStyle/>
          <a:p>
            <a:r>
              <a:rPr lang="en-US" sz="900" dirty="0">
                <a:solidFill>
                  <a:srgbClr val="000000"/>
                </a:solidFill>
                <a:latin typeface="Times New Roman" charset="0"/>
                <a:ea typeface="Times New Roman" charset="0"/>
                <a:cs typeface="Times New Roman" charset="0"/>
              </a:rPr>
              <a:t>https://waste-management-</a:t>
            </a:r>
            <a:r>
              <a:rPr lang="en-US" sz="900" dirty="0" err="1">
                <a:solidFill>
                  <a:srgbClr val="000000"/>
                </a:solidFill>
                <a:latin typeface="Times New Roman" charset="0"/>
                <a:ea typeface="Times New Roman" charset="0"/>
                <a:cs typeface="Times New Roman" charset="0"/>
              </a:rPr>
              <a:t>world.com</a:t>
            </a:r>
            <a:r>
              <a:rPr lang="en-US" sz="900" dirty="0">
                <a:solidFill>
                  <a:srgbClr val="000000"/>
                </a:solidFill>
                <a:latin typeface="Times New Roman" charset="0"/>
                <a:ea typeface="Times New Roman" charset="0"/>
                <a:cs typeface="Times New Roman" charset="0"/>
              </a:rPr>
              <a:t>/a/</a:t>
            </a:r>
            <a:r>
              <a:rPr lang="en-US" sz="900" dirty="0" err="1">
                <a:solidFill>
                  <a:srgbClr val="000000"/>
                </a:solidFill>
                <a:latin typeface="Times New Roman" charset="0"/>
                <a:ea typeface="Times New Roman" charset="0"/>
                <a:cs typeface="Times New Roman" charset="0"/>
              </a:rPr>
              <a:t>epa</a:t>
            </a:r>
            <a:r>
              <a:rPr lang="en-US" sz="900" dirty="0">
                <a:solidFill>
                  <a:srgbClr val="000000"/>
                </a:solidFill>
                <a:latin typeface="Times New Roman" charset="0"/>
                <a:ea typeface="Times New Roman" charset="0"/>
                <a:cs typeface="Times New Roman" charset="0"/>
              </a:rPr>
              <a:t>-e-manifest-compliance-advice-for-hazardous-waste-producers</a:t>
            </a:r>
          </a:p>
        </p:txBody>
      </p:sp>
      <p:sp>
        <p:nvSpPr>
          <p:cNvPr id="12" name="TextBox 11">
            <a:extLst>
              <a:ext uri="{FF2B5EF4-FFF2-40B4-BE49-F238E27FC236}">
                <a16:creationId xmlns:a16="http://schemas.microsoft.com/office/drawing/2014/main" xmlns="" id="{B7281905-2620-4714-9CC4-4FEB5776171D}"/>
              </a:ext>
            </a:extLst>
          </p:cNvPr>
          <p:cNvSpPr txBox="1"/>
          <p:nvPr/>
        </p:nvSpPr>
        <p:spPr>
          <a:xfrm>
            <a:off x="6909373" y="3419176"/>
            <a:ext cx="2288918" cy="369332"/>
          </a:xfrm>
          <a:prstGeom prst="rect">
            <a:avLst/>
          </a:prstGeom>
          <a:noFill/>
        </p:spPr>
        <p:txBody>
          <a:bodyPr wrap="square" rtlCol="0">
            <a:spAutoFit/>
          </a:bodyPr>
          <a:lstStyle/>
          <a:p>
            <a:r>
              <a:rPr lang="en-US" sz="900" dirty="0">
                <a:solidFill>
                  <a:srgbClr val="000000"/>
                </a:solidFill>
                <a:latin typeface="Times New Roman" charset="0"/>
                <a:ea typeface="Times New Roman" charset="0"/>
                <a:cs typeface="Times New Roman" charset="0"/>
              </a:rPr>
              <a:t>http://</a:t>
            </a:r>
            <a:r>
              <a:rPr lang="en-US" sz="900" dirty="0" err="1">
                <a:solidFill>
                  <a:srgbClr val="000000"/>
                </a:solidFill>
                <a:latin typeface="Times New Roman" charset="0"/>
                <a:ea typeface="Times New Roman" charset="0"/>
                <a:cs typeface="Times New Roman" charset="0"/>
              </a:rPr>
              <a:t>www.summitreworks.com</a:t>
            </a:r>
            <a:r>
              <a:rPr lang="en-US" sz="900" dirty="0">
                <a:solidFill>
                  <a:srgbClr val="000000"/>
                </a:solidFill>
                <a:latin typeface="Times New Roman" charset="0"/>
                <a:ea typeface="Times New Roman" charset="0"/>
                <a:cs typeface="Times New Roman" charset="0"/>
              </a:rPr>
              <a:t>/recycling/details/household-hazardous-waste-</a:t>
            </a:r>
            <a:r>
              <a:rPr lang="en-US" sz="900" dirty="0" err="1">
                <a:solidFill>
                  <a:srgbClr val="000000"/>
                </a:solidFill>
                <a:latin typeface="Times New Roman" charset="0"/>
                <a:ea typeface="Times New Roman" charset="0"/>
                <a:cs typeface="Times New Roman" charset="0"/>
              </a:rPr>
              <a:t>hhw</a:t>
            </a:r>
            <a:r>
              <a:rPr lang="en-US" sz="900" dirty="0">
                <a:solidFill>
                  <a:srgbClr val="000000"/>
                </a:solidFill>
                <a:latin typeface="Times New Roman" charset="0"/>
                <a:ea typeface="Times New Roman" charset="0"/>
                <a:cs typeface="Times New Roman" charset="0"/>
              </a:rPr>
              <a:t>/c86/</a:t>
            </a:r>
          </a:p>
        </p:txBody>
      </p:sp>
    </p:spTree>
    <p:extLst>
      <p:ext uri="{BB962C8B-B14F-4D97-AF65-F5344CB8AC3E}">
        <p14:creationId xmlns:p14="http://schemas.microsoft.com/office/powerpoint/2010/main" val="16381618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2" name="Rectangle 1"/>
          <p:cNvSpPr/>
          <p:nvPr/>
        </p:nvSpPr>
        <p:spPr>
          <a:xfrm>
            <a:off x="520860" y="1538377"/>
            <a:ext cx="8407240"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Paint brushes and equipment for paints should be cleaned within a contained area and should not contaminate site soils, natural waterways, or drainage </a:t>
            </a:r>
            <a:r>
              <a:rPr lang="en-US" altLang="zh-CN" dirty="0" smtClean="0">
                <a:solidFill>
                  <a:srgbClr val="000000"/>
                </a:solidFill>
                <a:latin typeface="Times New Roman" panose="02020603050405020304" pitchFamily="18" charset="0"/>
                <a:cs typeface="Times New Roman" panose="02020603050405020304" pitchFamily="18" charset="0"/>
              </a:rPr>
              <a:t>systems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Waste should be disposed at an authorized and licensed disposal facility or recycling facility within 90 days of being </a:t>
            </a:r>
            <a:r>
              <a:rPr lang="en-US" altLang="zh-CN" dirty="0" smtClean="0">
                <a:solidFill>
                  <a:srgbClr val="000000"/>
                </a:solidFill>
                <a:latin typeface="Times New Roman" panose="02020603050405020304" pitchFamily="18" charset="0"/>
                <a:cs typeface="Times New Roman" panose="02020603050405020304" pitchFamily="18" charset="0"/>
              </a:rPr>
              <a:t>accumulated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Properly dispose of rainwater removed from temporary containment areas that may have mixed with hazardous </a:t>
            </a:r>
            <a:r>
              <a:rPr lang="en-US" altLang="zh-CN" dirty="0" smtClean="0">
                <a:solidFill>
                  <a:srgbClr val="000000"/>
                </a:solidFill>
                <a:latin typeface="Times New Roman" panose="02020603050405020304" pitchFamily="18" charset="0"/>
                <a:cs typeface="Times New Roman" panose="02020603050405020304" pitchFamily="18" charset="0"/>
              </a:rPr>
              <a:t>waste</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Educate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contractors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subcontractors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regarding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identification,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disposal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hazardous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p>
        </p:txBody>
      </p:sp>
      <p:sp>
        <p:nvSpPr>
          <p:cNvPr id="6" name="TextBox 5">
            <a:extLst>
              <a:ext uri="{FF2B5EF4-FFF2-40B4-BE49-F238E27FC236}">
                <a16:creationId xmlns:a16="http://schemas.microsoft.com/office/drawing/2014/main" xmlns="" id="{A4DDEF90-BED6-498A-951C-8A6F3E9B16CD}"/>
              </a:ext>
            </a:extLst>
          </p:cNvPr>
          <p:cNvSpPr txBox="1"/>
          <p:nvPr/>
        </p:nvSpPr>
        <p:spPr>
          <a:xfrm>
            <a:off x="520860" y="1111170"/>
            <a:ext cx="3721226"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Hazardous</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waste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management</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(cont’d)</a:t>
            </a:r>
          </a:p>
        </p:txBody>
      </p:sp>
      <p:sp>
        <p:nvSpPr>
          <p:cNvPr id="7" name="Rectangle 6"/>
          <p:cNvSpPr/>
          <p:nvPr/>
        </p:nvSpPr>
        <p:spPr>
          <a:xfrm>
            <a:off x="520859" y="4519155"/>
            <a:ext cx="4803494" cy="923330"/>
          </a:xfrm>
          <a:prstGeom prst="rect">
            <a:avLst/>
          </a:prstGeom>
        </p:spPr>
        <p:txBody>
          <a:bodyPr wrap="square">
            <a:spAutoFit/>
          </a:bodyPr>
          <a:lstStyle/>
          <a:p>
            <a:pPr algn="just"/>
            <a:r>
              <a:rPr lang="en-US" altLang="zh-CN" dirty="0">
                <a:solidFill>
                  <a:srgbClr val="000000"/>
                </a:solidFill>
                <a:latin typeface="Times New Roman" panose="02020603050405020304" pitchFamily="18" charset="0"/>
                <a:cs typeface="Times New Roman" panose="02020603050405020304" pitchFamily="18" charset="0"/>
              </a:rPr>
              <a:t>Typical soil contamination may be caused </a:t>
            </a:r>
            <a:r>
              <a:rPr lang="en-US" altLang="zh-CN">
                <a:solidFill>
                  <a:srgbClr val="000000"/>
                </a:solidFill>
                <a:latin typeface="Times New Roman" panose="02020603050405020304" pitchFamily="18" charset="0"/>
                <a:cs typeface="Times New Roman" panose="02020603050405020304" pitchFamily="18" charset="0"/>
              </a:rPr>
              <a:t>by spills, illicit discharges, aerial deposition, past use and leaks from underground storage tanks.</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4DDEF90-BED6-498A-951C-8A6F3E9B16CD}"/>
              </a:ext>
            </a:extLst>
          </p:cNvPr>
          <p:cNvSpPr txBox="1"/>
          <p:nvPr/>
        </p:nvSpPr>
        <p:spPr>
          <a:xfrm>
            <a:off x="520859" y="4112650"/>
            <a:ext cx="4259485"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Contaminated soil, </a:t>
            </a:r>
            <a:r>
              <a:rPr lang="en-US" altLang="zh-CN" dirty="0">
                <a:solidFill>
                  <a:srgbClr val="990000"/>
                </a:solidFill>
                <a:latin typeface="Times New Roman" panose="02020603050405020304" pitchFamily="18" charset="0"/>
                <a:cs typeface="Times New Roman" panose="02020603050405020304" pitchFamily="18" charset="0"/>
              </a:rPr>
              <a:t>fertilizers, and pesticides</a:t>
            </a:r>
          </a:p>
        </p:txBody>
      </p:sp>
      <p:pic>
        <p:nvPicPr>
          <p:cNvPr id="1026" name="Picture 2" descr="mage result for contaminated soil man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354" y="4118168"/>
            <a:ext cx="3819646" cy="25464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7281905-2620-4714-9CC4-4FEB5776171D}"/>
              </a:ext>
            </a:extLst>
          </p:cNvPr>
          <p:cNvSpPr txBox="1"/>
          <p:nvPr/>
        </p:nvSpPr>
        <p:spPr>
          <a:xfrm>
            <a:off x="5324354" y="6616680"/>
            <a:ext cx="4205630"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ecoteam.com.au</a:t>
            </a:r>
            <a:r>
              <a:rPr lang="en-US" sz="1000" dirty="0">
                <a:solidFill>
                  <a:srgbClr val="000000"/>
                </a:solidFill>
                <a:latin typeface="Times New Roman" charset="0"/>
                <a:ea typeface="Times New Roman" charset="0"/>
                <a:cs typeface="Times New Roman" charset="0"/>
              </a:rPr>
              <a:t>/services/soil-testing-and-contamination/</a:t>
            </a:r>
          </a:p>
        </p:txBody>
      </p:sp>
    </p:spTree>
    <p:extLst>
      <p:ext uri="{BB962C8B-B14F-4D97-AF65-F5344CB8AC3E}">
        <p14:creationId xmlns:p14="http://schemas.microsoft.com/office/powerpoint/2010/main" val="40411438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6" name="Rectangle 5"/>
          <p:cNvSpPr/>
          <p:nvPr/>
        </p:nvSpPr>
        <p:spPr>
          <a:xfrm>
            <a:off x="520860" y="1538377"/>
            <a:ext cx="8407240" cy="2585323"/>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Conduct pre-construction environmental assessment of the </a:t>
            </a:r>
            <a:r>
              <a:rPr lang="en-US" altLang="zh-CN" dirty="0" smtClean="0">
                <a:solidFill>
                  <a:srgbClr val="000000"/>
                </a:solidFill>
                <a:latin typeface="Times New Roman" panose="02020603050405020304" pitchFamily="18" charset="0"/>
                <a:cs typeface="Times New Roman" panose="02020603050405020304" pitchFamily="18" charset="0"/>
              </a:rPr>
              <a:t>site</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In some cases, contaminated soils may need to be placed in steel barrels, sealed and removed from the site to a licensed hazardous waste disposal </a:t>
            </a:r>
            <a:r>
              <a:rPr lang="en-US" altLang="zh-CN" dirty="0" smtClean="0">
                <a:solidFill>
                  <a:srgbClr val="000000"/>
                </a:solidFill>
                <a:latin typeface="Times New Roman" panose="02020603050405020304" pitchFamily="18" charset="0"/>
                <a:cs typeface="Times New Roman" panose="02020603050405020304" pitchFamily="18" charset="0"/>
              </a:rPr>
              <a:t>site</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Avoid temporary stockpiling of contaminated soils. If necessary, cover the stockpile with plastic sheeting or tarps, install a berm around the stockpile to keep runoff in the area, and locate the stockpile at least 50 </a:t>
            </a:r>
            <a:r>
              <a:rPr lang="en-US" altLang="zh-CN" dirty="0" err="1">
                <a:solidFill>
                  <a:srgbClr val="000000"/>
                </a:solidFill>
                <a:latin typeface="Times New Roman" panose="02020603050405020304" pitchFamily="18" charset="0"/>
                <a:cs typeface="Times New Roman" panose="02020603050405020304" pitchFamily="18" charset="0"/>
              </a:rPr>
              <a:t>ft</a:t>
            </a:r>
            <a:r>
              <a:rPr lang="en-US" altLang="zh-CN" dirty="0">
                <a:solidFill>
                  <a:srgbClr val="000000"/>
                </a:solidFill>
                <a:latin typeface="Times New Roman" panose="02020603050405020304" pitchFamily="18" charset="0"/>
                <a:cs typeface="Times New Roman" panose="02020603050405020304" pitchFamily="18" charset="0"/>
              </a:rPr>
              <a:t> from storm drains or </a:t>
            </a:r>
            <a:r>
              <a:rPr lang="en-US" altLang="zh-CN" dirty="0" smtClean="0">
                <a:solidFill>
                  <a:srgbClr val="000000"/>
                </a:solidFill>
                <a:latin typeface="Times New Roman" panose="02020603050405020304" pitchFamily="18" charset="0"/>
                <a:cs typeface="Times New Roman" panose="02020603050405020304" pitchFamily="18" charset="0"/>
              </a:rPr>
              <a:t>watercourses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Pesticides and herbicides must be applied by a licensed </a:t>
            </a:r>
            <a:r>
              <a:rPr lang="en-US" altLang="zh-CN" dirty="0" smtClean="0">
                <a:solidFill>
                  <a:srgbClr val="000000"/>
                </a:solidFill>
                <a:latin typeface="Times New Roman" panose="02020603050405020304" pitchFamily="18" charset="0"/>
                <a:cs typeface="Times New Roman" panose="02020603050405020304" pitchFamily="18" charset="0"/>
              </a:rPr>
              <a:t>applicator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 not over-apply fertilizers or pesticides and follow product recommendations.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Apply appropriate amounts to allow product to absorb prior to rain events.</a:t>
            </a:r>
          </a:p>
        </p:txBody>
      </p:sp>
      <p:sp>
        <p:nvSpPr>
          <p:cNvPr id="7" name="TextBox 6">
            <a:extLst>
              <a:ext uri="{FF2B5EF4-FFF2-40B4-BE49-F238E27FC236}">
                <a16:creationId xmlns:a16="http://schemas.microsoft.com/office/drawing/2014/main" xmlns="" id="{A4DDEF90-BED6-498A-951C-8A6F3E9B16CD}"/>
              </a:ext>
            </a:extLst>
          </p:cNvPr>
          <p:cNvSpPr txBox="1"/>
          <p:nvPr/>
        </p:nvSpPr>
        <p:spPr>
          <a:xfrm>
            <a:off x="520859" y="1111170"/>
            <a:ext cx="4282635"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Contaminated soil, fertilizers, and pesticides</a:t>
            </a:r>
            <a:endParaRPr lang="en-US" altLang="zh-CN" dirty="0" err="1">
              <a:solidFill>
                <a:srgbClr val="99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20860" y="4608782"/>
            <a:ext cx="8407240"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Solid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least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50</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ft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facilities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 watercourses and at a location which is 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likely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flooding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ponding</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Prevent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solid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contacting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using berms, dikes or other temporary diversion </a:t>
            </a:r>
            <a:r>
              <a:rPr lang="en-US" altLang="zh-CN" dirty="0" smtClean="0">
                <a:solidFill>
                  <a:srgbClr val="000000"/>
                </a:solidFill>
                <a:latin typeface="Times New Roman" panose="02020603050405020304" pitchFamily="18" charset="0"/>
                <a:cs typeface="Times New Roman" panose="02020603050405020304" pitchFamily="18" charset="0"/>
              </a:rPr>
              <a:t>structures</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4DDEF90-BED6-498A-951C-8A6F3E9B16CD}"/>
              </a:ext>
            </a:extLst>
          </p:cNvPr>
          <p:cNvSpPr txBox="1"/>
          <p:nvPr/>
        </p:nvSpPr>
        <p:spPr>
          <a:xfrm>
            <a:off x="520859" y="4181575"/>
            <a:ext cx="2523283"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Solid waste management</a:t>
            </a:r>
          </a:p>
        </p:txBody>
      </p:sp>
    </p:spTree>
    <p:extLst>
      <p:ext uri="{BB962C8B-B14F-4D97-AF65-F5344CB8AC3E}">
        <p14:creationId xmlns:p14="http://schemas.microsoft.com/office/powerpoint/2010/main" val="14637128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a:solidFill>
                  <a:srgbClr val="990000"/>
                </a:solidFill>
                <a:latin typeface="Arial"/>
                <a:ea typeface="+mj-ea"/>
                <a:cs typeface="Arial"/>
              </a:rPr>
              <a:t/>
            </a:r>
            <a:br>
              <a:rPr lang="en-US" altLang="zh-CN" sz="2800" dirty="0">
                <a:solidFill>
                  <a:srgbClr val="990000"/>
                </a:solidFill>
                <a:latin typeface="Arial"/>
                <a:ea typeface="+mj-ea"/>
                <a:cs typeface="Arial"/>
              </a:rPr>
            </a:br>
            <a:r>
              <a:rPr lang="en-US" altLang="zh-CN" sz="2400" u="sng" dirty="0">
                <a:solidFill>
                  <a:schemeClr val="tx2">
                    <a:lumMod val="60000"/>
                    <a:lumOff val="40000"/>
                  </a:schemeClr>
                </a:solidFill>
                <a:latin typeface="Arial"/>
                <a:cs typeface="Arial"/>
              </a:rPr>
              <a:t>Site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6" name="Rectangle 5"/>
          <p:cNvSpPr/>
          <p:nvPr/>
        </p:nvSpPr>
        <p:spPr>
          <a:xfrm>
            <a:off x="520860" y="1622512"/>
            <a:ext cx="8407240"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Provide adequate trash receptacles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collect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trash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periodically</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Waste materials need to be stored in watertight dumpsters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with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tarps or plastic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covers.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litter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debris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drainage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grates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 ditch </a:t>
            </a:r>
            <a:r>
              <a:rPr lang="en-US" altLang="zh-CN" dirty="0" smtClean="0">
                <a:solidFill>
                  <a:srgbClr val="000000"/>
                </a:solidFill>
                <a:latin typeface="Times New Roman" panose="02020603050405020304" pitchFamily="18" charset="0"/>
                <a:cs typeface="Times New Roman" panose="02020603050405020304" pitchFamily="18" charset="0"/>
              </a:rPr>
              <a:t>lines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Provide an adequate amount of watertight dumpsters to collect the anticipated volume of construction waste.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Plan for additional dumpsters and schedule more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frequent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 pickups during demolition </a:t>
            </a:r>
            <a:r>
              <a:rPr lang="en-US" altLang="zh-CN" dirty="0" smtClean="0">
                <a:solidFill>
                  <a:srgbClr val="000000"/>
                </a:solidFill>
                <a:latin typeface="Times New Roman" panose="02020603050405020304" pitchFamily="18" charset="0"/>
                <a:cs typeface="Times New Roman" panose="02020603050405020304" pitchFamily="18" charset="0"/>
              </a:rPr>
              <a:t>phases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dispose 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toxic liquid wastes and chemicals in dumpsters designated for construction debris.</a:t>
            </a:r>
          </a:p>
        </p:txBody>
      </p:sp>
      <p:sp>
        <p:nvSpPr>
          <p:cNvPr id="7" name="TextBox 6">
            <a:extLst>
              <a:ext uri="{FF2B5EF4-FFF2-40B4-BE49-F238E27FC236}">
                <a16:creationId xmlns:a16="http://schemas.microsoft.com/office/drawing/2014/main" xmlns="" id="{A4DDEF90-BED6-498A-951C-8A6F3E9B16CD}"/>
              </a:ext>
            </a:extLst>
          </p:cNvPr>
          <p:cNvSpPr txBox="1"/>
          <p:nvPr/>
        </p:nvSpPr>
        <p:spPr>
          <a:xfrm>
            <a:off x="520859" y="1241605"/>
            <a:ext cx="3240913"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Solid waste management</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(cont’d)</a:t>
            </a:r>
          </a:p>
        </p:txBody>
      </p:sp>
      <p:sp>
        <p:nvSpPr>
          <p:cNvPr id="8" name="Rectangle 7"/>
          <p:cNvSpPr/>
          <p:nvPr/>
        </p:nvSpPr>
        <p:spPr>
          <a:xfrm>
            <a:off x="520860" y="4346468"/>
            <a:ext cx="4946384" cy="1477328"/>
          </a:xfrm>
          <a:prstGeom prst="rect">
            <a:avLst/>
          </a:prstGeom>
        </p:spPr>
        <p:txBody>
          <a:bodyPr wrap="square">
            <a:spAutoFit/>
          </a:bodyPr>
          <a:lstStyle/>
          <a:p>
            <a:pPr algn="just"/>
            <a:r>
              <a:rPr lang="en-US" altLang="zh-CN" dirty="0">
                <a:solidFill>
                  <a:srgbClr val="000000"/>
                </a:solidFill>
                <a:latin typeface="Times New Roman" panose="02020603050405020304" pitchFamily="18" charset="0"/>
                <a:cs typeface="Times New Roman" panose="02020603050405020304" pitchFamily="18" charset="0"/>
              </a:rPr>
              <a:t>Construction stockpiles of material such as soil, </a:t>
            </a:r>
            <a:r>
              <a:rPr lang="en-US" altLang="zh-CN" dirty="0" err="1">
                <a:solidFill>
                  <a:srgbClr val="000000"/>
                </a:solidFill>
                <a:latin typeface="Times New Roman" panose="02020603050405020304" pitchFamily="18" charset="0"/>
                <a:cs typeface="Times New Roman" panose="02020603050405020304" pitchFamily="18" charset="0"/>
              </a:rPr>
              <a:t>portland</a:t>
            </a:r>
            <a:r>
              <a:rPr lang="en-US" altLang="zh-CN" dirty="0">
                <a:solidFill>
                  <a:srgbClr val="000000"/>
                </a:solidFill>
                <a:latin typeface="Times New Roman" panose="02020603050405020304" pitchFamily="18" charset="0"/>
                <a:cs typeface="Times New Roman" panose="02020603050405020304" pitchFamily="18" charset="0"/>
              </a:rPr>
              <a:t> cement concrete (PCC), asphalt concrete (AC),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aggregate base, aggregate sub-base and asphalt base cold mix (cutback) may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air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pollution</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4DDEF90-BED6-498A-951C-8A6F3E9B16CD}"/>
              </a:ext>
            </a:extLst>
          </p:cNvPr>
          <p:cNvSpPr txBox="1"/>
          <p:nvPr/>
        </p:nvSpPr>
        <p:spPr>
          <a:xfrm>
            <a:off x="520859" y="3953986"/>
            <a:ext cx="2280214"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Stockpile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management</a:t>
            </a:r>
          </a:p>
        </p:txBody>
      </p:sp>
      <p:pic>
        <p:nvPicPr>
          <p:cNvPr id="3074" name="Picture 2" descr="https://www.stormwaterhawaii.com/swmp_wp/wp-content/uploads/2016/03/construction-BMPs-stockpileprotection_h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244" y="3907395"/>
            <a:ext cx="3460856" cy="16299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7281905-2620-4714-9CC4-4FEB5776171D}"/>
              </a:ext>
            </a:extLst>
          </p:cNvPr>
          <p:cNvSpPr txBox="1"/>
          <p:nvPr/>
        </p:nvSpPr>
        <p:spPr>
          <a:xfrm>
            <a:off x="5397794" y="5467896"/>
            <a:ext cx="3530306"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www.stormwaterhawaii.com</a:t>
            </a:r>
            <a:r>
              <a:rPr lang="en-US" sz="1000" dirty="0">
                <a:solidFill>
                  <a:srgbClr val="000000"/>
                </a:solidFill>
                <a:latin typeface="Times New Roman" charset="0"/>
                <a:ea typeface="Times New Roman" charset="0"/>
                <a:cs typeface="Times New Roman" charset="0"/>
              </a:rPr>
              <a:t>/latest-news/construction-</a:t>
            </a:r>
            <a:r>
              <a:rPr lang="en-US" sz="1000" dirty="0" err="1">
                <a:solidFill>
                  <a:srgbClr val="000000"/>
                </a:solidFill>
                <a:latin typeface="Times New Roman" charset="0"/>
                <a:ea typeface="Times New Roman" charset="0"/>
                <a:cs typeface="Times New Roman" charset="0"/>
              </a:rPr>
              <a:t>bmps</a:t>
            </a:r>
            <a:r>
              <a:rPr lang="en-US" sz="1000" dirty="0">
                <a:solidFill>
                  <a:srgbClr val="000000"/>
                </a:solidFill>
                <a:latin typeface="Times New Roman" charset="0"/>
                <a:ea typeface="Times New Roman" charset="0"/>
                <a:cs typeface="Times New Roman" charset="0"/>
              </a:rPr>
              <a:t>/construction-</a:t>
            </a:r>
            <a:r>
              <a:rPr lang="en-US" sz="1000" dirty="0" err="1">
                <a:solidFill>
                  <a:srgbClr val="000000"/>
                </a:solidFill>
                <a:latin typeface="Times New Roman" charset="0"/>
                <a:ea typeface="Times New Roman" charset="0"/>
                <a:cs typeface="Times New Roman" charset="0"/>
              </a:rPr>
              <a:t>bmps</a:t>
            </a:r>
            <a:r>
              <a:rPr lang="en-US" sz="1000" dirty="0">
                <a:solidFill>
                  <a:srgbClr val="000000"/>
                </a:solidFill>
                <a:latin typeface="Times New Roman" charset="0"/>
                <a:ea typeface="Times New Roman" charset="0"/>
                <a:cs typeface="Times New Roman" charset="0"/>
              </a:rPr>
              <a:t>-for-protecting-stockpiles/</a:t>
            </a:r>
          </a:p>
        </p:txBody>
      </p:sp>
    </p:spTree>
    <p:extLst>
      <p:ext uri="{BB962C8B-B14F-4D97-AF65-F5344CB8AC3E}">
        <p14:creationId xmlns:p14="http://schemas.microsoft.com/office/powerpoint/2010/main" val="2030394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cation of Construction Stormwater Discharges"/>
          <p:cNvPicPr>
            <a:picLocks noChangeAspect="1" noChangeArrowheads="1"/>
          </p:cNvPicPr>
          <p:nvPr/>
        </p:nvPicPr>
        <p:blipFill rotWithShape="1">
          <a:blip r:embed="rId2">
            <a:extLst>
              <a:ext uri="{28A0092B-C50C-407E-A947-70E740481C1C}">
                <a14:useLocalDpi xmlns:a14="http://schemas.microsoft.com/office/drawing/2010/main" val="0"/>
              </a:ext>
            </a:extLst>
          </a:blip>
          <a:srcRect t="6050"/>
          <a:stretch/>
        </p:blipFill>
        <p:spPr bwMode="auto">
          <a:xfrm>
            <a:off x="4058049" y="1311782"/>
            <a:ext cx="5071250" cy="36816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12440" y="5323419"/>
            <a:ext cx="4491763"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www.waterboards.ca.gov</a:t>
            </a:r>
            <a:r>
              <a:rPr lang="en-US" sz="1000" dirty="0">
                <a:solidFill>
                  <a:srgbClr val="000000"/>
                </a:solidFill>
                <a:latin typeface="Times New Roman" charset="0"/>
                <a:ea typeface="Times New Roman" charset="0"/>
                <a:cs typeface="Times New Roman" charset="0"/>
              </a:rPr>
              <a:t>/rwqcb4/</a:t>
            </a:r>
            <a:r>
              <a:rPr lang="en-US" sz="1000" dirty="0" err="1">
                <a:solidFill>
                  <a:srgbClr val="000000"/>
                </a:solidFill>
                <a:latin typeface="Times New Roman" charset="0"/>
                <a:ea typeface="Times New Roman" charset="0"/>
                <a:cs typeface="Times New Roman" charset="0"/>
              </a:rPr>
              <a:t>water_issues</a:t>
            </a:r>
            <a:r>
              <a:rPr lang="en-US" sz="1000" dirty="0">
                <a:solidFill>
                  <a:srgbClr val="000000"/>
                </a:solidFill>
                <a:latin typeface="Times New Roman" charset="0"/>
                <a:ea typeface="Times New Roman" charset="0"/>
                <a:cs typeface="Times New Roman" charset="0"/>
              </a:rPr>
              <a:t>/programs/</a:t>
            </a:r>
            <a:r>
              <a:rPr lang="en-US" sz="1000" dirty="0" err="1">
                <a:solidFill>
                  <a:srgbClr val="000000"/>
                </a:solidFill>
                <a:latin typeface="Times New Roman" charset="0"/>
                <a:ea typeface="Times New Roman" charset="0"/>
                <a:cs typeface="Times New Roman" charset="0"/>
              </a:rPr>
              <a:t>regional_program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Water_Quality_and_Watersheds</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los_angeles_river_watershed</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la_summary.shtml</a:t>
            </a:r>
            <a:endParaRPr lang="en-US" sz="1000" dirty="0">
              <a:solidFill>
                <a:srgbClr val="000000"/>
              </a:solidFill>
              <a:latin typeface="Times New Roman" charset="0"/>
              <a:ea typeface="Times New Roman" charset="0"/>
              <a:cs typeface="Times New Roman" charset="0"/>
            </a:endParaRPr>
          </a:p>
        </p:txBody>
      </p:sp>
      <p:sp>
        <p:nvSpPr>
          <p:cNvPr id="2" name="Rectangle 1"/>
          <p:cNvSpPr/>
          <p:nvPr/>
        </p:nvSpPr>
        <p:spPr>
          <a:xfrm>
            <a:off x="297240" y="1276157"/>
            <a:ext cx="3657243" cy="4247317"/>
          </a:xfrm>
          <a:prstGeom prst="rect">
            <a:avLst/>
          </a:prstGeom>
        </p:spPr>
        <p:txBody>
          <a:bodyPr wrap="square">
            <a:spAutoFit/>
          </a:bodyPr>
          <a:lstStyle/>
          <a:p>
            <a:pPr marL="285750" indent="-285750" algn="just">
              <a:buFont typeface="Arial" charset="0"/>
              <a:buChar char="•"/>
            </a:pPr>
            <a:r>
              <a:rPr lang="en-US" dirty="0">
                <a:solidFill>
                  <a:srgbClr val="000000"/>
                </a:solidFill>
                <a:latin typeface="Times New Roman" charset="0"/>
                <a:ea typeface="Times New Roman" charset="0"/>
                <a:cs typeface="Times New Roman" charset="0"/>
              </a:rPr>
              <a:t>There are a total of 378 construction sites enrolled under the general construction storm water permit in this watershed, the most in the Region but half of the number of sites enrolled in 2007.  </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The larger sites are in the upper watershed (which includes the San Fernando Valley) and the construction in this watershed is fairly evenly divided between commercial and residential. </a:t>
            </a:r>
          </a:p>
          <a:p>
            <a:pPr marL="285750" indent="-285750" algn="just">
              <a:buFont typeface="Arial" charset="0"/>
              <a:buChar char="•"/>
            </a:pPr>
            <a:r>
              <a:rPr lang="en-US" dirty="0">
                <a:solidFill>
                  <a:srgbClr val="000000"/>
                </a:solidFill>
                <a:latin typeface="Times New Roman" charset="0"/>
                <a:ea typeface="Times New Roman" charset="0"/>
                <a:cs typeface="Times New Roman" charset="0"/>
              </a:rPr>
              <a:t>About one-third of the sites are five acres or larger in size with the largest sites being up to 700 acres.</a:t>
            </a:r>
            <a:endParaRPr lang="en-US" dirty="0">
              <a:latin typeface="Times New Roman" charset="0"/>
              <a:ea typeface="Times New Roman" charset="0"/>
              <a:cs typeface="Times New Roman" charset="0"/>
            </a:endParaRPr>
          </a:p>
        </p:txBody>
      </p:sp>
      <p:sp>
        <p:nvSpPr>
          <p:cNvPr id="6" name="Title 1"/>
          <p:cNvSpPr txBox="1">
            <a:spLocks/>
          </p:cNvSpPr>
          <p:nvPr/>
        </p:nvSpPr>
        <p:spPr>
          <a:xfrm>
            <a:off x="0" y="92597"/>
            <a:ext cx="9129299" cy="1095367"/>
          </a:xfrm>
          <a:prstGeom prst="rect">
            <a:avLst/>
          </a:prstGeom>
        </p:spPr>
        <p:txBody>
          <a:bodyPr vert="horz" lIns="91440" tIns="45720" rIns="91440" bIns="45720" rtlCol="0" anchor="ctr">
            <a:noAutofit/>
          </a:bodyPr>
          <a:lstStyle/>
          <a:p>
            <a:pPr lvl="0" algn="ctr">
              <a:spcBef>
                <a:spcPct val="0"/>
              </a:spcBef>
              <a:defRPr/>
            </a:pPr>
            <a:r>
              <a:rPr lang="en-US" altLang="zh-CN" sz="2800" dirty="0">
                <a:solidFill>
                  <a:srgbClr val="990000"/>
                </a:solidFill>
                <a:latin typeface="Arial"/>
                <a:cs typeface="Arial"/>
              </a:rPr>
              <a:t>Impact to LA River</a:t>
            </a:r>
            <a:r>
              <a:rPr lang="zh-CN" altLang="en-US" sz="2800" dirty="0">
                <a:solidFill>
                  <a:srgbClr val="990000"/>
                </a:solidFill>
                <a:latin typeface="Arial"/>
                <a:cs typeface="Arial"/>
              </a:rPr>
              <a:t> </a:t>
            </a:r>
            <a:r>
              <a:rPr lang="en-US" altLang="zh-CN" sz="2000" dirty="0">
                <a:solidFill>
                  <a:srgbClr val="990000"/>
                </a:solidFill>
                <a:latin typeface="Arial"/>
                <a:cs typeface="Arial"/>
              </a:rPr>
              <a:t>(cont’d)</a:t>
            </a:r>
            <a:endParaRPr lang="en-US" sz="2000" dirty="0">
              <a:solidFill>
                <a:srgbClr val="990000"/>
              </a:solidFill>
              <a:latin typeface="Arial"/>
              <a:cs typeface="Arial"/>
            </a:endParaRPr>
          </a:p>
        </p:txBody>
      </p:sp>
      <p:sp>
        <p:nvSpPr>
          <p:cNvPr id="3" name="TextBox 2"/>
          <p:cNvSpPr txBox="1"/>
          <p:nvPr/>
        </p:nvSpPr>
        <p:spPr>
          <a:xfrm>
            <a:off x="4117431" y="4993401"/>
            <a:ext cx="4952485" cy="261610"/>
          </a:xfrm>
          <a:prstGeom prst="rect">
            <a:avLst/>
          </a:prstGeom>
          <a:noFill/>
        </p:spPr>
        <p:txBody>
          <a:bodyPr wrap="square" rtlCol="0">
            <a:spAutoFit/>
          </a:bodyPr>
          <a:lstStyle/>
          <a:p>
            <a:r>
              <a:rPr lang="en-US" sz="1100" dirty="0" smtClean="0">
                <a:latin typeface="Times New Roman" charset="0"/>
                <a:ea typeface="Times New Roman" charset="0"/>
                <a:cs typeface="Times New Roman" charset="0"/>
              </a:rPr>
              <a:t>Locations of construction </a:t>
            </a:r>
            <a:r>
              <a:rPr lang="en-US" sz="1100" dirty="0" err="1" smtClean="0">
                <a:latin typeface="Times New Roman" charset="0"/>
                <a:ea typeface="Times New Roman" charset="0"/>
                <a:cs typeface="Times New Roman" charset="0"/>
              </a:rPr>
              <a:t>stormwater</a:t>
            </a:r>
            <a:r>
              <a:rPr lang="en-US" sz="1100" dirty="0" smtClean="0">
                <a:latin typeface="Times New Roman" charset="0"/>
                <a:ea typeface="Times New Roman" charset="0"/>
                <a:cs typeface="Times New Roman" charset="0"/>
              </a:rPr>
              <a:t> discharges in the Los Angeles River Watershed</a:t>
            </a:r>
            <a:endParaRPr lang="en-US" sz="11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956960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smtClean="0">
                <a:solidFill>
                  <a:srgbClr val="990000"/>
                </a:solidFill>
                <a:latin typeface="Arial"/>
                <a:ea typeface="+mj-ea"/>
                <a:cs typeface="Arial"/>
              </a:rPr>
              <a:t/>
            </a:r>
            <a:br>
              <a:rPr lang="en-US" altLang="zh-CN" sz="2800" dirty="0" smtClean="0">
                <a:solidFill>
                  <a:srgbClr val="990000"/>
                </a:solidFill>
                <a:latin typeface="Arial"/>
                <a:ea typeface="+mj-ea"/>
                <a:cs typeface="Arial"/>
              </a:rPr>
            </a:b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smtClean="0">
                <a:solidFill>
                  <a:schemeClr val="tx2">
                    <a:lumMod val="60000"/>
                    <a:lumOff val="40000"/>
                  </a:schemeClr>
                </a:solidFill>
                <a:latin typeface="Arial"/>
                <a:cs typeface="Arial"/>
              </a:rPr>
              <a:t>management</a:t>
            </a:r>
            <a:r>
              <a:rPr lang="en-US" altLang="zh-CN" sz="2400"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6" name="Rectangle 5"/>
          <p:cNvSpPr/>
          <p:nvPr/>
        </p:nvSpPr>
        <p:spPr>
          <a:xfrm>
            <a:off x="520860" y="1622512"/>
            <a:ext cx="8407240"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Locate stockpiles at least 50 </a:t>
            </a:r>
            <a:r>
              <a:rPr lang="en-US" altLang="zh-CN" dirty="0" err="1">
                <a:solidFill>
                  <a:srgbClr val="000000"/>
                </a:solidFill>
                <a:latin typeface="Times New Roman" panose="02020603050405020304" pitchFamily="18" charset="0"/>
                <a:cs typeface="Times New Roman" panose="02020603050405020304" pitchFamily="18" charset="0"/>
              </a:rPr>
              <a:t>ft</a:t>
            </a:r>
            <a:r>
              <a:rPr lang="en-US" altLang="zh-CN" dirty="0">
                <a:solidFill>
                  <a:srgbClr val="000000"/>
                </a:solidFill>
                <a:latin typeface="Times New Roman" panose="02020603050405020304" pitchFamily="18" charset="0"/>
                <a:cs typeface="Times New Roman" panose="02020603050405020304" pitchFamily="18" charset="0"/>
              </a:rPr>
              <a:t> away from drainage courses and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en-US" altLang="zh-CN"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inlets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Prevent stockpile from contacting with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en-US" altLang="zh-CN" dirty="0">
                <a:solidFill>
                  <a:srgbClr val="000000"/>
                </a:solidFill>
                <a:latin typeface="Times New Roman" panose="02020603050405020304" pitchFamily="18" charset="0"/>
                <a:cs typeface="Times New Roman" panose="02020603050405020304" pitchFamily="18" charset="0"/>
              </a:rPr>
              <a:t> through installing temporary barriers around stockpile perimeters, including berms, dikes, silt fences, straw wattles, and sand bag or gravel </a:t>
            </a:r>
            <a:r>
              <a:rPr lang="en-US" altLang="zh-CN" dirty="0" smtClean="0">
                <a:solidFill>
                  <a:srgbClr val="000000"/>
                </a:solidFill>
                <a:latin typeface="Times New Roman" panose="02020603050405020304" pitchFamily="18" charset="0"/>
                <a:cs typeface="Times New Roman" panose="02020603050405020304" pitchFamily="18" charset="0"/>
              </a:rPr>
              <a:t>barriers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For stockpile of soil, PCC, AC rubble, aggregate base, or aggregate sub bas, protect them with covers and temporary perimeter sediment barrier at all </a:t>
            </a:r>
            <a:r>
              <a:rPr lang="en-US" altLang="zh-CN" dirty="0" smtClean="0">
                <a:solidFill>
                  <a:srgbClr val="000000"/>
                </a:solidFill>
                <a:latin typeface="Times New Roman" panose="02020603050405020304" pitchFamily="18" charset="0"/>
                <a:cs typeface="Times New Roman" panose="02020603050405020304" pitchFamily="18" charset="0"/>
              </a:rPr>
              <a:t>time</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For stockpiles of cold-mix, place them on and cover with plastic or  similar materials prior to rain events.</a:t>
            </a:r>
          </a:p>
        </p:txBody>
      </p:sp>
      <p:sp>
        <p:nvSpPr>
          <p:cNvPr id="7" name="TextBox 6">
            <a:extLst>
              <a:ext uri="{FF2B5EF4-FFF2-40B4-BE49-F238E27FC236}">
                <a16:creationId xmlns:a16="http://schemas.microsoft.com/office/drawing/2014/main" xmlns="" id="{A4DDEF90-BED6-498A-951C-8A6F3E9B16CD}"/>
              </a:ext>
            </a:extLst>
          </p:cNvPr>
          <p:cNvSpPr txBox="1"/>
          <p:nvPr/>
        </p:nvSpPr>
        <p:spPr>
          <a:xfrm>
            <a:off x="520860" y="1241605"/>
            <a:ext cx="3055718"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Stockpile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management</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(cont’d)</a:t>
            </a:r>
          </a:p>
        </p:txBody>
      </p:sp>
      <p:sp>
        <p:nvSpPr>
          <p:cNvPr id="10" name="Rectangle 9"/>
          <p:cNvSpPr/>
          <p:nvPr/>
        </p:nvSpPr>
        <p:spPr>
          <a:xfrm>
            <a:off x="520860" y="4442178"/>
            <a:ext cx="8407240" cy="1200329"/>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hazardous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alternative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available</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over-apply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fertilizers,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herbicides,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pesticides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Provide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Safety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Data</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Sheets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(MSDS)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Store hazardous materials in 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original containers with their original labels attached.</a:t>
            </a:r>
          </a:p>
        </p:txBody>
      </p:sp>
      <p:sp>
        <p:nvSpPr>
          <p:cNvPr id="11" name="TextBox 10">
            <a:extLst>
              <a:ext uri="{FF2B5EF4-FFF2-40B4-BE49-F238E27FC236}">
                <a16:creationId xmlns:a16="http://schemas.microsoft.com/office/drawing/2014/main" xmlns="" id="{A4DDEF90-BED6-498A-951C-8A6F3E9B16CD}"/>
              </a:ext>
            </a:extLst>
          </p:cNvPr>
          <p:cNvSpPr txBox="1"/>
          <p:nvPr/>
        </p:nvSpPr>
        <p:spPr>
          <a:xfrm>
            <a:off x="520860" y="4001841"/>
            <a:ext cx="2442261"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Material use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and storage</a:t>
            </a:r>
          </a:p>
        </p:txBody>
      </p:sp>
      <p:sp>
        <p:nvSpPr>
          <p:cNvPr id="13" name="TextBox 12">
            <a:extLst>
              <a:ext uri="{FF2B5EF4-FFF2-40B4-BE49-F238E27FC236}">
                <a16:creationId xmlns:a16="http://schemas.microsoft.com/office/drawing/2014/main" xmlns="" id="{B7281905-2620-4714-9CC4-4FEB5776171D}"/>
              </a:ext>
            </a:extLst>
          </p:cNvPr>
          <p:cNvSpPr txBox="1"/>
          <p:nvPr/>
        </p:nvSpPr>
        <p:spPr>
          <a:xfrm>
            <a:off x="4227492" y="6611779"/>
            <a:ext cx="5078554" cy="246221"/>
          </a:xfrm>
          <a:prstGeom prst="rect">
            <a:avLst/>
          </a:prstGeom>
          <a:noFill/>
        </p:spPr>
        <p:txBody>
          <a:bodyPr wrap="square" rtlCol="0">
            <a:spAutoFit/>
          </a:bodyPr>
          <a:lstStyle/>
          <a:p>
            <a:r>
              <a:rPr lang="en-US" sz="100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proquologistics.com</a:t>
            </a:r>
            <a:r>
              <a:rPr lang="en-US" sz="1000" dirty="0">
                <a:solidFill>
                  <a:srgbClr val="000000"/>
                </a:solidFill>
                <a:latin typeface="Times New Roman" charset="0"/>
                <a:ea typeface="Times New Roman" charset="0"/>
                <a:cs typeface="Times New Roman" charset="0"/>
              </a:rPr>
              <a:t>/material-waste-management-construction-sites-effect-environment/</a:t>
            </a:r>
          </a:p>
        </p:txBody>
      </p:sp>
    </p:spTree>
    <p:extLst>
      <p:ext uri="{BB962C8B-B14F-4D97-AF65-F5344CB8AC3E}">
        <p14:creationId xmlns:p14="http://schemas.microsoft.com/office/powerpoint/2010/main" val="17903371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7" name="TextBox 6">
            <a:extLst>
              <a:ext uri="{FF2B5EF4-FFF2-40B4-BE49-F238E27FC236}">
                <a16:creationId xmlns:a16="http://schemas.microsoft.com/office/drawing/2014/main" xmlns="" id="{A4DDEF90-BED6-498A-951C-8A6F3E9B16CD}"/>
              </a:ext>
            </a:extLst>
          </p:cNvPr>
          <p:cNvSpPr txBox="1"/>
          <p:nvPr/>
        </p:nvSpPr>
        <p:spPr>
          <a:xfrm>
            <a:off x="520859" y="1241605"/>
            <a:ext cx="4062716"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Material</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use,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delivery</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and</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storage</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(cont’d)</a:t>
            </a:r>
          </a:p>
        </p:txBody>
      </p:sp>
      <p:sp>
        <p:nvSpPr>
          <p:cNvPr id="9" name="Rectangle 8"/>
          <p:cNvSpPr/>
          <p:nvPr/>
        </p:nvSpPr>
        <p:spPr>
          <a:xfrm>
            <a:off x="520859" y="1741372"/>
            <a:ext cx="4444679" cy="3970318"/>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Use environmental-friendly and less hazardous 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when </a:t>
            </a:r>
            <a:r>
              <a:rPr lang="en-US" altLang="zh-CN" dirty="0" smtClean="0">
                <a:solidFill>
                  <a:srgbClr val="000000"/>
                </a:solidFill>
                <a:latin typeface="Times New Roman" panose="02020603050405020304" pitchFamily="18" charset="0"/>
                <a:cs typeface="Times New Roman" panose="02020603050405020304" pitchFamily="18" charset="0"/>
              </a:rPr>
              <a:t>available </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Material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delivery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should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near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entrances,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away from </a:t>
            </a:r>
            <a:r>
              <a:rPr lang="en-US" altLang="zh-CN" dirty="0" smtClean="0">
                <a:solidFill>
                  <a:srgbClr val="000000"/>
                </a:solidFill>
                <a:latin typeface="Times New Roman" panose="02020603050405020304" pitchFamily="18" charset="0"/>
                <a:cs typeface="Times New Roman" panose="02020603050405020304" pitchFamily="18" charset="0"/>
              </a:rPr>
              <a:t>waterways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Do not store hazardous materials directly on the ground. Place them on a pallet 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covered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with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secondary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containment</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Keep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sufficient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near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storage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areas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Employees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trained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emergency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storage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delivery,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procedures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Provide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sufficient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space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between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containers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allow</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 emergency response access.</a:t>
            </a:r>
          </a:p>
        </p:txBody>
      </p:sp>
      <p:pic>
        <p:nvPicPr>
          <p:cNvPr id="13" name="Picture 2" descr="aterial and waste management on construction sites"/>
          <p:cNvPicPr>
            <a:picLocks noChangeAspect="1" noChangeArrowheads="1"/>
          </p:cNvPicPr>
          <p:nvPr/>
        </p:nvPicPr>
        <p:blipFill rotWithShape="1">
          <a:blip r:embed="rId2">
            <a:extLst>
              <a:ext uri="{28A0092B-C50C-407E-A947-70E740481C1C}">
                <a14:useLocalDpi xmlns:a14="http://schemas.microsoft.com/office/drawing/2010/main" val="0"/>
              </a:ext>
            </a:extLst>
          </a:blip>
          <a:srcRect t="3094" b="8406"/>
          <a:stretch/>
        </p:blipFill>
        <p:spPr bwMode="auto">
          <a:xfrm>
            <a:off x="5134283" y="2265006"/>
            <a:ext cx="3793817" cy="26853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7281905-2620-4714-9CC4-4FEB5776171D}"/>
              </a:ext>
            </a:extLst>
          </p:cNvPr>
          <p:cNvSpPr txBox="1"/>
          <p:nvPr/>
        </p:nvSpPr>
        <p:spPr>
          <a:xfrm>
            <a:off x="5026145" y="4950333"/>
            <a:ext cx="4117855"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proquologistics.com</a:t>
            </a:r>
            <a:r>
              <a:rPr lang="en-US" sz="1000" dirty="0">
                <a:solidFill>
                  <a:srgbClr val="000000"/>
                </a:solidFill>
                <a:latin typeface="Times New Roman" charset="0"/>
                <a:ea typeface="Times New Roman" charset="0"/>
                <a:cs typeface="Times New Roman" charset="0"/>
              </a:rPr>
              <a:t>/material-waste-management-construction-sites-effect-environment/</a:t>
            </a:r>
          </a:p>
        </p:txBody>
      </p:sp>
    </p:spTree>
    <p:extLst>
      <p:ext uri="{BB962C8B-B14F-4D97-AF65-F5344CB8AC3E}">
        <p14:creationId xmlns:p14="http://schemas.microsoft.com/office/powerpoint/2010/main" val="13931639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9" name="TextBox 8">
            <a:extLst>
              <a:ext uri="{FF2B5EF4-FFF2-40B4-BE49-F238E27FC236}">
                <a16:creationId xmlns:a16="http://schemas.microsoft.com/office/drawing/2014/main" xmlns="" id="{A4DDEF90-BED6-498A-951C-8A6F3E9B16CD}"/>
              </a:ext>
            </a:extLst>
          </p:cNvPr>
          <p:cNvSpPr txBox="1"/>
          <p:nvPr/>
        </p:nvSpPr>
        <p:spPr>
          <a:xfrm>
            <a:off x="520859" y="1241605"/>
            <a:ext cx="2754776"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Spill prevention and control</a:t>
            </a:r>
            <a:endParaRPr lang="en-US" altLang="zh-CN" dirty="0">
              <a:solidFill>
                <a:srgbClr val="99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20859" y="1711362"/>
            <a:ext cx="8407241" cy="2031325"/>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Educate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employees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identifying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severity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each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materials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use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proper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respond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significant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insignificant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spills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Educate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employees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potential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dangers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impact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from spills and </a:t>
            </a:r>
            <a:r>
              <a:rPr lang="en-US" altLang="zh-CN" dirty="0" smtClean="0">
                <a:solidFill>
                  <a:srgbClr val="000000"/>
                </a:solidFill>
                <a:latin typeface="Times New Roman" panose="02020603050405020304" pitchFamily="18" charset="0"/>
                <a:cs typeface="Times New Roman" panose="02020603050405020304" pitchFamily="18" charset="0"/>
              </a:rPr>
              <a:t>leaks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Train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employees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prevention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up</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Clean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leaks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immediately</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Locate clearly-labelled spill-kits and disposal containers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near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prone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Water used for clean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up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allowed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 enter storm drains or </a:t>
            </a:r>
            <a:r>
              <a:rPr lang="en-US" altLang="zh-CN" dirty="0" smtClean="0">
                <a:solidFill>
                  <a:srgbClr val="000000"/>
                </a:solidFill>
                <a:latin typeface="Times New Roman" panose="02020603050405020304" pitchFamily="18" charset="0"/>
                <a:cs typeface="Times New Roman" panose="02020603050405020304" pitchFamily="18" charset="0"/>
              </a:rPr>
              <a:t>watercourses</a:t>
            </a:r>
            <a:endParaRPr lang="en-US" altLang="zh-CN" dirty="0">
              <a:solidFill>
                <a:srgbClr val="000000"/>
              </a:solidFill>
              <a:latin typeface="Times New Roman" panose="02020603050405020304" pitchFamily="18" charset="0"/>
              <a:cs typeface="Times New Roman" panose="02020603050405020304" pitchFamily="18" charset="0"/>
            </a:endParaRPr>
          </a:p>
        </p:txBody>
      </p:sp>
      <p:pic>
        <p:nvPicPr>
          <p:cNvPr id="11" name="Picture 2" descr="mage result for spill contr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889" y="3843112"/>
            <a:ext cx="4717728" cy="1769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7281905-2620-4714-9CC4-4FEB5776171D}"/>
              </a:ext>
            </a:extLst>
          </p:cNvPr>
          <p:cNvSpPr txBox="1"/>
          <p:nvPr/>
        </p:nvSpPr>
        <p:spPr>
          <a:xfrm>
            <a:off x="2152889" y="5553894"/>
            <a:ext cx="5078554"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www.hicraftsafety.com.au</a:t>
            </a:r>
            <a:r>
              <a:rPr lang="en-US" sz="1000" dirty="0">
                <a:solidFill>
                  <a:srgbClr val="000000"/>
                </a:solidFill>
                <a:latin typeface="Times New Roman" charset="0"/>
                <a:ea typeface="Times New Roman" charset="0"/>
                <a:cs typeface="Times New Roman" charset="0"/>
              </a:rPr>
              <a:t>/products/spill-control</a:t>
            </a:r>
          </a:p>
        </p:txBody>
      </p:sp>
    </p:spTree>
    <p:extLst>
      <p:ext uri="{BB962C8B-B14F-4D97-AF65-F5344CB8AC3E}">
        <p14:creationId xmlns:p14="http://schemas.microsoft.com/office/powerpoint/2010/main" val="19638221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Site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4" name="TextBox 3">
            <a:extLst>
              <a:ext uri="{FF2B5EF4-FFF2-40B4-BE49-F238E27FC236}">
                <a16:creationId xmlns:a16="http://schemas.microsoft.com/office/drawing/2014/main" xmlns="" id="{A4DDEF90-BED6-498A-951C-8A6F3E9B16CD}"/>
              </a:ext>
            </a:extLst>
          </p:cNvPr>
          <p:cNvSpPr txBox="1"/>
          <p:nvPr/>
        </p:nvSpPr>
        <p:spPr>
          <a:xfrm>
            <a:off x="520859" y="1241605"/>
            <a:ext cx="2754776"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Spill prevention and control</a:t>
            </a:r>
            <a:endParaRPr lang="en-US" altLang="zh-CN" dirty="0">
              <a:solidFill>
                <a:srgbClr val="99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20860" y="1711362"/>
            <a:ext cx="8299050" cy="3970318"/>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minor</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spills</a:t>
            </a:r>
            <a:r>
              <a:rPr lang="en-US" altLang="zh-CN" dirty="0">
                <a:solidFill>
                  <a:srgbClr val="000000"/>
                </a:solidFill>
                <a:latin typeface="Times New Roman" panose="02020603050405020304" pitchFamily="18" charset="0"/>
                <a:cs typeface="Times New Roman" panose="02020603050405020304" pitchFamily="18" charset="0"/>
              </a:rPr>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small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quantity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oil,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gas,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paint,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etc.,</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which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controlled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first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responder:</a:t>
            </a:r>
            <a:r>
              <a:rPr lang="zh-CN" altLang="en-US" dirty="0">
                <a:solidFill>
                  <a:srgbClr val="000000"/>
                </a:solidFill>
                <a:latin typeface="Times New Roman" panose="02020603050405020304" pitchFamily="18" charset="0"/>
                <a:cs typeface="Times New Roman" panose="02020603050405020304" pitchFamily="18" charset="0"/>
              </a:rPr>
              <a:t> </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Contain the spill, recover the spilled material, clean the spill area and dispose of cleanup materials </a:t>
            </a:r>
            <a:r>
              <a:rPr lang="en-US" altLang="zh-CN" dirty="0" smtClean="0">
                <a:solidFill>
                  <a:srgbClr val="000000"/>
                </a:solidFill>
                <a:latin typeface="Times New Roman" panose="02020603050405020304" pitchFamily="18" charset="0"/>
                <a:cs typeface="Times New Roman" panose="02020603050405020304" pitchFamily="18" charset="0"/>
              </a:rPr>
              <a:t>properly</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semi-significant</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spills</a:t>
            </a:r>
            <a:r>
              <a:rPr lang="en-US" altLang="zh-CN" dirty="0">
                <a:solidFill>
                  <a:srgbClr val="000000"/>
                </a:solidFill>
                <a:latin typeface="Times New Roman" panose="02020603050405020304" pitchFamily="18" charset="0"/>
                <a:cs typeface="Times New Roman" panose="02020603050405020304" pitchFamily="18" charset="0"/>
              </a:rPr>
              <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which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controlled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first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responder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with</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others:</a:t>
            </a: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On impervious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areas, contain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 spills using absorbent </a:t>
            </a:r>
            <a:r>
              <a:rPr lang="en-US" altLang="zh-CN" dirty="0" smtClean="0">
                <a:solidFill>
                  <a:srgbClr val="000000"/>
                </a:solidFill>
                <a:latin typeface="Times New Roman" panose="02020603050405020304" pitchFamily="18" charset="0"/>
                <a:cs typeface="Times New Roman" panose="02020603050405020304" pitchFamily="18" charset="0"/>
              </a:rPr>
              <a:t>material </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On dirt areas, construct an earthen dike to contain the spill. Remove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contaminated soil and dispose of </a:t>
            </a:r>
            <a:r>
              <a:rPr lang="en-US" altLang="zh-CN" dirty="0" smtClean="0">
                <a:solidFill>
                  <a:srgbClr val="000000"/>
                </a:solidFill>
                <a:latin typeface="Times New Roman" panose="02020603050405020304" pitchFamily="18" charset="0"/>
                <a:cs typeface="Times New Roman" panose="02020603050405020304" pitchFamily="18" charset="0"/>
              </a:rPr>
              <a:t>properly </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If occurs in rain, cover 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spills to prevent </a:t>
            </a:r>
            <a:r>
              <a:rPr lang="en-US" altLang="zh-CN" dirty="0" err="1">
                <a:solidFill>
                  <a:srgbClr val="000000"/>
                </a:solidFill>
                <a:latin typeface="Times New Roman" panose="02020603050405020304" pitchFamily="18" charset="0"/>
                <a:cs typeface="Times New Roman" panose="02020603050405020304" pitchFamily="18" charset="0"/>
              </a:rPr>
              <a:t>stormwater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runoff</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contamination</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significant</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spills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that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cannot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controlled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personnel in the immediate vicinity:</a:t>
            </a: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Cleanup can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only</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conducted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by qualified </a:t>
            </a:r>
            <a:r>
              <a:rPr lang="en-US" altLang="zh-CN" dirty="0" smtClean="0">
                <a:solidFill>
                  <a:srgbClr val="000000"/>
                </a:solidFill>
                <a:latin typeface="Times New Roman" panose="02020603050405020304" pitchFamily="18" charset="0"/>
                <a:cs typeface="Times New Roman" panose="02020603050405020304" pitchFamily="18" charset="0"/>
              </a:rPr>
              <a:t>assistance</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Need to obtain the services of a professional </a:t>
            </a:r>
            <a:r>
              <a:rPr lang="en-US" altLang="zh-CN" dirty="0" err="1">
                <a:solidFill>
                  <a:srgbClr val="000000"/>
                </a:solidFill>
                <a:latin typeface="Times New Roman" panose="02020603050405020304" pitchFamily="18" charset="0"/>
                <a:cs typeface="Times New Roman" panose="02020603050405020304" pitchFamily="18" charset="0"/>
              </a:rPr>
              <a:t>HazMat</a:t>
            </a:r>
            <a:r>
              <a:rPr lang="en-US" altLang="zh-CN" dirty="0">
                <a:solidFill>
                  <a:srgbClr val="000000"/>
                </a:solidFill>
                <a:latin typeface="Times New Roman" panose="02020603050405020304" pitchFamily="18" charset="0"/>
                <a:cs typeface="Times New Roman" panose="02020603050405020304" pitchFamily="18" charset="0"/>
              </a:rPr>
              <a:t> team </a:t>
            </a:r>
            <a:r>
              <a:rPr lang="en-US" altLang="zh-CN" dirty="0" smtClean="0">
                <a:solidFill>
                  <a:srgbClr val="000000"/>
                </a:solidFill>
                <a:latin typeface="Times New Roman" panose="02020603050405020304" pitchFamily="18" charset="0"/>
                <a:cs typeface="Times New Roman" panose="02020603050405020304" pitchFamily="18" charset="0"/>
              </a:rPr>
              <a:t>immediately</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Notification should first be made and followed up with a written </a:t>
            </a:r>
            <a:r>
              <a:rPr lang="en-US" altLang="zh-CN" dirty="0" smtClean="0">
                <a:solidFill>
                  <a:srgbClr val="000000"/>
                </a:solidFill>
                <a:latin typeface="Times New Roman" panose="02020603050405020304" pitchFamily="18" charset="0"/>
                <a:cs typeface="Times New Roman" panose="02020603050405020304" pitchFamily="18" charset="0"/>
              </a:rPr>
              <a:t>report</a:t>
            </a:r>
            <a:endParaRPr lang="en-US" altLang="zh-CN" dirty="0">
              <a:solidFill>
                <a:srgbClr val="000000"/>
              </a:solidFill>
              <a:latin typeface="Times New Roman" panose="02020603050405020304" pitchFamily="18" charset="0"/>
              <a:cs typeface="Times New Roman" panose="02020603050405020304" pitchFamily="18" charset="0"/>
            </a:endParaRPr>
          </a:p>
          <a:p>
            <a:pPr marL="742950" lvl="1" indent="-285750" algn="just">
              <a:buFontTx/>
              <a:buChar char="-"/>
            </a:pPr>
            <a:r>
              <a:rPr lang="en-US" altLang="zh-CN" dirty="0">
                <a:solidFill>
                  <a:srgbClr val="000000"/>
                </a:solidFill>
                <a:latin typeface="Times New Roman" panose="02020603050405020304" pitchFamily="18" charset="0"/>
                <a:cs typeface="Times New Roman" panose="02020603050405020304" pitchFamily="18" charset="0"/>
              </a:rPr>
              <a:t>In addition to calling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911, the contractor will notify the proper county officials.</a:t>
            </a:r>
          </a:p>
        </p:txBody>
      </p:sp>
    </p:spTree>
    <p:extLst>
      <p:ext uri="{BB962C8B-B14F-4D97-AF65-F5344CB8AC3E}">
        <p14:creationId xmlns:p14="http://schemas.microsoft.com/office/powerpoint/2010/main" val="8485095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84AE765-9024-457F-8F17-9EF59ECCC9FB}"/>
              </a:ext>
            </a:extLst>
          </p:cNvPr>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BMPs</a:t>
            </a:r>
            <a:r>
              <a:rPr lang="en-US" altLang="zh-CN" sz="2800" dirty="0">
                <a:solidFill>
                  <a:srgbClr val="990000"/>
                </a:solidFill>
                <a:latin typeface="Arial"/>
                <a:ea typeface="+mj-ea"/>
                <a:cs typeface="Arial"/>
              </a:rPr>
              <a:t/>
            </a:r>
            <a:br>
              <a:rPr lang="en-US" altLang="zh-CN" sz="2800" dirty="0">
                <a:solidFill>
                  <a:srgbClr val="990000"/>
                </a:solidFill>
                <a:latin typeface="Arial"/>
                <a:ea typeface="+mj-ea"/>
                <a:cs typeface="Arial"/>
              </a:rPr>
            </a:br>
            <a:r>
              <a:rPr lang="en-US" altLang="zh-CN" sz="2400" u="sng" dirty="0">
                <a:solidFill>
                  <a:schemeClr val="tx2">
                    <a:lumMod val="60000"/>
                    <a:lumOff val="40000"/>
                  </a:schemeClr>
                </a:solidFill>
                <a:latin typeface="Arial"/>
                <a:cs typeface="Arial"/>
              </a:rPr>
              <a:t>Site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management</a:t>
            </a:r>
            <a:r>
              <a:rPr lang="en-US" altLang="zh-CN"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2400" dirty="0">
              <a:solidFill>
                <a:schemeClr val="tx2">
                  <a:lumMod val="60000"/>
                  <a:lumOff val="40000"/>
                </a:schemeClr>
              </a:solidFill>
              <a:latin typeface="Arial"/>
              <a:cs typeface="Arial"/>
            </a:endParaRPr>
          </a:p>
        </p:txBody>
      </p:sp>
      <p:sp>
        <p:nvSpPr>
          <p:cNvPr id="7" name="TextBox 6">
            <a:extLst>
              <a:ext uri="{FF2B5EF4-FFF2-40B4-BE49-F238E27FC236}">
                <a16:creationId xmlns:a16="http://schemas.microsoft.com/office/drawing/2014/main" xmlns="" id="{A4DDEF90-BED6-498A-951C-8A6F3E9B16CD}"/>
              </a:ext>
            </a:extLst>
          </p:cNvPr>
          <p:cNvSpPr txBox="1"/>
          <p:nvPr/>
        </p:nvSpPr>
        <p:spPr>
          <a:xfrm>
            <a:off x="520858" y="1111170"/>
            <a:ext cx="5544275"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Vehicle and equipment cleaning, fueling, and maintenance</a:t>
            </a:r>
            <a:endParaRPr lang="en-US" altLang="zh-CN" dirty="0">
              <a:solidFill>
                <a:srgbClr val="99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20859" y="1546202"/>
            <a:ext cx="5382229" cy="4247317"/>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Fuel, maintain and wash vehicles offsite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or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in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designated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area</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Properly maintain vehicles and equipment to prevent leaks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spills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The residue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after</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cleaning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vehicles shall be collected and hauled offsite to an approved disposal </a:t>
            </a:r>
            <a:r>
              <a:rPr lang="en-US" altLang="zh-CN" dirty="0" smtClean="0">
                <a:solidFill>
                  <a:srgbClr val="000000"/>
                </a:solidFill>
                <a:latin typeface="Times New Roman" panose="02020603050405020304" pitchFamily="18" charset="0"/>
                <a:cs typeface="Times New Roman" panose="02020603050405020304" pitchFamily="18" charset="0"/>
              </a:rPr>
              <a:t>location</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Spilled fuel shall be prevented from entering the storm drain system, natural waterways or </a:t>
            </a:r>
            <a:r>
              <a:rPr lang="en-US" altLang="zh-CN" dirty="0" smtClean="0">
                <a:solidFill>
                  <a:srgbClr val="000000"/>
                </a:solidFill>
                <a:latin typeface="Times New Roman" panose="02020603050405020304" pitchFamily="18" charset="0"/>
                <a:cs typeface="Times New Roman" panose="02020603050405020304" pitchFamily="18" charset="0"/>
              </a:rPr>
              <a:t>ditches</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Absorbent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 clean-up materials need to be available in areas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where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spill</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prone</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to</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occur</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Cover and berm work areas as </a:t>
            </a:r>
            <a:r>
              <a:rPr lang="en-US" altLang="zh-CN" dirty="0" smtClean="0">
                <a:solidFill>
                  <a:srgbClr val="000000"/>
                </a:solidFill>
                <a:latin typeface="Times New Roman" panose="02020603050405020304" pitchFamily="18" charset="0"/>
                <a:cs typeface="Times New Roman" panose="02020603050405020304" pitchFamily="18" charset="0"/>
              </a:rPr>
              <a:t>necessary</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Fueling areas should be elevated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 located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at least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50 </a:t>
            </a:r>
            <a:r>
              <a:rPr lang="en-US" altLang="zh-CN" dirty="0" err="1">
                <a:solidFill>
                  <a:srgbClr val="000000"/>
                </a:solidFill>
                <a:latin typeface="Times New Roman" panose="02020603050405020304" pitchFamily="18" charset="0"/>
                <a:cs typeface="Times New Roman" panose="02020603050405020304" pitchFamily="18" charset="0"/>
              </a:rPr>
              <a:t>ft</a:t>
            </a:r>
            <a:r>
              <a:rPr lang="en-US" altLang="zh-CN" dirty="0">
                <a:solidFill>
                  <a:srgbClr val="000000"/>
                </a:solidFill>
                <a:latin typeface="Times New Roman" panose="02020603050405020304" pitchFamily="18" charset="0"/>
                <a:cs typeface="Times New Roman" panose="02020603050405020304" pitchFamily="18" charset="0"/>
              </a:rPr>
              <a:t> away from drain inlet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and</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natural </a:t>
            </a:r>
            <a:r>
              <a:rPr lang="en-US" altLang="zh-CN" dirty="0" smtClean="0">
                <a:solidFill>
                  <a:srgbClr val="000000"/>
                </a:solidFill>
                <a:latin typeface="Times New Roman" panose="02020603050405020304" pitchFamily="18" charset="0"/>
                <a:cs typeface="Times New Roman" panose="02020603050405020304" pitchFamily="18" charset="0"/>
              </a:rPr>
              <a:t>waterway</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Drip pans or absorbent pads is</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needed below the vehicle or equipment</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when</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performing</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maintenance.</a:t>
            </a:r>
          </a:p>
        </p:txBody>
      </p:sp>
      <p:pic>
        <p:nvPicPr>
          <p:cNvPr id="10" name="Picture 2" descr="mage result for construction equipment and vehicles "/>
          <p:cNvPicPr>
            <a:picLocks noChangeAspect="1" noChangeArrowheads="1"/>
          </p:cNvPicPr>
          <p:nvPr/>
        </p:nvPicPr>
        <p:blipFill rotWithShape="1">
          <a:blip r:embed="rId2">
            <a:extLst>
              <a:ext uri="{28A0092B-C50C-407E-A947-70E740481C1C}">
                <a14:useLocalDpi xmlns:a14="http://schemas.microsoft.com/office/drawing/2010/main" val="0"/>
              </a:ext>
            </a:extLst>
          </a:blip>
          <a:srcRect l="3222" t="3876" r="3021" b="2691"/>
          <a:stretch/>
        </p:blipFill>
        <p:spPr bwMode="auto">
          <a:xfrm>
            <a:off x="6065133" y="2176165"/>
            <a:ext cx="2857100" cy="28472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7281905-2620-4714-9CC4-4FEB5776171D}"/>
              </a:ext>
            </a:extLst>
          </p:cNvPr>
          <p:cNvSpPr txBox="1"/>
          <p:nvPr/>
        </p:nvSpPr>
        <p:spPr>
          <a:xfrm>
            <a:off x="6075263" y="5023414"/>
            <a:ext cx="2846970"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en.clipdealer.com</a:t>
            </a:r>
            <a:r>
              <a:rPr lang="en-US" sz="1000" dirty="0">
                <a:solidFill>
                  <a:srgbClr val="000000"/>
                </a:solidFill>
                <a:latin typeface="Times New Roman" charset="0"/>
                <a:ea typeface="Times New Roman" charset="0"/>
                <a:cs typeface="Times New Roman" charset="0"/>
              </a:rPr>
              <a:t>/vector/media/A:68887362</a:t>
            </a:r>
          </a:p>
        </p:txBody>
      </p:sp>
    </p:spTree>
    <p:extLst>
      <p:ext uri="{BB962C8B-B14F-4D97-AF65-F5344CB8AC3E}">
        <p14:creationId xmlns:p14="http://schemas.microsoft.com/office/powerpoint/2010/main" val="7877036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18442" y="1537523"/>
            <a:ext cx="7843616" cy="3709024"/>
          </a:xfrm>
        </p:spPr>
        <p:txBody>
          <a:bodyPr/>
          <a:lstStyle/>
          <a:p>
            <a:pPr algn="just"/>
            <a:r>
              <a:rPr lang="en-US" altLang="en-US" sz="2400" dirty="0">
                <a:solidFill>
                  <a:srgbClr val="000000"/>
                </a:solidFill>
                <a:latin typeface="Times New Roman" charset="0"/>
                <a:ea typeface="Times New Roman" charset="0"/>
                <a:cs typeface="Times New Roman" charset="0"/>
              </a:rPr>
              <a:t>Mark on all trash containers which materials are </a:t>
            </a:r>
            <a:r>
              <a:rPr lang="en-US" altLang="en-US" sz="2400" dirty="0" smtClean="0">
                <a:solidFill>
                  <a:srgbClr val="000000"/>
                </a:solidFill>
                <a:latin typeface="Times New Roman" charset="0"/>
                <a:ea typeface="Times New Roman" charset="0"/>
                <a:cs typeface="Times New Roman" charset="0"/>
              </a:rPr>
              <a:t>acceptable</a:t>
            </a:r>
            <a:endParaRPr lang="en-US" altLang="en-US" sz="2400" dirty="0">
              <a:solidFill>
                <a:srgbClr val="000000"/>
              </a:solidFill>
              <a:latin typeface="Times New Roman" charset="0"/>
              <a:ea typeface="Times New Roman" charset="0"/>
              <a:cs typeface="Times New Roman" charset="0"/>
            </a:endParaRPr>
          </a:p>
          <a:p>
            <a:pPr algn="just"/>
            <a:r>
              <a:rPr lang="en-US" altLang="en-US" sz="2400" dirty="0">
                <a:solidFill>
                  <a:srgbClr val="000000"/>
                </a:solidFill>
                <a:latin typeface="Times New Roman" charset="0"/>
                <a:ea typeface="Times New Roman" charset="0"/>
                <a:cs typeface="Times New Roman" charset="0"/>
              </a:rPr>
              <a:t>Identify the potential dangers of pollutants to humans and the </a:t>
            </a:r>
            <a:r>
              <a:rPr lang="en-US" altLang="en-US" sz="2400" dirty="0" smtClean="0">
                <a:solidFill>
                  <a:srgbClr val="000000"/>
                </a:solidFill>
                <a:latin typeface="Times New Roman" charset="0"/>
                <a:ea typeface="Times New Roman" charset="0"/>
                <a:cs typeface="Times New Roman" charset="0"/>
              </a:rPr>
              <a:t>environment</a:t>
            </a:r>
            <a:endParaRPr lang="en-US" altLang="en-US" sz="2400" dirty="0">
              <a:solidFill>
                <a:srgbClr val="000000"/>
              </a:solidFill>
              <a:latin typeface="Times New Roman" charset="0"/>
              <a:ea typeface="Times New Roman" charset="0"/>
              <a:cs typeface="Times New Roman" charset="0"/>
            </a:endParaRPr>
          </a:p>
          <a:p>
            <a:pPr algn="just"/>
            <a:r>
              <a:rPr lang="en-US" altLang="en-US" sz="2400" dirty="0">
                <a:solidFill>
                  <a:srgbClr val="000000"/>
                </a:solidFill>
                <a:latin typeface="Times New Roman" charset="0"/>
                <a:ea typeface="Times New Roman" charset="0"/>
                <a:cs typeface="Times New Roman" charset="0"/>
              </a:rPr>
              <a:t>Establish a continuing education program to train new </a:t>
            </a:r>
            <a:r>
              <a:rPr lang="en-US" altLang="en-US" sz="2400" dirty="0" smtClean="0">
                <a:solidFill>
                  <a:srgbClr val="000000"/>
                </a:solidFill>
                <a:latin typeface="Times New Roman" charset="0"/>
                <a:ea typeface="Times New Roman" charset="0"/>
                <a:cs typeface="Times New Roman" charset="0"/>
              </a:rPr>
              <a:t>employees</a:t>
            </a:r>
            <a:endParaRPr lang="en-US" altLang="en-US" sz="2400" dirty="0">
              <a:solidFill>
                <a:srgbClr val="000000"/>
              </a:solidFill>
              <a:latin typeface="Times New Roman" charset="0"/>
              <a:ea typeface="Times New Roman" charset="0"/>
              <a:cs typeface="Times New Roman" charset="0"/>
            </a:endParaRPr>
          </a:p>
          <a:p>
            <a:pPr algn="just"/>
            <a:r>
              <a:rPr lang="en-US" altLang="en-US" sz="2400" dirty="0">
                <a:solidFill>
                  <a:srgbClr val="000000"/>
                </a:solidFill>
                <a:latin typeface="Times New Roman" charset="0"/>
                <a:ea typeface="Times New Roman" charset="0"/>
                <a:cs typeface="Times New Roman" charset="0"/>
              </a:rPr>
              <a:t>Educate employees: </a:t>
            </a:r>
          </a:p>
          <a:p>
            <a:pPr marL="400050" lvl="1" indent="0" algn="just">
              <a:buNone/>
            </a:pPr>
            <a:r>
              <a:rPr lang="en-US" altLang="zh-CN" sz="2000" dirty="0">
                <a:solidFill>
                  <a:srgbClr val="000000"/>
                </a:solidFill>
                <a:latin typeface="Times New Roman" charset="0"/>
                <a:ea typeface="Times New Roman" charset="0"/>
                <a:cs typeface="Times New Roman" charset="0"/>
              </a:rPr>
              <a:t>-</a:t>
            </a:r>
            <a:r>
              <a:rPr lang="zh-CN" altLang="en-US" sz="2000" dirty="0">
                <a:solidFill>
                  <a:srgbClr val="000000"/>
                </a:solidFill>
                <a:latin typeface="Times New Roman" charset="0"/>
                <a:ea typeface="Times New Roman" charset="0"/>
                <a:cs typeface="Times New Roman" charset="0"/>
              </a:rPr>
              <a:t> </a:t>
            </a:r>
            <a:r>
              <a:rPr lang="en-US" altLang="en-US" sz="2000" dirty="0">
                <a:solidFill>
                  <a:srgbClr val="000000"/>
                </a:solidFill>
                <a:latin typeface="Times New Roman" charset="0"/>
                <a:ea typeface="Times New Roman" charset="0"/>
                <a:cs typeface="Times New Roman" charset="0"/>
              </a:rPr>
              <a:t>Training programs on spill prevention</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and</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emergency</a:t>
            </a:r>
            <a:r>
              <a:rPr lang="zh-CN" altLang="en-US" sz="2000" dirty="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response</a:t>
            </a:r>
            <a:endParaRPr lang="en-US" altLang="en-US" sz="2000" dirty="0">
              <a:solidFill>
                <a:srgbClr val="000000"/>
              </a:solidFill>
              <a:latin typeface="Times New Roman" charset="0"/>
              <a:ea typeface="Times New Roman" charset="0"/>
              <a:cs typeface="Times New Roman" charset="0"/>
            </a:endParaRPr>
          </a:p>
          <a:p>
            <a:pPr marL="400050" lvl="1" indent="0" algn="just">
              <a:buNone/>
            </a:pPr>
            <a:r>
              <a:rPr lang="en-US" altLang="zh-CN" sz="2000" dirty="0">
                <a:solidFill>
                  <a:srgbClr val="000000"/>
                </a:solidFill>
                <a:latin typeface="Times New Roman" charset="0"/>
                <a:ea typeface="Times New Roman" charset="0"/>
                <a:cs typeface="Times New Roman" charset="0"/>
              </a:rPr>
              <a:t>-</a:t>
            </a:r>
            <a:r>
              <a:rPr lang="zh-CN" altLang="en-US" sz="2000" dirty="0">
                <a:solidFill>
                  <a:srgbClr val="000000"/>
                </a:solidFill>
                <a:latin typeface="Times New Roman" charset="0"/>
                <a:ea typeface="Times New Roman" charset="0"/>
                <a:cs typeface="Times New Roman" charset="0"/>
              </a:rPr>
              <a:t> </a:t>
            </a:r>
            <a:r>
              <a:rPr lang="en-US" altLang="en-US" sz="2000" dirty="0">
                <a:solidFill>
                  <a:srgbClr val="000000"/>
                </a:solidFill>
                <a:latin typeface="Times New Roman" charset="0"/>
                <a:ea typeface="Times New Roman" charset="0"/>
                <a:cs typeface="Times New Roman" charset="0"/>
              </a:rPr>
              <a:t>Provide info</a:t>
            </a:r>
            <a:r>
              <a:rPr lang="en-US" altLang="zh-CN" sz="2000" dirty="0">
                <a:solidFill>
                  <a:srgbClr val="000000"/>
                </a:solidFill>
                <a:latin typeface="Times New Roman" charset="0"/>
                <a:ea typeface="Times New Roman" charset="0"/>
                <a:cs typeface="Times New Roman" charset="0"/>
              </a:rPr>
              <a:t>rmation</a:t>
            </a:r>
            <a:r>
              <a:rPr lang="en-US"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of</a:t>
            </a:r>
            <a:r>
              <a:rPr lang="en-US" altLang="en-US" sz="2000" dirty="0">
                <a:solidFill>
                  <a:srgbClr val="000000"/>
                </a:solidFill>
                <a:latin typeface="Times New Roman" charset="0"/>
                <a:ea typeface="Times New Roman" charset="0"/>
                <a:cs typeface="Times New Roman" charset="0"/>
              </a:rPr>
              <a:t> chemical storage and disposal </a:t>
            </a:r>
            <a:r>
              <a:rPr lang="en-US" altLang="en-US" sz="2000" dirty="0" smtClean="0">
                <a:solidFill>
                  <a:srgbClr val="000000"/>
                </a:solidFill>
                <a:latin typeface="Times New Roman" charset="0"/>
                <a:ea typeface="Times New Roman" charset="0"/>
                <a:cs typeface="Times New Roman" charset="0"/>
              </a:rPr>
              <a:t>procedures</a:t>
            </a:r>
            <a:endParaRPr lang="en-US" altLang="en-US" sz="2000" dirty="0">
              <a:solidFill>
                <a:srgbClr val="000000"/>
              </a:solidFill>
              <a:latin typeface="Times New Roman" charset="0"/>
              <a:ea typeface="Times New Roman" charset="0"/>
              <a:cs typeface="Times New Roman" charset="0"/>
            </a:endParaRPr>
          </a:p>
          <a:p>
            <a:pPr marL="400050" lvl="1" indent="0" algn="just">
              <a:buNone/>
            </a:pPr>
            <a:r>
              <a:rPr lang="en-US" altLang="zh-CN" sz="2000" dirty="0">
                <a:solidFill>
                  <a:srgbClr val="000000"/>
                </a:solidFill>
                <a:latin typeface="Times New Roman" charset="0"/>
                <a:ea typeface="Times New Roman" charset="0"/>
                <a:cs typeface="Times New Roman" charset="0"/>
              </a:rPr>
              <a:t>-</a:t>
            </a:r>
            <a:r>
              <a:rPr lang="zh-CN" altLang="en-US" sz="2000" dirty="0">
                <a:solidFill>
                  <a:srgbClr val="000000"/>
                </a:solidFill>
                <a:latin typeface="Times New Roman" charset="0"/>
                <a:ea typeface="Times New Roman" charset="0"/>
                <a:cs typeface="Times New Roman" charset="0"/>
              </a:rPr>
              <a:t> </a:t>
            </a:r>
            <a:r>
              <a:rPr lang="en-US" altLang="en-US" sz="2000" dirty="0">
                <a:solidFill>
                  <a:srgbClr val="000000"/>
                </a:solidFill>
                <a:latin typeface="Times New Roman" charset="0"/>
                <a:ea typeface="Times New Roman" charset="0"/>
                <a:cs typeface="Times New Roman" charset="0"/>
              </a:rPr>
              <a:t>Increase awareness on waste handling and disposal.</a:t>
            </a:r>
          </a:p>
        </p:txBody>
      </p:sp>
      <p:sp>
        <p:nvSpPr>
          <p:cNvPr id="7" name="Title 1"/>
          <p:cNvSpPr txBox="1">
            <a:spLocks/>
          </p:cNvSpPr>
          <p:nvPr/>
        </p:nvSpPr>
        <p:spPr>
          <a:xfrm>
            <a:off x="152400" y="1"/>
            <a:ext cx="8775700" cy="1168399"/>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Education</a:t>
            </a:r>
            <a:r>
              <a:rPr lang="en-US" altLang="zh-CN" sz="2400" u="sng" dirty="0">
                <a:solidFill>
                  <a:schemeClr val="tx2">
                    <a:lumMod val="60000"/>
                    <a:lumOff val="40000"/>
                  </a:schemeClr>
                </a:solidFill>
                <a:latin typeface="Arial"/>
                <a:cs typeface="Arial"/>
              </a:rPr>
              <a:t>&amp;</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Employee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training</a:t>
            </a:r>
            <a:endParaRPr lang="en-US" altLang="zh-CN" sz="700"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8902378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
            <a:ext cx="8775700" cy="1168399"/>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Non-structural </a:t>
            </a:r>
            <a:r>
              <a:rPr lang="en-US" altLang="zh-CN" sz="2800" dirty="0">
                <a:solidFill>
                  <a:srgbClr val="990000"/>
                </a:solidFill>
                <a:latin typeface="Arial"/>
                <a:cs typeface="Arial"/>
              </a:rPr>
              <a:t>BMPs</a:t>
            </a:r>
          </a:p>
          <a:p>
            <a:pPr algn="ctr">
              <a:spcBef>
                <a:spcPct val="0"/>
              </a:spcBef>
              <a:defRPr/>
            </a:pPr>
            <a:r>
              <a:rPr lang="en-US" altLang="zh-CN" sz="2400" u="sng" dirty="0" smtClean="0">
                <a:solidFill>
                  <a:schemeClr val="tx2">
                    <a:lumMod val="60000"/>
                    <a:lumOff val="40000"/>
                  </a:schemeClr>
                </a:solidFill>
                <a:latin typeface="Arial"/>
                <a:cs typeface="Arial"/>
              </a:rPr>
              <a:t>Education</a:t>
            </a:r>
            <a:r>
              <a:rPr lang="en-US" altLang="zh-CN" sz="2400" u="sng" dirty="0">
                <a:solidFill>
                  <a:schemeClr val="tx2">
                    <a:lumMod val="60000"/>
                    <a:lumOff val="40000"/>
                  </a:schemeClr>
                </a:solidFill>
                <a:latin typeface="Arial"/>
                <a:cs typeface="Arial"/>
              </a:rPr>
              <a:t>&amp;</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Employee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training</a:t>
            </a:r>
            <a:r>
              <a:rPr lang="zh-CN" altLang="en-US" sz="2400"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altLang="zh-CN" sz="500" dirty="0">
              <a:solidFill>
                <a:schemeClr val="tx2">
                  <a:lumMod val="60000"/>
                  <a:lumOff val="40000"/>
                </a:schemeClr>
              </a:soli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909932882"/>
              </p:ext>
            </p:extLst>
          </p:nvPr>
        </p:nvGraphicFramePr>
        <p:xfrm>
          <a:off x="565150" y="1168401"/>
          <a:ext cx="8362950" cy="4450056"/>
        </p:xfrm>
        <a:graphic>
          <a:graphicData uri="http://schemas.openxmlformats.org/drawingml/2006/table">
            <a:tbl>
              <a:tblPr/>
              <a:tblGrid>
                <a:gridCol w="4181475">
                  <a:extLst>
                    <a:ext uri="{9D8B030D-6E8A-4147-A177-3AD203B41FA5}">
                      <a16:colId xmlns:a16="http://schemas.microsoft.com/office/drawing/2014/main" xmlns="" val="20000"/>
                    </a:ext>
                  </a:extLst>
                </a:gridCol>
                <a:gridCol w="4181475">
                  <a:extLst>
                    <a:ext uri="{9D8B030D-6E8A-4147-A177-3AD203B41FA5}">
                      <a16:colId xmlns:a16="http://schemas.microsoft.com/office/drawing/2014/main" xmlns="" val="20001"/>
                    </a:ext>
                  </a:extLst>
                </a:gridCol>
              </a:tblGrid>
              <a:tr h="37032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990000"/>
                          </a:solidFill>
                          <a:effectLst/>
                          <a:latin typeface="Times New Roman" charset="0"/>
                          <a:ea typeface="Times New Roman" charset="0"/>
                          <a:cs typeface="Times New Roman" charset="0"/>
                        </a:rPr>
                        <a:t>Education for Homeowners</a:t>
                      </a:r>
                    </a:p>
                  </a:txBody>
                  <a:tcPr marL="91436" marR="91436"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990000"/>
                          </a:solidFill>
                          <a:effectLst/>
                          <a:latin typeface="Times New Roman" charset="0"/>
                          <a:ea typeface="Times New Roman" charset="0"/>
                          <a:cs typeface="Times New Roman" charset="0"/>
                        </a:rPr>
                        <a:t>Education for Businesses</a:t>
                      </a:r>
                    </a:p>
                  </a:txBody>
                  <a:tcPr marL="91436" marR="91436"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xmlns="" val="10000"/>
                  </a:ext>
                </a:extLst>
              </a:tr>
              <a:tr h="3782580">
                <a:tc>
                  <a:txBody>
                    <a:bodyPr/>
                    <a:lstStyle>
                      <a:lvl1pPr marL="285750" indent="-285750">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Alternatives to Toxic Substances</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Chlorinated Water Discharge Options</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Landscaping and Lawn Care</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Pest Control</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Pet Waste Management</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Proper Disposal of Household Hazardous Wastes</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Residential Car Washing</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Trash and Debris Management</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Water Conservation Practices for Homeowners</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36" marR="91436"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85750" indent="-285750">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Automobile Maintenance</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Pollution Prevention for Businesses</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rPr>
                        <a:t>Promoting Low Impact Development (LIP); land planning and engineering design approach</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20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91436" marR="91436"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030136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80722"/>
            <a:ext cx="9144000" cy="4274356"/>
          </a:xfrm>
          <a:prstGeom prst="rect">
            <a:avLst/>
          </a:prstGeom>
        </p:spPr>
      </p:pic>
      <p:sp>
        <p:nvSpPr>
          <p:cNvPr id="5" name="Title 1"/>
          <p:cNvSpPr txBox="1">
            <a:spLocks/>
          </p:cNvSpPr>
          <p:nvPr/>
        </p:nvSpPr>
        <p:spPr>
          <a:xfrm>
            <a:off x="152400" y="1"/>
            <a:ext cx="8204200" cy="1168399"/>
          </a:xfrm>
          <a:prstGeom prst="rect">
            <a:avLst/>
          </a:prstGeom>
        </p:spPr>
        <p:txBody>
          <a:bodyPr vert="horz" lIns="91440" tIns="45720" rIns="91440" bIns="45720" rtlCol="0" anchor="ctr">
            <a:noAutofit/>
          </a:bodyPr>
          <a:lstStyle/>
          <a:p>
            <a:pPr algn="ctr">
              <a:spcBef>
                <a:spcPct val="0"/>
              </a:spcBef>
              <a:defRPr/>
            </a:pPr>
            <a:r>
              <a:rPr lang="en-US" altLang="zh-CN" sz="2400" dirty="0">
                <a:solidFill>
                  <a:srgbClr val="990000"/>
                </a:solidFill>
                <a:latin typeface="Arial"/>
                <a:ea typeface="+mj-ea"/>
                <a:cs typeface="Arial"/>
              </a:rPr>
              <a:t>BMP purpose, effectiveness, and relative costs for various construction site runoff pollutants</a:t>
            </a:r>
            <a:endParaRPr lang="en-US" altLang="zh-CN" sz="400" dirty="0">
              <a:solidFill>
                <a:srgbClr val="FFCC00"/>
              </a:solidFill>
              <a:latin typeface="Arial"/>
              <a:cs typeface="Arial"/>
            </a:endParaRPr>
          </a:p>
        </p:txBody>
      </p:sp>
      <p:pic>
        <p:nvPicPr>
          <p:cNvPr id="6" name="Picture 5"/>
          <p:cNvPicPr>
            <a:picLocks noChangeAspect="1"/>
          </p:cNvPicPr>
          <p:nvPr/>
        </p:nvPicPr>
        <p:blipFill>
          <a:blip r:embed="rId3"/>
          <a:stretch>
            <a:fillRect/>
          </a:stretch>
        </p:blipFill>
        <p:spPr>
          <a:xfrm>
            <a:off x="4254500" y="5867400"/>
            <a:ext cx="4826000" cy="533400"/>
          </a:xfrm>
          <a:prstGeom prst="rect">
            <a:avLst/>
          </a:prstGeom>
        </p:spPr>
      </p:pic>
      <p:sp>
        <p:nvSpPr>
          <p:cNvPr id="7" name="TextBox 6">
            <a:extLst>
              <a:ext uri="{FF2B5EF4-FFF2-40B4-BE49-F238E27FC236}">
                <a16:creationId xmlns:a16="http://schemas.microsoft.com/office/drawing/2014/main" xmlns="" id="{83B2D056-9D33-4B17-9024-3DB40ABA723B}"/>
              </a:ext>
            </a:extLst>
          </p:cNvPr>
          <p:cNvSpPr txBox="1"/>
          <p:nvPr/>
        </p:nvSpPr>
        <p:spPr>
          <a:xfrm>
            <a:off x="-76200" y="1159901"/>
            <a:ext cx="8661400"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Planning and Technical Specifications </a:t>
            </a:r>
            <a:r>
              <a:rPr lang="en-US" sz="1000" dirty="0" err="1">
                <a:solidFill>
                  <a:srgbClr val="000000"/>
                </a:solidFill>
                <a:latin typeface="Times New Roman" charset="0"/>
                <a:ea typeface="Times New Roman" charset="0"/>
                <a:cs typeface="Times New Roman" charset="0"/>
              </a:rPr>
              <a:t>Manualfor</a:t>
            </a:r>
            <a:r>
              <a:rPr lang="en-US" sz="1000" dirty="0">
                <a:solidFill>
                  <a:srgbClr val="000000"/>
                </a:solidFill>
                <a:latin typeface="Times New Roman" charset="0"/>
                <a:ea typeface="Times New Roman" charset="0"/>
                <a:cs typeface="Times New Roman" charset="0"/>
              </a:rPr>
              <a:t>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Pollution Prevention Plans, Kentucky Transportation Center, University of Kentucky, Oct 2009</a:t>
            </a:r>
          </a:p>
        </p:txBody>
      </p:sp>
    </p:spTree>
    <p:extLst>
      <p:ext uri="{BB962C8B-B14F-4D97-AF65-F5344CB8AC3E}">
        <p14:creationId xmlns:p14="http://schemas.microsoft.com/office/powerpoint/2010/main" val="18678571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
            <a:ext cx="8204200" cy="1168399"/>
          </a:xfrm>
          <a:prstGeom prst="rect">
            <a:avLst/>
          </a:prstGeom>
        </p:spPr>
        <p:txBody>
          <a:bodyPr vert="horz" lIns="91440" tIns="45720" rIns="91440" bIns="45720" rtlCol="0" anchor="ctr">
            <a:noAutofit/>
          </a:bodyPr>
          <a:lstStyle/>
          <a:p>
            <a:pPr algn="ctr">
              <a:spcBef>
                <a:spcPct val="0"/>
              </a:spcBef>
              <a:defRPr/>
            </a:pPr>
            <a:r>
              <a:rPr lang="en-US" altLang="zh-CN" sz="2400" dirty="0">
                <a:solidFill>
                  <a:srgbClr val="990000"/>
                </a:solidFill>
                <a:latin typeface="Arial"/>
                <a:ea typeface="+mj-ea"/>
                <a:cs typeface="Arial"/>
              </a:rPr>
              <a:t>BMP purpose, effectiveness, and relative costs for various construction site runoff </a:t>
            </a:r>
            <a:r>
              <a:rPr lang="en-US" altLang="zh-CN" sz="2400" dirty="0" smtClean="0">
                <a:solidFill>
                  <a:srgbClr val="990000"/>
                </a:solidFill>
                <a:latin typeface="Arial"/>
                <a:ea typeface="+mj-ea"/>
                <a:cs typeface="Arial"/>
              </a:rPr>
              <a:t>pollutants</a:t>
            </a:r>
            <a:r>
              <a:rPr lang="zh-CN" altLang="en-US" sz="2400" dirty="0" smtClean="0">
                <a:solidFill>
                  <a:srgbClr val="990000"/>
                </a:solidFill>
                <a:latin typeface="Arial"/>
                <a:ea typeface="+mj-ea"/>
                <a:cs typeface="Arial"/>
              </a:rPr>
              <a:t> </a:t>
            </a:r>
            <a:r>
              <a:rPr lang="en-US" altLang="zh-CN" dirty="0" smtClean="0">
                <a:solidFill>
                  <a:srgbClr val="990000"/>
                </a:solidFill>
                <a:latin typeface="Arial"/>
                <a:ea typeface="+mj-ea"/>
                <a:cs typeface="Arial"/>
              </a:rPr>
              <a:t>(cont’d)</a:t>
            </a:r>
            <a:endParaRPr lang="en-US" altLang="zh-CN" sz="200" dirty="0">
              <a:solidFill>
                <a:srgbClr val="FFCC00"/>
              </a:solidFill>
              <a:latin typeface="Arial"/>
              <a:cs typeface="Arial"/>
            </a:endParaRPr>
          </a:p>
        </p:txBody>
      </p:sp>
      <p:grpSp>
        <p:nvGrpSpPr>
          <p:cNvPr id="6" name="Group 5"/>
          <p:cNvGrpSpPr/>
          <p:nvPr/>
        </p:nvGrpSpPr>
        <p:grpSpPr>
          <a:xfrm>
            <a:off x="0" y="1133648"/>
            <a:ext cx="9144000" cy="4699561"/>
            <a:chOff x="0" y="1057448"/>
            <a:chExt cx="9144000" cy="4699561"/>
          </a:xfrm>
        </p:grpSpPr>
        <p:pic>
          <p:nvPicPr>
            <p:cNvPr id="2" name="Picture 1"/>
            <p:cNvPicPr>
              <a:picLocks noChangeAspect="1"/>
            </p:cNvPicPr>
            <p:nvPr/>
          </p:nvPicPr>
          <p:blipFill>
            <a:blip r:embed="rId2"/>
            <a:stretch>
              <a:fillRect/>
            </a:stretch>
          </p:blipFill>
          <p:spPr>
            <a:xfrm>
              <a:off x="0" y="1057448"/>
              <a:ext cx="9144000" cy="780704"/>
            </a:xfrm>
            <a:prstGeom prst="rect">
              <a:avLst/>
            </a:prstGeom>
          </p:spPr>
        </p:pic>
        <p:pic>
          <p:nvPicPr>
            <p:cNvPr id="3" name="Picture 2"/>
            <p:cNvPicPr>
              <a:picLocks noChangeAspect="1"/>
            </p:cNvPicPr>
            <p:nvPr/>
          </p:nvPicPr>
          <p:blipFill>
            <a:blip r:embed="rId3"/>
            <a:stretch>
              <a:fillRect/>
            </a:stretch>
          </p:blipFill>
          <p:spPr>
            <a:xfrm>
              <a:off x="0" y="1838152"/>
              <a:ext cx="9144000" cy="3918857"/>
            </a:xfrm>
            <a:prstGeom prst="rect">
              <a:avLst/>
            </a:prstGeom>
          </p:spPr>
        </p:pic>
      </p:grpSp>
      <p:pic>
        <p:nvPicPr>
          <p:cNvPr id="7" name="Picture 6"/>
          <p:cNvPicPr>
            <a:picLocks noChangeAspect="1"/>
          </p:cNvPicPr>
          <p:nvPr/>
        </p:nvPicPr>
        <p:blipFill>
          <a:blip r:embed="rId4"/>
          <a:stretch>
            <a:fillRect/>
          </a:stretch>
        </p:blipFill>
        <p:spPr>
          <a:xfrm>
            <a:off x="4254500" y="5867400"/>
            <a:ext cx="4826000" cy="533400"/>
          </a:xfrm>
          <a:prstGeom prst="rect">
            <a:avLst/>
          </a:prstGeom>
        </p:spPr>
      </p:pic>
      <p:sp>
        <p:nvSpPr>
          <p:cNvPr id="8" name="TextBox 7">
            <a:extLst>
              <a:ext uri="{FF2B5EF4-FFF2-40B4-BE49-F238E27FC236}">
                <a16:creationId xmlns:a16="http://schemas.microsoft.com/office/drawing/2014/main" xmlns="" id="{83B2D056-9D33-4B17-9024-3DB40ABA723B}"/>
              </a:ext>
            </a:extLst>
          </p:cNvPr>
          <p:cNvSpPr txBox="1"/>
          <p:nvPr/>
        </p:nvSpPr>
        <p:spPr>
          <a:xfrm>
            <a:off x="-76200" y="938246"/>
            <a:ext cx="8661400"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Planning and Technical Specifications </a:t>
            </a:r>
            <a:r>
              <a:rPr lang="en-US" sz="1000" dirty="0" err="1">
                <a:solidFill>
                  <a:srgbClr val="000000"/>
                </a:solidFill>
                <a:latin typeface="Times New Roman" charset="0"/>
                <a:ea typeface="Times New Roman" charset="0"/>
                <a:cs typeface="Times New Roman" charset="0"/>
              </a:rPr>
              <a:t>Manualfor</a:t>
            </a:r>
            <a:r>
              <a:rPr lang="en-US" sz="1000" dirty="0">
                <a:solidFill>
                  <a:srgbClr val="000000"/>
                </a:solidFill>
                <a:latin typeface="Times New Roman" charset="0"/>
                <a:ea typeface="Times New Roman" charset="0"/>
                <a:cs typeface="Times New Roman" charset="0"/>
              </a:rPr>
              <a:t>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Pollution Prevention Plans, Kentucky Transportation Center, University of Kentucky, Oct 2009</a:t>
            </a:r>
          </a:p>
        </p:txBody>
      </p:sp>
    </p:spTree>
    <p:extLst>
      <p:ext uri="{BB962C8B-B14F-4D97-AF65-F5344CB8AC3E}">
        <p14:creationId xmlns:p14="http://schemas.microsoft.com/office/powerpoint/2010/main" val="10253073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206500"/>
            <a:ext cx="9144000" cy="3921651"/>
            <a:chOff x="0" y="1168400"/>
            <a:chExt cx="9144000" cy="3921651"/>
          </a:xfrm>
        </p:grpSpPr>
        <p:pic>
          <p:nvPicPr>
            <p:cNvPr id="5" name="Picture 4"/>
            <p:cNvPicPr>
              <a:picLocks noChangeAspect="1"/>
            </p:cNvPicPr>
            <p:nvPr/>
          </p:nvPicPr>
          <p:blipFill>
            <a:blip r:embed="rId2"/>
            <a:stretch>
              <a:fillRect/>
            </a:stretch>
          </p:blipFill>
          <p:spPr>
            <a:xfrm>
              <a:off x="0" y="1168400"/>
              <a:ext cx="9144000" cy="1525630"/>
            </a:xfrm>
            <a:prstGeom prst="rect">
              <a:avLst/>
            </a:prstGeom>
          </p:spPr>
        </p:pic>
        <p:pic>
          <p:nvPicPr>
            <p:cNvPr id="6" name="Picture 5"/>
            <p:cNvPicPr>
              <a:picLocks noChangeAspect="1"/>
            </p:cNvPicPr>
            <p:nvPr/>
          </p:nvPicPr>
          <p:blipFill>
            <a:blip r:embed="rId3"/>
            <a:stretch>
              <a:fillRect/>
            </a:stretch>
          </p:blipFill>
          <p:spPr>
            <a:xfrm>
              <a:off x="0" y="2694030"/>
              <a:ext cx="9144000" cy="2396021"/>
            </a:xfrm>
            <a:prstGeom prst="rect">
              <a:avLst/>
            </a:prstGeom>
          </p:spPr>
        </p:pic>
      </p:grpSp>
      <p:pic>
        <p:nvPicPr>
          <p:cNvPr id="8" name="Picture 7"/>
          <p:cNvPicPr>
            <a:picLocks noChangeAspect="1"/>
          </p:cNvPicPr>
          <p:nvPr/>
        </p:nvPicPr>
        <p:blipFill>
          <a:blip r:embed="rId4"/>
          <a:stretch>
            <a:fillRect/>
          </a:stretch>
        </p:blipFill>
        <p:spPr>
          <a:xfrm>
            <a:off x="4254500" y="5219700"/>
            <a:ext cx="4826000" cy="533400"/>
          </a:xfrm>
          <a:prstGeom prst="rect">
            <a:avLst/>
          </a:prstGeom>
        </p:spPr>
      </p:pic>
      <p:sp>
        <p:nvSpPr>
          <p:cNvPr id="9" name="TextBox 8">
            <a:extLst>
              <a:ext uri="{FF2B5EF4-FFF2-40B4-BE49-F238E27FC236}">
                <a16:creationId xmlns:a16="http://schemas.microsoft.com/office/drawing/2014/main" xmlns="" id="{83B2D056-9D33-4B17-9024-3DB40ABA723B}"/>
              </a:ext>
            </a:extLst>
          </p:cNvPr>
          <p:cNvSpPr txBox="1"/>
          <p:nvPr/>
        </p:nvSpPr>
        <p:spPr>
          <a:xfrm>
            <a:off x="-76200" y="967953"/>
            <a:ext cx="8661400"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Planning and Technical Specifications </a:t>
            </a:r>
            <a:r>
              <a:rPr lang="en-US" sz="1000" dirty="0" err="1">
                <a:solidFill>
                  <a:srgbClr val="000000"/>
                </a:solidFill>
                <a:latin typeface="Times New Roman" charset="0"/>
                <a:ea typeface="Times New Roman" charset="0"/>
                <a:cs typeface="Times New Roman" charset="0"/>
              </a:rPr>
              <a:t>Manualfor</a:t>
            </a:r>
            <a:r>
              <a:rPr lang="en-US" sz="1000" dirty="0">
                <a:solidFill>
                  <a:srgbClr val="000000"/>
                </a:solidFill>
                <a:latin typeface="Times New Roman" charset="0"/>
                <a:ea typeface="Times New Roman" charset="0"/>
                <a:cs typeface="Times New Roman" charset="0"/>
              </a:rPr>
              <a:t>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Pollution Prevention Plans, Kentucky Transportation Center, University of Kentucky, Oct 2009</a:t>
            </a:r>
          </a:p>
        </p:txBody>
      </p:sp>
      <p:sp>
        <p:nvSpPr>
          <p:cNvPr id="10" name="Title 1"/>
          <p:cNvSpPr txBox="1">
            <a:spLocks/>
          </p:cNvSpPr>
          <p:nvPr/>
        </p:nvSpPr>
        <p:spPr>
          <a:xfrm>
            <a:off x="152400" y="1"/>
            <a:ext cx="8204200" cy="1168399"/>
          </a:xfrm>
          <a:prstGeom prst="rect">
            <a:avLst/>
          </a:prstGeom>
        </p:spPr>
        <p:txBody>
          <a:bodyPr vert="horz" lIns="91440" tIns="45720" rIns="91440" bIns="45720" rtlCol="0" anchor="ctr">
            <a:noAutofit/>
          </a:bodyPr>
          <a:lstStyle/>
          <a:p>
            <a:pPr algn="ctr">
              <a:spcBef>
                <a:spcPct val="0"/>
              </a:spcBef>
              <a:defRPr/>
            </a:pPr>
            <a:r>
              <a:rPr lang="en-US" altLang="zh-CN" sz="2400" dirty="0">
                <a:solidFill>
                  <a:srgbClr val="990000"/>
                </a:solidFill>
                <a:latin typeface="Arial"/>
                <a:ea typeface="+mj-ea"/>
                <a:cs typeface="Arial"/>
              </a:rPr>
              <a:t>BMP purpose, effectiveness, and relative costs for various construction site runoff </a:t>
            </a:r>
            <a:r>
              <a:rPr lang="en-US" altLang="zh-CN" sz="2400" dirty="0" smtClean="0">
                <a:solidFill>
                  <a:srgbClr val="990000"/>
                </a:solidFill>
                <a:latin typeface="Arial"/>
                <a:ea typeface="+mj-ea"/>
                <a:cs typeface="Arial"/>
              </a:rPr>
              <a:t>pollutants</a:t>
            </a:r>
            <a:r>
              <a:rPr lang="zh-CN" altLang="en-US" sz="2400" dirty="0" smtClean="0">
                <a:solidFill>
                  <a:srgbClr val="990000"/>
                </a:solidFill>
                <a:latin typeface="Arial"/>
                <a:ea typeface="+mj-ea"/>
                <a:cs typeface="Arial"/>
              </a:rPr>
              <a:t> </a:t>
            </a:r>
            <a:r>
              <a:rPr lang="en-US" altLang="zh-CN" dirty="0" smtClean="0">
                <a:solidFill>
                  <a:srgbClr val="990000"/>
                </a:solidFill>
                <a:latin typeface="Arial"/>
                <a:ea typeface="+mj-ea"/>
                <a:cs typeface="Arial"/>
              </a:rPr>
              <a:t>(cont’d)</a:t>
            </a:r>
            <a:endParaRPr lang="en-US" altLang="zh-CN" sz="200" dirty="0">
              <a:solidFill>
                <a:srgbClr val="FFCC00"/>
              </a:solidFill>
              <a:latin typeface="Arial"/>
              <a:cs typeface="Arial"/>
            </a:endParaRPr>
          </a:p>
        </p:txBody>
      </p:sp>
    </p:spTree>
    <p:extLst>
      <p:ext uri="{BB962C8B-B14F-4D97-AF65-F5344CB8AC3E}">
        <p14:creationId xmlns:p14="http://schemas.microsoft.com/office/powerpoint/2010/main" val="456010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935" y="1046512"/>
            <a:ext cx="8439952" cy="4770537"/>
          </a:xfrm>
          <a:prstGeom prst="rect">
            <a:avLst/>
          </a:prstGeom>
        </p:spPr>
        <p:txBody>
          <a:bodyPr wrap="square">
            <a:spAutoFit/>
          </a:bodyPr>
          <a:lstStyle/>
          <a:p>
            <a:pPr marL="342900" indent="-342900" algn="just">
              <a:spcAft>
                <a:spcPts val="600"/>
              </a:spcAft>
              <a:buFont typeface="Arial" charset="0"/>
              <a:buChar char="•"/>
            </a:pPr>
            <a:r>
              <a:rPr lang="en-US" sz="1900" dirty="0">
                <a:solidFill>
                  <a:srgbClr val="000000"/>
                </a:solidFill>
                <a:latin typeface="Times New Roman" charset="0"/>
                <a:ea typeface="Times New Roman" charset="0"/>
                <a:cs typeface="Times New Roman" charset="0"/>
              </a:rPr>
              <a:t>The </a:t>
            </a:r>
            <a:r>
              <a:rPr lang="en-US" sz="1900" dirty="0" smtClean="0">
                <a:solidFill>
                  <a:srgbClr val="000000"/>
                </a:solidFill>
                <a:latin typeface="Times New Roman" charset="0"/>
                <a:ea typeface="Times New Roman" charset="0"/>
                <a:cs typeface="Times New Roman" charset="0"/>
              </a:rPr>
              <a:t>303(d</a:t>
            </a:r>
            <a:r>
              <a:rPr lang="en-US" sz="1900" dirty="0">
                <a:solidFill>
                  <a:srgbClr val="000000"/>
                </a:solidFill>
                <a:latin typeface="Times New Roman" charset="0"/>
                <a:ea typeface="Times New Roman" charset="0"/>
                <a:cs typeface="Times New Roman" charset="0"/>
              </a:rPr>
              <a:t>) </a:t>
            </a:r>
            <a:r>
              <a:rPr lang="en-US" sz="1900" dirty="0" smtClean="0">
                <a:solidFill>
                  <a:srgbClr val="000000"/>
                </a:solidFill>
                <a:latin typeface="Times New Roman" charset="0"/>
                <a:ea typeface="Times New Roman" charset="0"/>
                <a:cs typeface="Times New Roman" charset="0"/>
              </a:rPr>
              <a:t>list</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(in</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next</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page)</a:t>
            </a:r>
            <a:r>
              <a:rPr lang="en-US" sz="1900" dirty="0" smtClean="0">
                <a:solidFill>
                  <a:srgbClr val="000000"/>
                </a:solidFill>
                <a:latin typeface="Times New Roman" charset="0"/>
                <a:ea typeface="Times New Roman" charset="0"/>
                <a:cs typeface="Times New Roman" charset="0"/>
              </a:rPr>
              <a:t> </a:t>
            </a:r>
            <a:r>
              <a:rPr lang="en-US" sz="1900" dirty="0">
                <a:solidFill>
                  <a:srgbClr val="000000"/>
                </a:solidFill>
                <a:latin typeface="Times New Roman" charset="0"/>
                <a:ea typeface="Times New Roman" charset="0"/>
                <a:cs typeface="Times New Roman" charset="0"/>
              </a:rPr>
              <a:t>implicates pH, ammonia, a number of metals, coliform, trash, scum, algae, oil, </a:t>
            </a:r>
            <a:r>
              <a:rPr lang="en-US" sz="1900" dirty="0" err="1">
                <a:solidFill>
                  <a:srgbClr val="000000"/>
                </a:solidFill>
                <a:latin typeface="Times New Roman" charset="0"/>
                <a:ea typeface="Times New Roman" charset="0"/>
                <a:cs typeface="Times New Roman" charset="0"/>
              </a:rPr>
              <a:t>chlorpyrifos</a:t>
            </a:r>
            <a:r>
              <a:rPr lang="en-US" sz="1900" dirty="0">
                <a:solidFill>
                  <a:srgbClr val="000000"/>
                </a:solidFill>
                <a:latin typeface="Times New Roman" charset="0"/>
                <a:ea typeface="Times New Roman" charset="0"/>
                <a:cs typeface="Times New Roman" charset="0"/>
              </a:rPr>
              <a:t> as well as other pesticides, and volatile organics.</a:t>
            </a:r>
          </a:p>
          <a:p>
            <a:pPr marL="342900" indent="-342900" algn="just">
              <a:spcAft>
                <a:spcPts val="600"/>
              </a:spcAft>
              <a:buFont typeface="Arial" charset="0"/>
              <a:buChar char="•"/>
            </a:pPr>
            <a:r>
              <a:rPr lang="en-US" sz="1900" dirty="0">
                <a:solidFill>
                  <a:srgbClr val="000000"/>
                </a:solidFill>
                <a:latin typeface="Times New Roman" charset="0"/>
                <a:ea typeface="Times New Roman" charset="0"/>
                <a:cs typeface="Times New Roman" charset="0"/>
              </a:rPr>
              <a:t>The City of Los Angeles, US Army Corps of Engineers and multiple partners developed a Los Angeles River Revitalization Master </a:t>
            </a:r>
            <a:r>
              <a:rPr lang="en-US" sz="1900" dirty="0" smtClean="0">
                <a:solidFill>
                  <a:srgbClr val="000000"/>
                </a:solidFill>
                <a:latin typeface="Times New Roman" charset="0"/>
                <a:ea typeface="Times New Roman" charset="0"/>
                <a:cs typeface="Times New Roman" charset="0"/>
              </a:rPr>
              <a:t>Plan</a:t>
            </a:r>
            <a:r>
              <a:rPr lang="en-US" altLang="zh-CN" sz="1900" dirty="0" smtClean="0">
                <a:solidFill>
                  <a:srgbClr val="000000"/>
                </a:solidFill>
                <a:latin typeface="Times New Roman" charset="0"/>
                <a:ea typeface="Times New Roman" charset="0"/>
                <a:cs typeface="Times New Roman" charset="0"/>
              </a:rPr>
              <a:t>.</a:t>
            </a:r>
            <a:r>
              <a:rPr lang="zh-CN" altLang="en-US" sz="1900" dirty="0" smtClean="0">
                <a:solidFill>
                  <a:srgbClr val="000000"/>
                </a:solidFill>
                <a:latin typeface="Times New Roman" charset="0"/>
                <a:ea typeface="Times New Roman" charset="0"/>
                <a:cs typeface="Times New Roman" charset="0"/>
              </a:rPr>
              <a:t> </a:t>
            </a:r>
            <a:r>
              <a:rPr lang="en-US" altLang="zh-CN" sz="1900" dirty="0">
                <a:solidFill>
                  <a:srgbClr val="000000"/>
                </a:solidFill>
                <a:latin typeface="Times New Roman" charset="0"/>
                <a:ea typeface="Times New Roman" charset="0"/>
                <a:cs typeface="Times New Roman" charset="0"/>
              </a:rPr>
              <a:t>Improving water quality </a:t>
            </a:r>
            <a:r>
              <a:rPr lang="en-US" altLang="zh-CN" sz="1900" dirty="0" smtClean="0">
                <a:solidFill>
                  <a:srgbClr val="000000"/>
                </a:solidFill>
                <a:latin typeface="Times New Roman" charset="0"/>
                <a:ea typeface="Times New Roman" charset="0"/>
                <a:cs typeface="Times New Roman" charset="0"/>
              </a:rPr>
              <a:t>of</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LA</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River</a:t>
            </a:r>
            <a:r>
              <a:rPr lang="zh-CN" altLang="en-US" sz="1900" dirty="0" smtClean="0">
                <a:solidFill>
                  <a:srgbClr val="000000"/>
                </a:solidFill>
                <a:latin typeface="Times New Roman" charset="0"/>
                <a:ea typeface="Times New Roman" charset="0"/>
                <a:cs typeface="Times New Roman" charset="0"/>
              </a:rPr>
              <a:t> </a:t>
            </a:r>
            <a:r>
              <a:rPr lang="en-US" altLang="zh-CN" sz="1900" dirty="0" smtClean="0">
                <a:solidFill>
                  <a:srgbClr val="000000"/>
                </a:solidFill>
                <a:latin typeface="Times New Roman" charset="0"/>
                <a:ea typeface="Times New Roman" charset="0"/>
                <a:cs typeface="Times New Roman" charset="0"/>
              </a:rPr>
              <a:t>is </a:t>
            </a:r>
            <a:r>
              <a:rPr lang="en-US" altLang="zh-CN" sz="1900" dirty="0">
                <a:solidFill>
                  <a:srgbClr val="000000"/>
                </a:solidFill>
                <a:latin typeface="Times New Roman" charset="0"/>
                <a:ea typeface="Times New Roman" charset="0"/>
                <a:cs typeface="Times New Roman" charset="0"/>
              </a:rPr>
              <a:t>a major priority of this Plan</a:t>
            </a:r>
            <a:r>
              <a:rPr lang="en-US" altLang="zh-CN" sz="1900" dirty="0" smtClean="0">
                <a:solidFill>
                  <a:srgbClr val="000000"/>
                </a:solidFill>
                <a:latin typeface="Times New Roman" charset="0"/>
                <a:ea typeface="Times New Roman" charset="0"/>
                <a:cs typeface="Times New Roman" charset="0"/>
              </a:rPr>
              <a:t>.</a:t>
            </a:r>
            <a:r>
              <a:rPr lang="zh-CN" altLang="en-US" sz="1900" dirty="0" smtClean="0">
                <a:solidFill>
                  <a:srgbClr val="000000"/>
                </a:solidFill>
                <a:latin typeface="Times New Roman" charset="0"/>
                <a:ea typeface="Times New Roman" charset="0"/>
                <a:cs typeface="Times New Roman" charset="0"/>
              </a:rPr>
              <a:t> </a:t>
            </a:r>
            <a:endParaRPr lang="en-US" altLang="zh-CN" sz="1900" dirty="0" smtClean="0">
              <a:solidFill>
                <a:srgbClr val="000000"/>
              </a:solidFill>
              <a:latin typeface="Times New Roman" charset="0"/>
              <a:ea typeface="Times New Roman" charset="0"/>
              <a:cs typeface="Times New Roman" charset="0"/>
            </a:endParaRPr>
          </a:p>
          <a:p>
            <a:pPr marL="342900" indent="-342900" algn="just">
              <a:spcAft>
                <a:spcPts val="600"/>
              </a:spcAft>
              <a:buFont typeface="Arial" charset="0"/>
              <a:buChar char="•"/>
            </a:pP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pollution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source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control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construction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areas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parking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lot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plays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important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role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protecting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LA</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River.</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Construction </a:t>
            </a:r>
            <a:r>
              <a:rPr lang="en-US" sz="2000" dirty="0">
                <a:solidFill>
                  <a:srgbClr val="000000"/>
                </a:solidFill>
                <a:latin typeface="Times New Roman" charset="0"/>
                <a:ea typeface="Times New Roman" charset="0"/>
                <a:cs typeface="Times New Roman" charset="0"/>
              </a:rPr>
              <a:t>sites have to follow the guidelines, and obtain the necessary permits to minimize the release of the pollutants due to construction activitie</a:t>
            </a:r>
            <a:r>
              <a:rPr lang="en-US" altLang="zh-CN" sz="2000" dirty="0">
                <a:solidFill>
                  <a:srgbClr val="000000"/>
                </a:solidFill>
                <a:latin typeface="Times New Roman" charset="0"/>
                <a:ea typeface="Times New Roman" charset="0"/>
                <a:cs typeface="Times New Roman" charset="0"/>
              </a:rPr>
              <a:t>s</a:t>
            </a:r>
            <a:r>
              <a:rPr lang="en-US" sz="2000" dirty="0">
                <a:solidFill>
                  <a:srgbClr val="000000"/>
                </a:solidFill>
                <a:latin typeface="Times New Roman" charset="0"/>
                <a:ea typeface="Times New Roman" charset="0"/>
                <a:cs typeface="Times New Roman" charset="0"/>
              </a:rPr>
              <a:t>. Requiring </a:t>
            </a:r>
            <a:r>
              <a:rPr lang="en-US" sz="2000" dirty="0" err="1">
                <a:solidFill>
                  <a:srgbClr val="000000"/>
                </a:solidFill>
                <a:latin typeface="Times New Roman" charset="0"/>
                <a:ea typeface="Times New Roman" charset="0"/>
                <a:cs typeface="Times New Roman" charset="0"/>
              </a:rPr>
              <a:t>Stormwater</a:t>
            </a:r>
            <a:r>
              <a:rPr lang="en-US" sz="2000" dirty="0">
                <a:solidFill>
                  <a:srgbClr val="000000"/>
                </a:solidFill>
                <a:latin typeface="Times New Roman" charset="0"/>
                <a:ea typeface="Times New Roman" charset="0"/>
                <a:cs typeface="Times New Roman" charset="0"/>
              </a:rPr>
              <a:t> Permit, compliance with Total Maximum Daily Load (TMDL) </a:t>
            </a:r>
            <a:r>
              <a:rPr lang="en-US" altLang="zh-CN" sz="2000" dirty="0">
                <a:solidFill>
                  <a:srgbClr val="000000"/>
                </a:solidFill>
                <a:latin typeface="Times New Roman" charset="0"/>
                <a:ea typeface="Times New Roman" charset="0"/>
                <a:cs typeface="Times New Roman" charset="0"/>
              </a:rPr>
              <a:t>R</a:t>
            </a:r>
            <a:r>
              <a:rPr lang="en-US" sz="2000" dirty="0">
                <a:solidFill>
                  <a:srgbClr val="000000"/>
                </a:solidFill>
                <a:latin typeface="Times New Roman" charset="0"/>
                <a:ea typeface="Times New Roman" charset="0"/>
                <a:cs typeface="Times New Roman" charset="0"/>
              </a:rPr>
              <a:t>equirements, </a:t>
            </a:r>
            <a:r>
              <a:rPr lang="en-US" altLang="zh-CN" sz="2000" dirty="0">
                <a:solidFill>
                  <a:srgbClr val="000000"/>
                </a:solidFill>
                <a:latin typeface="Times New Roman" charset="0"/>
                <a:ea typeface="Times New Roman" charset="0"/>
                <a:cs typeface="Times New Roman" charset="0"/>
              </a:rPr>
              <a:t>i</a:t>
            </a:r>
            <a:r>
              <a:rPr lang="en-US" sz="2000" dirty="0">
                <a:solidFill>
                  <a:srgbClr val="000000"/>
                </a:solidFill>
                <a:latin typeface="Times New Roman" charset="0"/>
                <a:ea typeface="Times New Roman" charset="0"/>
                <a:cs typeface="Times New Roman" charset="0"/>
              </a:rPr>
              <a:t>nstallation and monitoring of the Best Management Plans (BMPs), design and implementation of the </a:t>
            </a:r>
            <a:r>
              <a:rPr lang="en-US" sz="2000" dirty="0" err="1">
                <a:solidFill>
                  <a:srgbClr val="000000"/>
                </a:solidFill>
                <a:latin typeface="Times New Roman" charset="0"/>
                <a:ea typeface="Times New Roman" charset="0"/>
                <a:cs typeface="Times New Roman" charset="0"/>
              </a:rPr>
              <a:t>Stormwater</a:t>
            </a:r>
            <a:r>
              <a:rPr lang="en-US" sz="2000" dirty="0">
                <a:solidFill>
                  <a:srgbClr val="000000"/>
                </a:solidFill>
                <a:latin typeface="Times New Roman" charset="0"/>
                <a:ea typeface="Times New Roman" charset="0"/>
                <a:cs typeface="Times New Roman" charset="0"/>
              </a:rPr>
              <a:t> Pollution Prevention Plan (SWPPP) are among the controls that checks the construction sites to protect </a:t>
            </a:r>
            <a:r>
              <a:rPr lang="en-US" altLang="zh-CN" sz="2000" dirty="0">
                <a:solidFill>
                  <a:srgbClr val="000000"/>
                </a:solidFill>
                <a:latin typeface="Times New Roman" charset="0"/>
                <a:ea typeface="Times New Roman" charset="0"/>
                <a:cs typeface="Times New Roman" charset="0"/>
              </a:rPr>
              <a:t>LA</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River</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from</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being</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polluted</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by</a:t>
            </a:r>
            <a:r>
              <a:rPr lang="zh-CN" altLang="en-US" sz="2000" dirty="0">
                <a:solidFill>
                  <a:srgbClr val="000000"/>
                </a:solidFill>
                <a:latin typeface="Times New Roman" charset="0"/>
                <a:ea typeface="Times New Roman" charset="0"/>
                <a:cs typeface="Times New Roman" charset="0"/>
              </a:rPr>
              <a:t> </a:t>
            </a:r>
            <a:r>
              <a:rPr lang="en-US" altLang="zh-CN" sz="2000" dirty="0" err="1">
                <a:solidFill>
                  <a:srgbClr val="000000"/>
                </a:solidFill>
                <a:latin typeface="Times New Roman" charset="0"/>
                <a:ea typeface="Times New Roman" charset="0"/>
                <a:cs typeface="Times New Roman" charset="0"/>
              </a:rPr>
              <a:t>stormwater</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runoff</a:t>
            </a:r>
            <a:r>
              <a:rPr lang="en-US" sz="2000" dirty="0" smtClean="0">
                <a:solidFill>
                  <a:srgbClr val="000000"/>
                </a:solidFill>
                <a:latin typeface="Times New Roman" charset="0"/>
                <a:ea typeface="Times New Roman" charset="0"/>
                <a:cs typeface="Times New Roman" charset="0"/>
              </a:rPr>
              <a:t>.</a:t>
            </a:r>
            <a:r>
              <a:rPr lang="zh-CN" altLang="en-US" sz="2000" dirty="0" smtClean="0">
                <a:solidFill>
                  <a:srgbClr val="000000"/>
                </a:solidFill>
                <a:latin typeface="Times New Roman" charset="0"/>
                <a:ea typeface="Times New Roman" charset="0"/>
                <a:cs typeface="Times New Roman" charset="0"/>
              </a:rPr>
              <a:t> </a:t>
            </a:r>
            <a:endParaRPr lang="en-US" sz="2000" dirty="0"/>
          </a:p>
        </p:txBody>
      </p:sp>
      <p:sp>
        <p:nvSpPr>
          <p:cNvPr id="4" name="Title 1"/>
          <p:cNvSpPr txBox="1">
            <a:spLocks/>
          </p:cNvSpPr>
          <p:nvPr/>
        </p:nvSpPr>
        <p:spPr>
          <a:xfrm>
            <a:off x="0" y="121165"/>
            <a:ext cx="9129299" cy="1066799"/>
          </a:xfrm>
          <a:prstGeom prst="rect">
            <a:avLst/>
          </a:prstGeom>
        </p:spPr>
        <p:txBody>
          <a:bodyPr vert="horz" lIns="91440" tIns="45720" rIns="91440" bIns="45720" rtlCol="0" anchor="ctr">
            <a:noAutofit/>
          </a:bodyPr>
          <a:lstStyle/>
          <a:p>
            <a:pPr lvl="0" algn="ctr">
              <a:spcBef>
                <a:spcPct val="0"/>
              </a:spcBef>
              <a:defRPr/>
            </a:pPr>
            <a:r>
              <a:rPr lang="en-US" altLang="zh-CN" sz="2800" dirty="0">
                <a:solidFill>
                  <a:srgbClr val="990000"/>
                </a:solidFill>
                <a:latin typeface="Arial"/>
                <a:cs typeface="Arial"/>
              </a:rPr>
              <a:t>Relation to LA River Revitalization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254500" y="5245100"/>
            <a:ext cx="4826000" cy="533400"/>
          </a:xfrm>
          <a:prstGeom prst="rect">
            <a:avLst/>
          </a:prstGeom>
        </p:spPr>
      </p:pic>
      <p:grpSp>
        <p:nvGrpSpPr>
          <p:cNvPr id="9" name="Group 8"/>
          <p:cNvGrpSpPr/>
          <p:nvPr/>
        </p:nvGrpSpPr>
        <p:grpSpPr>
          <a:xfrm>
            <a:off x="0" y="1168400"/>
            <a:ext cx="9144000" cy="4013200"/>
            <a:chOff x="0" y="1168400"/>
            <a:chExt cx="9144000" cy="4013200"/>
          </a:xfrm>
        </p:grpSpPr>
        <p:pic>
          <p:nvPicPr>
            <p:cNvPr id="2" name="Picture 1"/>
            <p:cNvPicPr>
              <a:picLocks noChangeAspect="1"/>
            </p:cNvPicPr>
            <p:nvPr/>
          </p:nvPicPr>
          <p:blipFill>
            <a:blip r:embed="rId3"/>
            <a:stretch>
              <a:fillRect/>
            </a:stretch>
          </p:blipFill>
          <p:spPr>
            <a:xfrm>
              <a:off x="0" y="1168400"/>
              <a:ext cx="9144000" cy="2153833"/>
            </a:xfrm>
            <a:prstGeom prst="rect">
              <a:avLst/>
            </a:prstGeom>
          </p:spPr>
        </p:pic>
        <p:pic>
          <p:nvPicPr>
            <p:cNvPr id="3" name="Picture 2"/>
            <p:cNvPicPr>
              <a:picLocks noChangeAspect="1"/>
            </p:cNvPicPr>
            <p:nvPr/>
          </p:nvPicPr>
          <p:blipFill>
            <a:blip r:embed="rId4"/>
            <a:stretch>
              <a:fillRect/>
            </a:stretch>
          </p:blipFill>
          <p:spPr>
            <a:xfrm>
              <a:off x="0" y="3292101"/>
              <a:ext cx="9144000" cy="1889499"/>
            </a:xfrm>
            <a:prstGeom prst="rect">
              <a:avLst/>
            </a:prstGeom>
          </p:spPr>
        </p:pic>
      </p:grpSp>
      <p:sp>
        <p:nvSpPr>
          <p:cNvPr id="10" name="TextBox 9">
            <a:extLst>
              <a:ext uri="{FF2B5EF4-FFF2-40B4-BE49-F238E27FC236}">
                <a16:creationId xmlns:a16="http://schemas.microsoft.com/office/drawing/2014/main" xmlns="" id="{83B2D056-9D33-4B17-9024-3DB40ABA723B}"/>
              </a:ext>
            </a:extLst>
          </p:cNvPr>
          <p:cNvSpPr txBox="1"/>
          <p:nvPr/>
        </p:nvSpPr>
        <p:spPr>
          <a:xfrm>
            <a:off x="-76200" y="953929"/>
            <a:ext cx="8661400"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Planning and Technical Specifications </a:t>
            </a:r>
            <a:r>
              <a:rPr lang="en-US" sz="1000" dirty="0" err="1">
                <a:solidFill>
                  <a:srgbClr val="000000"/>
                </a:solidFill>
                <a:latin typeface="Times New Roman" charset="0"/>
                <a:ea typeface="Times New Roman" charset="0"/>
                <a:cs typeface="Times New Roman" charset="0"/>
              </a:rPr>
              <a:t>Manualfor</a:t>
            </a:r>
            <a:r>
              <a:rPr lang="en-US" sz="1000" dirty="0">
                <a:solidFill>
                  <a:srgbClr val="000000"/>
                </a:solidFill>
                <a:latin typeface="Times New Roman" charset="0"/>
                <a:ea typeface="Times New Roman" charset="0"/>
                <a:cs typeface="Times New Roman" charset="0"/>
              </a:rPr>
              <a:t>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Pollution Prevention Plans, Kentucky Transportation Center, University of Kentucky, Oct 2009</a:t>
            </a:r>
          </a:p>
        </p:txBody>
      </p:sp>
      <p:sp>
        <p:nvSpPr>
          <p:cNvPr id="11" name="Title 1"/>
          <p:cNvSpPr txBox="1">
            <a:spLocks/>
          </p:cNvSpPr>
          <p:nvPr/>
        </p:nvSpPr>
        <p:spPr>
          <a:xfrm>
            <a:off x="152400" y="1"/>
            <a:ext cx="8204200" cy="1168399"/>
          </a:xfrm>
          <a:prstGeom prst="rect">
            <a:avLst/>
          </a:prstGeom>
        </p:spPr>
        <p:txBody>
          <a:bodyPr vert="horz" lIns="91440" tIns="45720" rIns="91440" bIns="45720" rtlCol="0" anchor="ctr">
            <a:noAutofit/>
          </a:bodyPr>
          <a:lstStyle/>
          <a:p>
            <a:pPr algn="ctr">
              <a:spcBef>
                <a:spcPct val="0"/>
              </a:spcBef>
              <a:defRPr/>
            </a:pPr>
            <a:r>
              <a:rPr lang="en-US" altLang="zh-CN" sz="2400" dirty="0">
                <a:solidFill>
                  <a:srgbClr val="990000"/>
                </a:solidFill>
                <a:latin typeface="Arial"/>
                <a:ea typeface="+mj-ea"/>
                <a:cs typeface="Arial"/>
              </a:rPr>
              <a:t>BMP purpose, effectiveness, and relative costs for various construction site runoff </a:t>
            </a:r>
            <a:r>
              <a:rPr lang="en-US" altLang="zh-CN" sz="2400" dirty="0" smtClean="0">
                <a:solidFill>
                  <a:srgbClr val="990000"/>
                </a:solidFill>
                <a:latin typeface="Arial"/>
                <a:ea typeface="+mj-ea"/>
                <a:cs typeface="Arial"/>
              </a:rPr>
              <a:t>pollutants</a:t>
            </a:r>
            <a:r>
              <a:rPr lang="zh-CN" altLang="en-US" sz="2400" dirty="0" smtClean="0">
                <a:solidFill>
                  <a:srgbClr val="990000"/>
                </a:solidFill>
                <a:latin typeface="Arial"/>
                <a:ea typeface="+mj-ea"/>
                <a:cs typeface="Arial"/>
              </a:rPr>
              <a:t> </a:t>
            </a:r>
            <a:r>
              <a:rPr lang="en-US" altLang="zh-CN" dirty="0" smtClean="0">
                <a:solidFill>
                  <a:srgbClr val="990000"/>
                </a:solidFill>
                <a:latin typeface="Arial"/>
                <a:ea typeface="+mj-ea"/>
                <a:cs typeface="Arial"/>
              </a:rPr>
              <a:t>(cont’d)</a:t>
            </a:r>
            <a:endParaRPr lang="en-US" altLang="zh-CN" sz="200" dirty="0">
              <a:solidFill>
                <a:srgbClr val="FFCC00"/>
              </a:solidFill>
              <a:latin typeface="Arial"/>
              <a:cs typeface="Arial"/>
            </a:endParaRPr>
          </a:p>
        </p:txBody>
      </p:sp>
    </p:spTree>
    <p:extLst>
      <p:ext uri="{BB962C8B-B14F-4D97-AF65-F5344CB8AC3E}">
        <p14:creationId xmlns:p14="http://schemas.microsoft.com/office/powerpoint/2010/main" val="17783285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52400" y="1"/>
            <a:ext cx="8775700" cy="1168399"/>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ea typeface="+mj-ea"/>
                <a:cs typeface="Arial"/>
              </a:rPr>
              <a:t>Treatment</a:t>
            </a:r>
            <a:r>
              <a:rPr lang="zh-CN" altLang="en-US" sz="2800" dirty="0">
                <a:solidFill>
                  <a:srgbClr val="990000"/>
                </a:solidFill>
                <a:latin typeface="Arial"/>
                <a:ea typeface="+mj-ea"/>
                <a:cs typeface="Arial"/>
              </a:rPr>
              <a:t> </a:t>
            </a:r>
            <a:r>
              <a:rPr lang="en-US" altLang="zh-CN" sz="2800" dirty="0" smtClean="0">
                <a:solidFill>
                  <a:srgbClr val="990000"/>
                </a:solidFill>
                <a:latin typeface="Arial"/>
                <a:ea typeface="+mj-ea"/>
                <a:cs typeface="Arial"/>
              </a:rPr>
              <a:t>technologies</a:t>
            </a:r>
            <a:endParaRPr lang="en-US" altLang="zh-CN" sz="2800" dirty="0">
              <a:solidFill>
                <a:srgbClr val="990000"/>
              </a:solidFill>
              <a:latin typeface="Arial"/>
              <a:ea typeface="+mj-ea"/>
              <a:cs typeface="Arial"/>
            </a:endParaRPr>
          </a:p>
          <a:p>
            <a:pPr algn="ctr">
              <a:spcBef>
                <a:spcPct val="0"/>
              </a:spcBef>
              <a:defRPr/>
            </a:pPr>
            <a:r>
              <a:rPr lang="en-US" altLang="zh-CN" sz="2400" u="sng" dirty="0">
                <a:solidFill>
                  <a:schemeClr val="tx2">
                    <a:lumMod val="60000"/>
                    <a:lumOff val="40000"/>
                  </a:schemeClr>
                </a:solidFill>
                <a:latin typeface="Arial"/>
                <a:cs typeface="Arial"/>
              </a:rPr>
              <a:t>Active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treatment</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system</a:t>
            </a:r>
            <a:endParaRPr lang="en-US" altLang="zh-CN" sz="500" dirty="0">
              <a:solidFill>
                <a:schemeClr val="tx2">
                  <a:lumMod val="60000"/>
                  <a:lumOff val="40000"/>
                </a:schemeClr>
              </a:solidFill>
              <a:latin typeface="Arial"/>
              <a:cs typeface="Arial"/>
            </a:endParaRPr>
          </a:p>
        </p:txBody>
      </p:sp>
      <p:pic>
        <p:nvPicPr>
          <p:cNvPr id="5" name="内容占位符 1"/>
          <p:cNvPicPr>
            <a:picLocks noChangeAspect="1"/>
          </p:cNvPicPr>
          <p:nvPr/>
        </p:nvPicPr>
        <p:blipFill rotWithShape="1">
          <a:blip r:embed="rId2">
            <a:extLst>
              <a:ext uri="{28A0092B-C50C-407E-A947-70E740481C1C}">
                <a14:useLocalDpi xmlns:a14="http://schemas.microsoft.com/office/drawing/2010/main" val="0"/>
              </a:ext>
            </a:extLst>
          </a:blip>
          <a:srcRect l="1849" t="3133" r="1764" b="3838"/>
          <a:stretch/>
        </p:blipFill>
        <p:spPr bwMode="auto">
          <a:xfrm>
            <a:off x="5243332" y="3382892"/>
            <a:ext cx="3483979" cy="22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507999" y="1086307"/>
            <a:ext cx="8219312" cy="923330"/>
          </a:xfrm>
          <a:prstGeom prst="rect">
            <a:avLst/>
          </a:prstGeom>
        </p:spPr>
        <p:txBody>
          <a:bodyPr wrap="square">
            <a:spAutoFit/>
          </a:bodyPr>
          <a:lstStyle/>
          <a:p>
            <a:pPr algn="just"/>
            <a:r>
              <a:rPr lang="en-US" altLang="en-US" dirty="0">
                <a:solidFill>
                  <a:srgbClr val="000000"/>
                </a:solidFill>
                <a:latin typeface="Times New Roman" charset="0"/>
                <a:ea typeface="Times New Roman" charset="0"/>
                <a:cs typeface="Times New Roman" charset="0"/>
              </a:rPr>
              <a:t>A</a:t>
            </a:r>
            <a:r>
              <a:rPr lang="en-US" altLang="zh-CN" dirty="0">
                <a:solidFill>
                  <a:srgbClr val="000000"/>
                </a:solidFill>
                <a:latin typeface="Times New Roman" charset="0"/>
                <a:ea typeface="Times New Roman" charset="0"/>
                <a:cs typeface="Times New Roman" charset="0"/>
              </a:rPr>
              <a:t>ctive</a:t>
            </a:r>
            <a:r>
              <a:rPr lang="en-US" altLang="en-US" dirty="0">
                <a:solidFill>
                  <a:srgbClr val="000000"/>
                </a:solidFill>
                <a:latin typeface="Times New Roman" charset="0"/>
                <a:ea typeface="Times New Roman" charset="0"/>
                <a:cs typeface="Times New Roman" charset="0"/>
              </a:rPr>
              <a:t> treatment system</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(ATS)</a:t>
            </a:r>
            <a:r>
              <a:rPr lang="en-US" altLang="en-US" dirty="0">
                <a:solidFill>
                  <a:srgbClr val="000000"/>
                </a:solidFill>
                <a:latin typeface="Times New Roman" charset="0"/>
                <a:ea typeface="Times New Roman" charset="0"/>
                <a:cs typeface="Times New Roman" charset="0"/>
              </a:rPr>
              <a:t> employs chemical</a:t>
            </a:r>
            <a:r>
              <a:rPr lang="en-US" altLang="zh-CN" dirty="0">
                <a:solidFill>
                  <a:srgbClr val="000000"/>
                </a:solidFill>
                <a:latin typeface="Times New Roman" charset="0"/>
                <a:ea typeface="Times New Roman" charset="0"/>
                <a:cs typeface="Times New Roman" charset="0"/>
              </a:rPr>
              <a:t>s</a:t>
            </a:r>
            <a:r>
              <a:rPr lang="en-US"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to</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enhance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flocculation,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coagulation,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settling</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the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suspended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solid,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adjusting</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providing</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reliable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reduction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fine suspended sediments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err="1">
                <a:solidFill>
                  <a:srgbClr val="000000"/>
                </a:solidFill>
                <a:latin typeface="Times New Roman" charset="0"/>
                <a:ea typeface="Times New Roman" charset="0"/>
                <a:cs typeface="Times New Roman" charset="0"/>
              </a:rPr>
              <a:t>stormwater</a:t>
            </a:r>
            <a:r>
              <a:rPr lang="en-US" altLang="zh-CN" dirty="0">
                <a:solidFill>
                  <a:srgbClr val="000000"/>
                </a:solidFill>
                <a:latin typeface="Times New Roman" charset="0"/>
                <a:ea typeface="Times New Roman" charset="0"/>
                <a:cs typeface="Times New Roman" charset="0"/>
              </a:rPr>
              <a:t> runoff turbidity. </a:t>
            </a:r>
          </a:p>
        </p:txBody>
      </p:sp>
      <p:sp>
        <p:nvSpPr>
          <p:cNvPr id="4" name="Rectangle 3"/>
          <p:cNvSpPr/>
          <p:nvPr/>
        </p:nvSpPr>
        <p:spPr>
          <a:xfrm>
            <a:off x="507999" y="3398954"/>
            <a:ext cx="4133449" cy="2308324"/>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S</a:t>
            </a:r>
            <a:r>
              <a:rPr lang="en-US" dirty="0">
                <a:solidFill>
                  <a:srgbClr val="000000"/>
                </a:solidFill>
                <a:latin typeface="Times New Roman" charset="0"/>
                <a:ea typeface="Times New Roman" charset="0"/>
                <a:cs typeface="Times New Roman" charset="0"/>
              </a:rPr>
              <a:t>hould use a</a:t>
            </a:r>
            <a:r>
              <a:rPr lang="en-US" altLang="zh-CN" dirty="0">
                <a:solidFill>
                  <a:srgbClr val="000000"/>
                </a:solidFill>
                <a:latin typeface="Times New Roman" charset="0"/>
                <a:ea typeface="Times New Roman" charset="0"/>
                <a:cs typeface="Times New Roman" charset="0"/>
              </a:rPr>
              <a:t>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least</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two lined treatment cells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clarification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treated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water</a:t>
            </a: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Required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equipment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operation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place:</a:t>
            </a:r>
          </a:p>
          <a:p>
            <a:pPr marL="594360" indent="-285750" algn="just">
              <a:buFontTx/>
              <a:buChar char="-"/>
            </a:pPr>
            <a:r>
              <a:rPr lang="en-US" altLang="zh-CN" dirty="0">
                <a:solidFill>
                  <a:srgbClr val="000000"/>
                </a:solidFill>
                <a:latin typeface="Times New Roman" charset="0"/>
                <a:ea typeface="Times New Roman" charset="0"/>
                <a:cs typeface="Times New Roman" charset="0"/>
              </a:rPr>
              <a:t>Chemical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injector</a:t>
            </a:r>
          </a:p>
          <a:p>
            <a:pPr marL="594360" indent="-285750" algn="just">
              <a:buFontTx/>
              <a:buChar char="-"/>
            </a:pPr>
            <a:r>
              <a:rPr lang="en-US" altLang="zh-CN" dirty="0">
                <a:solidFill>
                  <a:srgbClr val="000000"/>
                </a:solidFill>
                <a:latin typeface="Times New Roman" charset="0"/>
                <a:ea typeface="Times New Roman" charset="0"/>
                <a:cs typeface="Times New Roman" charset="0"/>
              </a:rPr>
              <a:t>Containment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acid,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caustic,</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treatment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chemicals</a:t>
            </a:r>
          </a:p>
          <a:p>
            <a:pPr marL="594360" indent="-285750" algn="just">
              <a:buFontTx/>
              <a:buChar char="-"/>
            </a:pPr>
            <a:r>
              <a:rPr lang="en-US" altLang="zh-CN" dirty="0">
                <a:solidFill>
                  <a:srgbClr val="000000"/>
                </a:solidFill>
                <a:latin typeface="Times New Roman" charset="0"/>
                <a:ea typeface="Times New Roman" charset="0"/>
                <a:cs typeface="Times New Roman" charset="0"/>
              </a:rPr>
              <a:t>Emergency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shower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eyewash</a:t>
            </a:r>
          </a:p>
          <a:p>
            <a:pPr marL="594360" indent="-285750" algn="just">
              <a:buFontTx/>
              <a:buChar char="-"/>
            </a:pPr>
            <a:r>
              <a:rPr lang="en-US" altLang="zh-CN" dirty="0">
                <a:solidFill>
                  <a:srgbClr val="000000"/>
                </a:solidFill>
                <a:latin typeface="Times New Roman" charset="0"/>
                <a:ea typeface="Times New Roman" charset="0"/>
                <a:cs typeface="Times New Roman" charset="0"/>
              </a:rPr>
              <a:t>pH</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meter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err="1">
                <a:solidFill>
                  <a:srgbClr val="000000"/>
                </a:solidFill>
                <a:latin typeface="Times New Roman" charset="0"/>
                <a:ea typeface="Times New Roman" charset="0"/>
                <a:cs typeface="Times New Roman" charset="0"/>
              </a:rPr>
              <a:t>tubidimeter</a:t>
            </a:r>
            <a:endParaRPr lang="en-US" altLang="zh-CN" dirty="0">
              <a:solidFill>
                <a:srgbClr val="000000"/>
              </a:solidFill>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xmlns="" id="{A4DDEF90-BED6-498A-951C-8A6F3E9B16CD}"/>
              </a:ext>
            </a:extLst>
          </p:cNvPr>
          <p:cNvSpPr txBox="1"/>
          <p:nvPr/>
        </p:nvSpPr>
        <p:spPr>
          <a:xfrm>
            <a:off x="507999" y="2063752"/>
            <a:ext cx="2466695"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Treatment</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system</a:t>
            </a:r>
            <a:r>
              <a:rPr lang="zh-CN" altLang="en-US"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990000"/>
                </a:solidFill>
                <a:latin typeface="Times New Roman" panose="02020603050405020304" pitchFamily="18" charset="0"/>
                <a:cs typeface="Times New Roman" panose="02020603050405020304" pitchFamily="18" charset="0"/>
              </a:rPr>
              <a:t>design</a:t>
            </a:r>
          </a:p>
        </p:txBody>
      </p:sp>
      <p:sp>
        <p:nvSpPr>
          <p:cNvPr id="8" name="Rectangle 7"/>
          <p:cNvSpPr/>
          <p:nvPr/>
        </p:nvSpPr>
        <p:spPr>
          <a:xfrm>
            <a:off x="507999" y="2498774"/>
            <a:ext cx="8219312" cy="923330"/>
          </a:xfrm>
          <a:prstGeom prst="rect">
            <a:avLst/>
          </a:prstGeom>
        </p:spPr>
        <p:txBody>
          <a:bodyPr wrap="square">
            <a:spAutoFit/>
          </a:bodyPr>
          <a:lstStyle/>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ATS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a:t>
            </a:r>
            <a:r>
              <a:rPr lang="en-US" dirty="0">
                <a:solidFill>
                  <a:srgbClr val="000000"/>
                </a:solidFill>
                <a:latin typeface="Times New Roman" charset="0"/>
                <a:ea typeface="Times New Roman" charset="0"/>
                <a:cs typeface="Times New Roman" charset="0"/>
              </a:rPr>
              <a:t>onsists of the </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collection system, pumps,</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chemical feed system, treatment cells, and connecting </a:t>
            </a:r>
            <a:r>
              <a:rPr lang="en-US" dirty="0" smtClean="0">
                <a:solidFill>
                  <a:srgbClr val="000000"/>
                </a:solidFill>
                <a:latin typeface="Times New Roman" charset="0"/>
                <a:ea typeface="Times New Roman" charset="0"/>
                <a:cs typeface="Times New Roman" charset="0"/>
              </a:rPr>
              <a:t>piping</a:t>
            </a:r>
            <a:endParaRPr lang="en-US" altLang="zh-CN" dirty="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Batch treatment systems using ponds or portable trailer-mounted tank</a:t>
            </a:r>
          </a:p>
        </p:txBody>
      </p:sp>
      <p:sp>
        <p:nvSpPr>
          <p:cNvPr id="10" name="TextBox 9">
            <a:extLst>
              <a:ext uri="{FF2B5EF4-FFF2-40B4-BE49-F238E27FC236}">
                <a16:creationId xmlns:a16="http://schemas.microsoft.com/office/drawing/2014/main" xmlns="" id="{555D54BA-9F48-4493-A321-FFAA812B1485}"/>
              </a:ext>
            </a:extLst>
          </p:cNvPr>
          <p:cNvSpPr txBox="1"/>
          <p:nvPr/>
        </p:nvSpPr>
        <p:spPr>
          <a:xfrm>
            <a:off x="4907666" y="5607317"/>
            <a:ext cx="4337073"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California Stormwater BMP Handbook: Construction, November 2009</a:t>
            </a:r>
          </a:p>
        </p:txBody>
      </p:sp>
    </p:spTree>
    <p:extLst>
      <p:ext uri="{BB962C8B-B14F-4D97-AF65-F5344CB8AC3E}">
        <p14:creationId xmlns:p14="http://schemas.microsoft.com/office/powerpoint/2010/main" val="11423722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
            <a:ext cx="8775700" cy="1168399"/>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Treatment</a:t>
            </a:r>
            <a:r>
              <a:rPr lang="zh-CN" altLang="en-US" sz="2800" dirty="0">
                <a:solidFill>
                  <a:srgbClr val="990000"/>
                </a:solidFill>
                <a:latin typeface="Arial"/>
                <a:cs typeface="Arial"/>
              </a:rPr>
              <a:t> </a:t>
            </a:r>
            <a:r>
              <a:rPr lang="en-US" altLang="zh-CN" sz="2800" dirty="0" smtClean="0">
                <a:solidFill>
                  <a:srgbClr val="990000"/>
                </a:solidFill>
                <a:latin typeface="Arial"/>
                <a:cs typeface="Arial"/>
              </a:rPr>
              <a:t>technologies</a:t>
            </a:r>
            <a:endParaRPr lang="en-US" altLang="zh-CN" sz="2800" dirty="0">
              <a:solidFill>
                <a:srgbClr val="990000"/>
              </a:solidFill>
              <a:latin typeface="Arial"/>
              <a:cs typeface="Arial"/>
            </a:endParaRPr>
          </a:p>
          <a:p>
            <a:pPr algn="ctr">
              <a:spcBef>
                <a:spcPct val="0"/>
              </a:spcBef>
              <a:defRPr/>
            </a:pPr>
            <a:r>
              <a:rPr lang="en-US" altLang="zh-CN" sz="2400" u="sng" dirty="0" smtClean="0">
                <a:solidFill>
                  <a:schemeClr val="tx2">
                    <a:lumMod val="60000"/>
                    <a:lumOff val="40000"/>
                  </a:schemeClr>
                </a:solidFill>
                <a:latin typeface="Arial"/>
                <a:cs typeface="Arial"/>
              </a:rPr>
              <a:t>Active</a:t>
            </a:r>
            <a:r>
              <a:rPr lang="zh-CN" altLang="en-US" sz="2400" u="sng" dirty="0" smtClean="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treatment</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system</a:t>
            </a:r>
            <a:r>
              <a:rPr lang="zh-CN" altLang="en-US" sz="2400" u="sng" dirty="0">
                <a:solidFill>
                  <a:schemeClr val="tx2">
                    <a:lumMod val="60000"/>
                    <a:lumOff val="40000"/>
                  </a:schemeClr>
                </a:solidFill>
                <a:latin typeface="Arial"/>
                <a:cs typeface="Arial"/>
              </a:rPr>
              <a:t> </a:t>
            </a:r>
            <a:r>
              <a:rPr lang="en-US" altLang="zh-CN" u="sng" dirty="0">
                <a:solidFill>
                  <a:schemeClr val="tx2">
                    <a:lumMod val="60000"/>
                    <a:lumOff val="40000"/>
                  </a:schemeClr>
                </a:solidFill>
                <a:latin typeface="Arial"/>
                <a:cs typeface="Arial"/>
              </a:rPr>
              <a:t>(cont’d)</a:t>
            </a:r>
            <a:endParaRPr lang="en-US" altLang="zh-CN" sz="300" dirty="0">
              <a:solidFill>
                <a:schemeClr val="tx2">
                  <a:lumMod val="60000"/>
                  <a:lumOff val="40000"/>
                </a:schemeClr>
              </a:solidFill>
              <a:latin typeface="Arial"/>
              <a:cs typeface="Arial"/>
            </a:endParaRPr>
          </a:p>
        </p:txBody>
      </p:sp>
      <p:sp>
        <p:nvSpPr>
          <p:cNvPr id="6" name="Rectangle 5"/>
          <p:cNvSpPr/>
          <p:nvPr/>
        </p:nvSpPr>
        <p:spPr>
          <a:xfrm>
            <a:off x="3993266" y="1168399"/>
            <a:ext cx="4934834" cy="369332"/>
          </a:xfrm>
          <a:prstGeom prst="rect">
            <a:avLst/>
          </a:prstGeom>
        </p:spPr>
        <p:txBody>
          <a:bodyPr wrap="square">
            <a:spAutoFit/>
          </a:bodyPr>
          <a:lstStyle/>
          <a:p>
            <a:pPr algn="just"/>
            <a:r>
              <a:rPr lang="en-US" dirty="0" err="1"/>
              <a:t>Stormwater</a:t>
            </a:r>
            <a:r>
              <a:rPr lang="en-US" dirty="0"/>
              <a:t> Treatment with Ultrafiltration Systems</a:t>
            </a:r>
          </a:p>
        </p:txBody>
      </p:sp>
      <p:grpSp>
        <p:nvGrpSpPr>
          <p:cNvPr id="17" name="Group 16"/>
          <p:cNvGrpSpPr/>
          <p:nvPr/>
        </p:nvGrpSpPr>
        <p:grpSpPr>
          <a:xfrm>
            <a:off x="0" y="1168400"/>
            <a:ext cx="9144000" cy="5689600"/>
            <a:chOff x="0" y="1168400"/>
            <a:chExt cx="9144000" cy="5689600"/>
          </a:xfrm>
        </p:grpSpPr>
        <p:grpSp>
          <p:nvGrpSpPr>
            <p:cNvPr id="4" name="Group 3"/>
            <p:cNvGrpSpPr/>
            <p:nvPr/>
          </p:nvGrpSpPr>
          <p:grpSpPr>
            <a:xfrm>
              <a:off x="0" y="1168400"/>
              <a:ext cx="9144000" cy="5689599"/>
              <a:chOff x="0" y="1168400"/>
              <a:chExt cx="9144000" cy="5689599"/>
            </a:xfrm>
          </p:grpSpPr>
          <p:pic>
            <p:nvPicPr>
              <p:cNvPr id="3" name="Picture 2"/>
              <p:cNvPicPr>
                <a:picLocks noChangeAspect="1"/>
              </p:cNvPicPr>
              <p:nvPr/>
            </p:nvPicPr>
            <p:blipFill rotWithShape="1">
              <a:blip r:embed="rId3"/>
              <a:srcRect t="8599"/>
              <a:stretch/>
            </p:blipFill>
            <p:spPr>
              <a:xfrm>
                <a:off x="0" y="1168400"/>
                <a:ext cx="9144000" cy="5689599"/>
              </a:xfrm>
              <a:prstGeom prst="rect">
                <a:avLst/>
              </a:prstGeom>
            </p:spPr>
          </p:pic>
          <p:sp>
            <p:nvSpPr>
              <p:cNvPr id="2" name="Rectangle 1"/>
              <p:cNvSpPr/>
              <p:nvPr/>
            </p:nvSpPr>
            <p:spPr>
              <a:xfrm>
                <a:off x="6377651" y="1168400"/>
                <a:ext cx="2419108" cy="1690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698500" y="2590800"/>
              <a:ext cx="279400" cy="4267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50900" y="4318000"/>
              <a:ext cx="431800" cy="2539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003300" y="5143500"/>
              <a:ext cx="2286000" cy="17144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174999" y="5524500"/>
              <a:ext cx="502775" cy="133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454399" y="5664199"/>
              <a:ext cx="2115674" cy="1193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759198" y="6692900"/>
              <a:ext cx="4419601" cy="165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77652" y="6121400"/>
              <a:ext cx="180114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537090" y="5302249"/>
              <a:ext cx="64171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555D54BA-9F48-4493-A321-FFAA812B1485}"/>
              </a:ext>
            </a:extLst>
          </p:cNvPr>
          <p:cNvSpPr txBox="1"/>
          <p:nvPr/>
        </p:nvSpPr>
        <p:spPr>
          <a:xfrm>
            <a:off x="327812" y="6495017"/>
            <a:ext cx="4638015"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https://</a:t>
            </a:r>
            <a:r>
              <a:rPr lang="en-US" sz="1000" dirty="0" err="1">
                <a:solidFill>
                  <a:srgbClr val="000000"/>
                </a:solidFill>
                <a:latin typeface="Times New Roman" charset="0"/>
                <a:ea typeface="Times New Roman" charset="0"/>
                <a:cs typeface="Times New Roman" charset="0"/>
              </a:rPr>
              <a:t>porelogix.com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wp</a:t>
            </a:r>
            <a:r>
              <a:rPr lang="en-US" sz="1000" dirty="0">
                <a:solidFill>
                  <a:srgbClr val="000000"/>
                </a:solidFill>
                <a:latin typeface="Times New Roman" charset="0"/>
                <a:ea typeface="Times New Roman" charset="0"/>
                <a:cs typeface="Times New Roman" charset="0"/>
              </a:rPr>
              <a:t>-content/uploads/2013/11/</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-Info-</a:t>
            </a:r>
            <a:r>
              <a:rPr lang="en-US" sz="1000" dirty="0" err="1">
                <a:solidFill>
                  <a:srgbClr val="000000"/>
                </a:solidFill>
                <a:latin typeface="Times New Roman" charset="0"/>
                <a:ea typeface="Times New Roman" charset="0"/>
                <a:cs typeface="Times New Roman" charset="0"/>
              </a:rPr>
              <a:t>pic.pdf</a:t>
            </a:r>
            <a:endParaRPr lang="en-US"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519716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Case</a:t>
            </a:r>
            <a:r>
              <a:rPr kumimoji="0" lang="zh-CN" altLang="en-US" sz="2800" b="1" u="none" strike="noStrike" kern="1200" cap="none" spc="0" normalizeH="0" baseline="0" noProof="0" dirty="0">
                <a:ln>
                  <a:noFill/>
                </a:ln>
                <a:solidFill>
                  <a:srgbClr val="990000"/>
                </a:solidFill>
                <a:effectLst/>
                <a:uLnTx/>
                <a:uFillTx/>
                <a:latin typeface="Arial"/>
                <a:ea typeface="+mj-ea"/>
                <a:cs typeface="Arial"/>
              </a:rPr>
              <a:t> </a:t>
            </a: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studies</a:t>
            </a:r>
          </a:p>
          <a:p>
            <a:pPr algn="ctr">
              <a:spcBef>
                <a:spcPct val="0"/>
              </a:spcBef>
              <a:defRPr/>
            </a:pPr>
            <a:r>
              <a:rPr lang="en-US" altLang="zh-CN" sz="2000" u="sng" dirty="0">
                <a:solidFill>
                  <a:schemeClr val="tx2">
                    <a:lumMod val="60000"/>
                    <a:lumOff val="40000"/>
                  </a:schemeClr>
                </a:solidFill>
                <a:latin typeface="Arial"/>
                <a:cs typeface="Arial"/>
              </a:rPr>
              <a:t>1.</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Minnesota</a:t>
            </a:r>
            <a:r>
              <a:rPr lang="zh-CN" altLang="en-US" sz="2000" u="sng" dirty="0">
                <a:solidFill>
                  <a:schemeClr val="tx2">
                    <a:lumMod val="60000"/>
                    <a:lumOff val="40000"/>
                  </a:schemeClr>
                </a:solidFill>
                <a:latin typeface="Arial"/>
                <a:cs typeface="Arial"/>
              </a:rPr>
              <a:t> </a:t>
            </a:r>
            <a:r>
              <a:rPr lang="en-US" altLang="zh-CN" sz="2000" u="sng" dirty="0" err="1">
                <a:solidFill>
                  <a:schemeClr val="tx2">
                    <a:lumMod val="60000"/>
                    <a:lumOff val="40000"/>
                  </a:schemeClr>
                </a:solidFill>
                <a:latin typeface="Arial"/>
                <a:cs typeface="Arial"/>
              </a:rPr>
              <a:t>stormwater</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manual</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on</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small</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residential</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construction</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site</a:t>
            </a:r>
            <a:r>
              <a:rPr lang="zh-CN" altLang="en-US" sz="2400" u="sng" dirty="0">
                <a:solidFill>
                  <a:schemeClr val="tx2">
                    <a:lumMod val="60000"/>
                    <a:lumOff val="40000"/>
                  </a:schemeClr>
                </a:solidFill>
                <a:latin typeface="Arial"/>
                <a:cs typeface="Arial"/>
              </a:rPr>
              <a:t> </a:t>
            </a:r>
            <a:endParaRPr lang="en-US" sz="2400" u="sng" dirty="0">
              <a:solidFill>
                <a:schemeClr val="tx2">
                  <a:lumMod val="60000"/>
                  <a:lumOff val="40000"/>
                </a:schemeClr>
              </a:solidFill>
              <a:latin typeface="Arial"/>
              <a:cs typeface="Arial"/>
            </a:endParaRPr>
          </a:p>
        </p:txBody>
      </p:sp>
      <p:sp>
        <p:nvSpPr>
          <p:cNvPr id="4" name="TextBox 3"/>
          <p:cNvSpPr txBox="1"/>
          <p:nvPr/>
        </p:nvSpPr>
        <p:spPr>
          <a:xfrm>
            <a:off x="-177801" y="1066800"/>
            <a:ext cx="9129299" cy="4613058"/>
          </a:xfrm>
          <a:prstGeom prst="rect">
            <a:avLst/>
          </a:prstGeom>
          <a:noFill/>
        </p:spPr>
        <p:txBody>
          <a:bodyPr wrap="square" rtlCol="0">
            <a:spAutoFit/>
          </a:bodyPr>
          <a:lstStyle/>
          <a:p>
            <a:pPr lvl="2">
              <a:lnSpc>
                <a:spcPct val="150000"/>
              </a:lnSpc>
            </a:pPr>
            <a:r>
              <a:rPr lang="en-US" altLang="zh-CN" b="1" dirty="0">
                <a:solidFill>
                  <a:srgbClr val="000000"/>
                </a:solidFill>
                <a:latin typeface="Times New Roman" charset="0"/>
                <a:ea typeface="Times New Roman" charset="0"/>
                <a:cs typeface="Times New Roman" charset="0"/>
              </a:rPr>
              <a:t>10</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steps</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to</a:t>
            </a:r>
            <a:r>
              <a:rPr lang="zh-CN" altLang="en-US" b="1" dirty="0">
                <a:solidFill>
                  <a:srgbClr val="000000"/>
                </a:solidFill>
                <a:latin typeface="Times New Roman" charset="0"/>
                <a:ea typeface="Times New Roman" charset="0"/>
                <a:cs typeface="Times New Roman" charset="0"/>
              </a:rPr>
              <a:t> </a:t>
            </a:r>
            <a:r>
              <a:rPr lang="en-US" altLang="zh-CN" b="1" dirty="0" err="1">
                <a:solidFill>
                  <a:srgbClr val="000000"/>
                </a:solidFill>
                <a:latin typeface="Times New Roman" charset="0"/>
                <a:ea typeface="Times New Roman" charset="0"/>
                <a:cs typeface="Times New Roman" charset="0"/>
              </a:rPr>
              <a:t>stormwater</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pollution</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prevention</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on</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small</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residential</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construction</a:t>
            </a:r>
            <a:r>
              <a:rPr lang="zh-CN" altLang="en-US" b="1" dirty="0">
                <a:solidFill>
                  <a:srgbClr val="000000"/>
                </a:solidFill>
                <a:latin typeface="Times New Roman" charset="0"/>
                <a:ea typeface="Times New Roman" charset="0"/>
                <a:cs typeface="Times New Roman" charset="0"/>
              </a:rPr>
              <a:t> </a:t>
            </a:r>
            <a:r>
              <a:rPr lang="en-US" altLang="zh-CN" b="1" dirty="0">
                <a:solidFill>
                  <a:srgbClr val="000000"/>
                </a:solidFill>
                <a:latin typeface="Times New Roman" charset="0"/>
                <a:ea typeface="Times New Roman" charset="0"/>
                <a:cs typeface="Times New Roman" charset="0"/>
              </a:rPr>
              <a:t>site:</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Protect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any</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areas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reserved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vegetation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infiltration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preserve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existing</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trees</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Stockpile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your</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soil</a:t>
            </a:r>
            <a:r>
              <a:rPr lang="zh-CN" altLang="en-US" dirty="0">
                <a:solidFill>
                  <a:srgbClr val="000000"/>
                </a:solidFill>
                <a:latin typeface="Times New Roman" charset="0"/>
                <a:ea typeface="Times New Roman" charset="0"/>
                <a:cs typeface="Times New Roman" charset="0"/>
              </a:rPr>
              <a:t> </a:t>
            </a:r>
            <a:endParaRPr lang="en-US" altLang="zh-CN" dirty="0">
              <a:solidFill>
                <a:srgbClr val="000000"/>
              </a:solidFill>
              <a:latin typeface="Times New Roman" charset="0"/>
              <a:ea typeface="Times New Roman" charset="0"/>
              <a:cs typeface="Times New Roman" charset="0"/>
            </a:endParaRP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Protect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construction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materials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from</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run-on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runoff</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Designate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waste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disposal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areas</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Controls</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downhill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lot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line</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Install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inlet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controls</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Install</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concrete/stucco</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washout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basin</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Maintain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stabilized</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exit</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pad</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Keep</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up-to-date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of</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the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SWPPP</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on</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site</a:t>
            </a:r>
          </a:p>
          <a:p>
            <a:pPr marL="1257300" lvl="2" indent="-342900">
              <a:lnSpc>
                <a:spcPct val="150000"/>
              </a:lnSpc>
              <a:buAutoNum type="arabicPeriod"/>
            </a:pPr>
            <a:r>
              <a:rPr lang="en-US" altLang="zh-CN" dirty="0">
                <a:solidFill>
                  <a:srgbClr val="000000"/>
                </a:solidFill>
                <a:latin typeface="Times New Roman" charset="0"/>
                <a:ea typeface="Times New Roman" charset="0"/>
                <a:cs typeface="Times New Roman" charset="0"/>
              </a:rPr>
              <a:t>Site</a:t>
            </a:r>
            <a:r>
              <a:rPr lang="zh-CN" altLang="en-US" dirty="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Stabilization</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505261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3"/>
            <a:ext cx="9144000" cy="5932084"/>
          </a:xfrm>
          <a:prstGeom prst="rect">
            <a:avLst/>
          </a:prstGeom>
        </p:spPr>
      </p:pic>
      <p:sp>
        <p:nvSpPr>
          <p:cNvPr id="3" name="TextBox 2"/>
          <p:cNvSpPr txBox="1"/>
          <p:nvPr/>
        </p:nvSpPr>
        <p:spPr>
          <a:xfrm>
            <a:off x="720252" y="6600266"/>
            <a:ext cx="7661747" cy="246221"/>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https://stormwater.pca.state.mn.us/index.php?title=10_Steps_to_Stormwater_Pollution_Prevention_on_Small_Residential_Construction_Sites</a:t>
            </a:r>
          </a:p>
        </p:txBody>
      </p:sp>
      <p:sp>
        <p:nvSpPr>
          <p:cNvPr id="4" name="Title 1"/>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Case</a:t>
            </a:r>
            <a:r>
              <a:rPr kumimoji="0" lang="zh-CN" altLang="en-US" sz="2800" b="1" u="none" strike="noStrike" kern="1200" cap="none" spc="0" normalizeH="0" baseline="0" noProof="0" dirty="0">
                <a:ln>
                  <a:noFill/>
                </a:ln>
                <a:solidFill>
                  <a:srgbClr val="990000"/>
                </a:solidFill>
                <a:effectLst/>
                <a:uLnTx/>
                <a:uFillTx/>
                <a:latin typeface="Arial"/>
                <a:ea typeface="+mj-ea"/>
                <a:cs typeface="Arial"/>
              </a:rPr>
              <a:t> </a:t>
            </a: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studies</a:t>
            </a:r>
          </a:p>
          <a:p>
            <a:pPr algn="ctr">
              <a:spcBef>
                <a:spcPct val="0"/>
              </a:spcBef>
              <a:defRPr/>
            </a:pPr>
            <a:r>
              <a:rPr lang="en-US" altLang="zh-CN" sz="2000" u="sng" dirty="0">
                <a:solidFill>
                  <a:schemeClr val="tx2">
                    <a:lumMod val="60000"/>
                    <a:lumOff val="40000"/>
                  </a:schemeClr>
                </a:solidFill>
                <a:latin typeface="Arial"/>
                <a:cs typeface="Arial"/>
              </a:rPr>
              <a:t>1.</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Minnesota</a:t>
            </a:r>
            <a:r>
              <a:rPr lang="zh-CN" altLang="en-US" sz="2000" u="sng" dirty="0">
                <a:solidFill>
                  <a:schemeClr val="tx2">
                    <a:lumMod val="60000"/>
                    <a:lumOff val="40000"/>
                  </a:schemeClr>
                </a:solidFill>
                <a:latin typeface="Arial"/>
                <a:cs typeface="Arial"/>
              </a:rPr>
              <a:t> </a:t>
            </a:r>
            <a:r>
              <a:rPr lang="en-US" altLang="zh-CN" sz="2000" u="sng" dirty="0" err="1">
                <a:solidFill>
                  <a:schemeClr val="tx2">
                    <a:lumMod val="60000"/>
                    <a:lumOff val="40000"/>
                  </a:schemeClr>
                </a:solidFill>
                <a:latin typeface="Arial"/>
                <a:cs typeface="Arial"/>
              </a:rPr>
              <a:t>stormwater</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manual</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on</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small</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residential</a:t>
            </a:r>
            <a:r>
              <a:rPr lang="zh-CN" altLang="en-US" sz="2000" u="sng" dirty="0">
                <a:solidFill>
                  <a:schemeClr val="tx2">
                    <a:lumMod val="60000"/>
                    <a:lumOff val="40000"/>
                  </a:schemeClr>
                </a:solidFill>
                <a:latin typeface="Arial"/>
                <a:cs typeface="Arial"/>
              </a:rPr>
              <a:t> </a:t>
            </a:r>
            <a:r>
              <a:rPr lang="en-US" altLang="zh-CN" sz="2000" u="sng" dirty="0">
                <a:solidFill>
                  <a:schemeClr val="tx2">
                    <a:lumMod val="60000"/>
                    <a:lumOff val="40000"/>
                  </a:schemeClr>
                </a:solidFill>
                <a:latin typeface="Arial"/>
                <a:cs typeface="Arial"/>
              </a:rPr>
              <a:t>construction</a:t>
            </a:r>
            <a:r>
              <a:rPr lang="zh-CN" altLang="en-US" sz="2000" u="sng" dirty="0">
                <a:solidFill>
                  <a:schemeClr val="tx2">
                    <a:lumMod val="60000"/>
                    <a:lumOff val="40000"/>
                  </a:schemeClr>
                </a:solidFill>
                <a:latin typeface="Arial"/>
                <a:cs typeface="Arial"/>
              </a:rPr>
              <a:t> </a:t>
            </a:r>
            <a:r>
              <a:rPr lang="en-US" altLang="zh-CN" sz="2000" u="sng" dirty="0" smtClean="0">
                <a:solidFill>
                  <a:schemeClr val="tx2">
                    <a:lumMod val="60000"/>
                    <a:lumOff val="40000"/>
                  </a:schemeClr>
                </a:solidFill>
                <a:latin typeface="Arial"/>
                <a:cs typeface="Arial"/>
              </a:rPr>
              <a:t>site </a:t>
            </a:r>
            <a:r>
              <a:rPr lang="en-US" altLang="zh-CN" sz="1600" dirty="0" smtClean="0">
                <a:solidFill>
                  <a:schemeClr val="tx2">
                    <a:lumMod val="60000"/>
                    <a:lumOff val="40000"/>
                  </a:schemeClr>
                </a:solidFill>
                <a:latin typeface="Arial"/>
                <a:cs typeface="Arial"/>
              </a:rPr>
              <a:t>(cont’d)</a:t>
            </a:r>
            <a:r>
              <a:rPr lang="zh-CN" altLang="en-US" dirty="0" smtClean="0">
                <a:solidFill>
                  <a:schemeClr val="tx2">
                    <a:lumMod val="60000"/>
                    <a:lumOff val="40000"/>
                  </a:schemeClr>
                </a:solidFill>
                <a:latin typeface="Arial"/>
                <a:cs typeface="Arial"/>
              </a:rPr>
              <a:t> </a:t>
            </a:r>
            <a:endParaRPr lang="en-US"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12781370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Case</a:t>
            </a:r>
            <a:r>
              <a:rPr kumimoji="0" lang="zh-CN" altLang="en-US" sz="2800" b="1" u="none" strike="noStrike" kern="1200" cap="none" spc="0" normalizeH="0" baseline="0" noProof="0" dirty="0">
                <a:ln>
                  <a:noFill/>
                </a:ln>
                <a:solidFill>
                  <a:srgbClr val="990000"/>
                </a:solidFill>
                <a:effectLst/>
                <a:uLnTx/>
                <a:uFillTx/>
                <a:latin typeface="Arial"/>
                <a:ea typeface="+mj-ea"/>
                <a:cs typeface="Arial"/>
              </a:rPr>
              <a:t> </a:t>
            </a: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studies</a:t>
            </a:r>
          </a:p>
          <a:p>
            <a:pPr algn="ctr">
              <a:spcBef>
                <a:spcPct val="0"/>
              </a:spcBef>
              <a:defRPr/>
            </a:pPr>
            <a:r>
              <a:rPr lang="en-US" altLang="zh-CN" sz="2400" u="sng" dirty="0">
                <a:solidFill>
                  <a:schemeClr val="tx2">
                    <a:lumMod val="60000"/>
                    <a:lumOff val="40000"/>
                  </a:schemeClr>
                </a:solidFill>
                <a:latin typeface="Arial"/>
                <a:cs typeface="Arial"/>
              </a:rPr>
              <a:t>2.</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Kentucky case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study:</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slope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protection</a:t>
            </a:r>
            <a:r>
              <a:rPr lang="zh-CN" altLang="en-US" sz="2400" u="sng" dirty="0">
                <a:solidFill>
                  <a:schemeClr val="tx2">
                    <a:lumMod val="60000"/>
                    <a:lumOff val="40000"/>
                  </a:schemeClr>
                </a:solidFill>
                <a:latin typeface="Arial"/>
                <a:cs typeface="Arial"/>
              </a:rPr>
              <a:t> </a:t>
            </a:r>
            <a:endParaRPr lang="en-US" sz="2400" u="sng" dirty="0">
              <a:solidFill>
                <a:schemeClr val="tx2">
                  <a:lumMod val="60000"/>
                  <a:lumOff val="40000"/>
                </a:schemeClr>
              </a:solidFill>
              <a:latin typeface="Arial"/>
              <a:cs typeface="Aria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62714" y="3487153"/>
            <a:ext cx="4823210" cy="2201122"/>
          </a:xfrm>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286" y="1213985"/>
            <a:ext cx="5208993" cy="198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555D54BA-9F48-4493-A321-FFAA812B1485}"/>
              </a:ext>
            </a:extLst>
          </p:cNvPr>
          <p:cNvSpPr txBox="1"/>
          <p:nvPr/>
        </p:nvSpPr>
        <p:spPr>
          <a:xfrm>
            <a:off x="509286" y="3202902"/>
            <a:ext cx="8376638" cy="400110"/>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Best Management Practices (BMPs) for controlling Erosion, Sediment, and Pollutant Runoff from Construction sites. Rep. University of Kentucky: Kentucky Transportation Center , 2009. </a:t>
            </a:r>
          </a:p>
        </p:txBody>
      </p:sp>
      <p:sp>
        <p:nvSpPr>
          <p:cNvPr id="9" name="Rectangle 8"/>
          <p:cNvSpPr/>
          <p:nvPr/>
        </p:nvSpPr>
        <p:spPr>
          <a:xfrm>
            <a:off x="5856789" y="1950185"/>
            <a:ext cx="2627453" cy="369332"/>
          </a:xfrm>
          <a:prstGeom prst="rect">
            <a:avLst/>
          </a:prstGeom>
        </p:spPr>
        <p:txBody>
          <a:bodyPr wrap="square">
            <a:spAutoFit/>
          </a:bodyPr>
          <a:lstStyle/>
          <a:p>
            <a:pPr algn="just"/>
            <a:r>
              <a:rPr lang="en-US" altLang="zh-CN" dirty="0">
                <a:latin typeface="Times New Roman" charset="0"/>
                <a:ea typeface="Times New Roman" charset="0"/>
                <a:cs typeface="Times New Roman" charset="0"/>
              </a:rPr>
              <a:t>Soil</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conditions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vs.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erosion</a:t>
            </a:r>
            <a:endParaRPr lang="en-US" dirty="0">
              <a:latin typeface="Times New Roman" charset="0"/>
              <a:ea typeface="Times New Roman" charset="0"/>
              <a:cs typeface="Times New Roman" charset="0"/>
            </a:endParaRPr>
          </a:p>
        </p:txBody>
      </p:sp>
      <p:sp>
        <p:nvSpPr>
          <p:cNvPr id="10" name="Rectangle 9"/>
          <p:cNvSpPr/>
          <p:nvPr/>
        </p:nvSpPr>
        <p:spPr>
          <a:xfrm>
            <a:off x="92598" y="4276311"/>
            <a:ext cx="4074288" cy="369332"/>
          </a:xfrm>
          <a:prstGeom prst="rect">
            <a:avLst/>
          </a:prstGeom>
        </p:spPr>
        <p:txBody>
          <a:bodyPr wrap="square">
            <a:spAutoFit/>
          </a:bodyPr>
          <a:lstStyle/>
          <a:p>
            <a:pPr algn="just"/>
            <a:r>
              <a:rPr lang="en-US" altLang="zh-CN">
                <a:latin typeface="Times New Roman" charset="0"/>
                <a:ea typeface="Times New Roman" charset="0"/>
                <a:cs typeface="Times New Roman" charset="0"/>
              </a:rPr>
              <a:t>Slope Angle and Soil Type vs. </a:t>
            </a:r>
            <a:r>
              <a:rPr lang="en-US" altLang="zh-CN" dirty="0">
                <a:latin typeface="Times New Roman" charset="0"/>
                <a:ea typeface="Times New Roman" charset="0"/>
                <a:cs typeface="Times New Roman" charset="0"/>
              </a:rPr>
              <a:t>Erodibility</a:t>
            </a:r>
          </a:p>
        </p:txBody>
      </p:sp>
    </p:spTree>
    <p:extLst>
      <p:ext uri="{BB962C8B-B14F-4D97-AF65-F5344CB8AC3E}">
        <p14:creationId xmlns:p14="http://schemas.microsoft.com/office/powerpoint/2010/main" val="19574491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Case</a:t>
            </a:r>
            <a:r>
              <a:rPr kumimoji="0" lang="zh-CN" altLang="en-US" sz="2800" b="1" u="none" strike="noStrike" kern="1200" cap="none" spc="0" normalizeH="0" baseline="0" noProof="0" dirty="0">
                <a:ln>
                  <a:noFill/>
                </a:ln>
                <a:solidFill>
                  <a:srgbClr val="990000"/>
                </a:solidFill>
                <a:effectLst/>
                <a:uLnTx/>
                <a:uFillTx/>
                <a:latin typeface="Arial"/>
                <a:ea typeface="+mj-ea"/>
                <a:cs typeface="Arial"/>
              </a:rPr>
              <a:t> </a:t>
            </a: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studies</a:t>
            </a:r>
          </a:p>
          <a:p>
            <a:pPr algn="ctr">
              <a:spcBef>
                <a:spcPct val="0"/>
              </a:spcBef>
              <a:defRPr/>
            </a:pPr>
            <a:r>
              <a:rPr lang="en-US" altLang="zh-CN" sz="2400" u="sng" dirty="0">
                <a:solidFill>
                  <a:schemeClr val="tx2">
                    <a:lumMod val="60000"/>
                    <a:lumOff val="40000"/>
                  </a:schemeClr>
                </a:solidFill>
                <a:latin typeface="Arial"/>
                <a:cs typeface="Arial"/>
              </a:rPr>
              <a:t>2.</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Kentucky case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study:</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slope</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protection</a:t>
            </a:r>
            <a:r>
              <a:rPr lang="zh-CN" altLang="en-US" dirty="0">
                <a:solidFill>
                  <a:schemeClr val="tx2">
                    <a:lumMod val="60000"/>
                    <a:lumOff val="40000"/>
                  </a:schemeClr>
                </a:solidFill>
                <a:latin typeface="Arial"/>
                <a:cs typeface="Arial"/>
              </a:rPr>
              <a:t> </a:t>
            </a:r>
            <a:r>
              <a:rPr lang="en-US" altLang="zh-CN" dirty="0">
                <a:solidFill>
                  <a:schemeClr val="tx2">
                    <a:lumMod val="60000"/>
                    <a:lumOff val="40000"/>
                  </a:schemeClr>
                </a:solidFill>
                <a:latin typeface="Arial"/>
                <a:cs typeface="Arial"/>
              </a:rPr>
              <a:t>(cont’d)</a:t>
            </a:r>
            <a:endParaRPr lang="en-US" dirty="0">
              <a:solidFill>
                <a:schemeClr val="tx2">
                  <a:lumMod val="60000"/>
                  <a:lumOff val="40000"/>
                </a:schemeClr>
              </a:solidFill>
              <a:latin typeface="Arial"/>
              <a:cs typeface="Arial"/>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048" y="2367322"/>
            <a:ext cx="5882242" cy="307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870673" y="1154424"/>
            <a:ext cx="7022993" cy="726452"/>
          </a:xfrm>
        </p:spPr>
        <p:txBody>
          <a:bodyPr>
            <a:normAutofit/>
          </a:bodyPr>
          <a:lstStyle/>
          <a:p>
            <a:pPr>
              <a:defRPr/>
            </a:pPr>
            <a:r>
              <a:rPr lang="en-US" altLang="zh-CN" sz="1800" dirty="0">
                <a:solidFill>
                  <a:srgbClr val="000000"/>
                </a:solidFill>
                <a:latin typeface="Times New Roman" charset="0"/>
                <a:ea typeface="Times New Roman" charset="0"/>
                <a:cs typeface="Times New Roman" charset="0"/>
              </a:rPr>
              <a:t>D</a:t>
            </a:r>
            <a:r>
              <a:rPr lang="en-US" sz="1800" dirty="0">
                <a:solidFill>
                  <a:srgbClr val="000000"/>
                </a:solidFill>
                <a:latin typeface="Times New Roman" charset="0"/>
                <a:ea typeface="Times New Roman" charset="0"/>
                <a:cs typeface="Times New Roman" charset="0"/>
              </a:rPr>
              <a:t>etermine </a:t>
            </a:r>
            <a:r>
              <a:rPr lang="en-US" altLang="zh-CN" sz="1800" dirty="0">
                <a:solidFill>
                  <a:srgbClr val="000000"/>
                </a:solidFill>
                <a:latin typeface="Times New Roman" charset="0"/>
                <a:ea typeface="Times New Roman" charset="0"/>
                <a:cs typeface="Times New Roman" charset="0"/>
              </a:rPr>
              <a:t>the</a:t>
            </a:r>
            <a:r>
              <a:rPr lang="en-US" sz="1800" dirty="0">
                <a:solidFill>
                  <a:srgbClr val="000000"/>
                </a:solidFill>
                <a:latin typeface="Times New Roman" charset="0"/>
                <a:ea typeface="Times New Roman" charset="0"/>
                <a:cs typeface="Times New Roman" charset="0"/>
              </a:rPr>
              <a:t> type of slope protection measures </a:t>
            </a:r>
            <a:r>
              <a:rPr lang="en-US" sz="1800" dirty="0" smtClean="0">
                <a:solidFill>
                  <a:srgbClr val="000000"/>
                </a:solidFill>
                <a:latin typeface="Times New Roman" charset="0"/>
                <a:ea typeface="Times New Roman" charset="0"/>
                <a:cs typeface="Times New Roman" charset="0"/>
              </a:rPr>
              <a:t>that should </a:t>
            </a:r>
            <a:r>
              <a:rPr lang="en-US" sz="1800" dirty="0">
                <a:solidFill>
                  <a:srgbClr val="000000"/>
                </a:solidFill>
                <a:latin typeface="Times New Roman" charset="0"/>
                <a:ea typeface="Times New Roman" charset="0"/>
                <a:cs typeface="Times New Roman" charset="0"/>
              </a:rPr>
              <a:t>be </a:t>
            </a:r>
            <a:r>
              <a:rPr lang="en-US" sz="1800" dirty="0" smtClean="0">
                <a:solidFill>
                  <a:srgbClr val="000000"/>
                </a:solidFill>
                <a:latin typeface="Times New Roman" charset="0"/>
                <a:ea typeface="Times New Roman" charset="0"/>
                <a:cs typeface="Times New Roman" charset="0"/>
              </a:rPr>
              <a:t>used,</a:t>
            </a:r>
            <a:endParaRPr lang="en-US" sz="1800" dirty="0">
              <a:solidFill>
                <a:srgbClr val="000000"/>
              </a:solidFill>
              <a:latin typeface="Times New Roman" charset="0"/>
              <a:ea typeface="Times New Roman" charset="0"/>
              <a:cs typeface="Times New Roman" charset="0"/>
            </a:endParaRPr>
          </a:p>
          <a:p>
            <a:pPr marL="0" indent="0">
              <a:buNone/>
              <a:defRPr/>
            </a:pPr>
            <a:r>
              <a:rPr lang="en-US" sz="1800" dirty="0" smtClean="0">
                <a:solidFill>
                  <a:srgbClr val="000000"/>
                </a:solidFill>
                <a:latin typeface="Times New Roman" charset="0"/>
                <a:ea typeface="Times New Roman" charset="0"/>
                <a:cs typeface="Times New Roman" charset="0"/>
              </a:rPr>
              <a:t>      given </a:t>
            </a:r>
            <a:r>
              <a:rPr lang="en-US" sz="1800" dirty="0">
                <a:solidFill>
                  <a:srgbClr val="000000"/>
                </a:solidFill>
                <a:latin typeface="Times New Roman" charset="0"/>
                <a:ea typeface="Times New Roman" charset="0"/>
                <a:cs typeface="Times New Roman" charset="0"/>
              </a:rPr>
              <a:t>the slope </a:t>
            </a:r>
            <a:r>
              <a:rPr lang="en-US" sz="1800" dirty="0" smtClean="0">
                <a:solidFill>
                  <a:srgbClr val="000000"/>
                </a:solidFill>
                <a:latin typeface="Times New Roman" charset="0"/>
                <a:ea typeface="Times New Roman" charset="0"/>
                <a:cs typeface="Times New Roman" charset="0"/>
              </a:rPr>
              <a:t>angle.</a:t>
            </a:r>
            <a:endParaRPr lang="en-US" sz="1800" dirty="0">
              <a:solidFill>
                <a:srgbClr val="000000"/>
              </a:solidFill>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xmlns="" id="{555D54BA-9F48-4493-A321-FFAA812B1485}"/>
              </a:ext>
            </a:extLst>
          </p:cNvPr>
          <p:cNvSpPr txBox="1"/>
          <p:nvPr/>
        </p:nvSpPr>
        <p:spPr>
          <a:xfrm>
            <a:off x="397061" y="5447100"/>
            <a:ext cx="8376638" cy="400110"/>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Best Management Practices (BMPs) for controlling Erosion, Sediment, and Pollutant Runoff from Construction sites. Rep. University of Kentucky: Kentucky Transportation Center , 2009. </a:t>
            </a:r>
          </a:p>
        </p:txBody>
      </p:sp>
      <p:sp>
        <p:nvSpPr>
          <p:cNvPr id="9" name="TextBox 8">
            <a:extLst>
              <a:ext uri="{FF2B5EF4-FFF2-40B4-BE49-F238E27FC236}">
                <a16:creationId xmlns:a16="http://schemas.microsoft.com/office/drawing/2014/main" xmlns="" id="{A4DDEF90-BED6-498A-951C-8A6F3E9B16CD}"/>
              </a:ext>
            </a:extLst>
          </p:cNvPr>
          <p:cNvSpPr txBox="1"/>
          <p:nvPr/>
        </p:nvSpPr>
        <p:spPr>
          <a:xfrm>
            <a:off x="3247848" y="1939433"/>
            <a:ext cx="2268641"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Slope protection chart</a:t>
            </a:r>
            <a:endParaRPr lang="en-US" altLang="zh-CN" dirty="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218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0565A41-7272-4B87-A96C-88E52B9D78E6}"/>
              </a:ext>
            </a:extLst>
          </p:cNvPr>
          <p:cNvGrpSpPr/>
          <p:nvPr/>
        </p:nvGrpSpPr>
        <p:grpSpPr>
          <a:xfrm>
            <a:off x="-23151" y="891236"/>
            <a:ext cx="4993183" cy="5966763"/>
            <a:chOff x="0" y="0"/>
            <a:chExt cx="5197034" cy="6535072"/>
          </a:xfrm>
        </p:grpSpPr>
        <p:pic>
          <p:nvPicPr>
            <p:cNvPr id="2" name="Picture 1">
              <a:extLst>
                <a:ext uri="{FF2B5EF4-FFF2-40B4-BE49-F238E27FC236}">
                  <a16:creationId xmlns:a16="http://schemas.microsoft.com/office/drawing/2014/main" xmlns="" id="{28F79B3F-A981-40CC-921D-3E26FE39E632}"/>
                </a:ext>
              </a:extLst>
            </p:cNvPr>
            <p:cNvPicPr>
              <a:picLocks noChangeAspect="1"/>
            </p:cNvPicPr>
            <p:nvPr/>
          </p:nvPicPr>
          <p:blipFill>
            <a:blip r:embed="rId3"/>
            <a:stretch>
              <a:fillRect/>
            </a:stretch>
          </p:blipFill>
          <p:spPr>
            <a:xfrm>
              <a:off x="0" y="0"/>
              <a:ext cx="5185459" cy="5503501"/>
            </a:xfrm>
            <a:prstGeom prst="rect">
              <a:avLst/>
            </a:prstGeom>
          </p:spPr>
        </p:pic>
        <p:pic>
          <p:nvPicPr>
            <p:cNvPr id="7" name="Picture 6">
              <a:extLst>
                <a:ext uri="{FF2B5EF4-FFF2-40B4-BE49-F238E27FC236}">
                  <a16:creationId xmlns:a16="http://schemas.microsoft.com/office/drawing/2014/main" xmlns="" id="{8618A7DB-C583-4AFE-9A94-56E1CE154760}"/>
                </a:ext>
              </a:extLst>
            </p:cNvPr>
            <p:cNvPicPr>
              <a:picLocks noChangeAspect="1"/>
            </p:cNvPicPr>
            <p:nvPr/>
          </p:nvPicPr>
          <p:blipFill rotWithShape="1">
            <a:blip r:embed="rId4"/>
            <a:srcRect t="14012"/>
            <a:stretch/>
          </p:blipFill>
          <p:spPr>
            <a:xfrm>
              <a:off x="12276" y="5503501"/>
              <a:ext cx="5184758" cy="1031571"/>
            </a:xfrm>
            <a:prstGeom prst="rect">
              <a:avLst/>
            </a:prstGeom>
          </p:spPr>
        </p:pic>
      </p:grpSp>
      <p:pic>
        <p:nvPicPr>
          <p:cNvPr id="13" name="Picture 12">
            <a:extLst>
              <a:ext uri="{FF2B5EF4-FFF2-40B4-BE49-F238E27FC236}">
                <a16:creationId xmlns:a16="http://schemas.microsoft.com/office/drawing/2014/main" xmlns="" id="{FE0E6CC1-0049-4AA3-8479-628B75386C63}"/>
              </a:ext>
            </a:extLst>
          </p:cNvPr>
          <p:cNvPicPr>
            <a:picLocks noChangeAspect="1"/>
          </p:cNvPicPr>
          <p:nvPr/>
        </p:nvPicPr>
        <p:blipFill>
          <a:blip r:embed="rId5"/>
          <a:stretch>
            <a:fillRect/>
          </a:stretch>
        </p:blipFill>
        <p:spPr>
          <a:xfrm>
            <a:off x="4957682" y="1791025"/>
            <a:ext cx="4186318" cy="5088489"/>
          </a:xfrm>
          <a:prstGeom prst="rect">
            <a:avLst/>
          </a:prstGeom>
        </p:spPr>
      </p:pic>
      <p:sp>
        <p:nvSpPr>
          <p:cNvPr id="14" name="Rectangle 13">
            <a:extLst>
              <a:ext uri="{FF2B5EF4-FFF2-40B4-BE49-F238E27FC236}">
                <a16:creationId xmlns:a16="http://schemas.microsoft.com/office/drawing/2014/main" xmlns="" id="{676B2C50-4330-40C5-A1C9-CD58EE80C222}"/>
              </a:ext>
            </a:extLst>
          </p:cNvPr>
          <p:cNvSpPr/>
          <p:nvPr/>
        </p:nvSpPr>
        <p:spPr>
          <a:xfrm>
            <a:off x="5168910" y="925375"/>
            <a:ext cx="3487071" cy="830997"/>
          </a:xfrm>
          <a:prstGeom prst="rect">
            <a:avLst/>
          </a:prstGeom>
        </p:spPr>
        <p:txBody>
          <a:bodyPr wrap="square">
            <a:spAutoFit/>
          </a:bodyPr>
          <a:lstStyle/>
          <a:p>
            <a:pPr algn="just"/>
            <a:r>
              <a:rPr lang="en-US" altLang="zh-CN" sz="1600" dirty="0">
                <a:solidFill>
                  <a:srgbClr val="000000"/>
                </a:solidFill>
                <a:latin typeface="Times New Roman" charset="0"/>
                <a:cs typeface="Times New Roman" charset="0"/>
              </a:rPr>
              <a:t>Left: Stormwater BMPs plot plan</a:t>
            </a:r>
          </a:p>
          <a:p>
            <a:pPr algn="just"/>
            <a:r>
              <a:rPr lang="en-US" altLang="zh-CN" sz="1600" dirty="0">
                <a:solidFill>
                  <a:srgbClr val="000000"/>
                </a:solidFill>
                <a:latin typeface="Times New Roman" charset="0"/>
                <a:ea typeface="Times New Roman" charset="0"/>
                <a:cs typeface="Times New Roman" charset="0"/>
              </a:rPr>
              <a:t>Right: Minimum required construction stormwater BMPs</a:t>
            </a:r>
          </a:p>
        </p:txBody>
      </p:sp>
      <p:sp>
        <p:nvSpPr>
          <p:cNvPr id="16" name="TextBox 15">
            <a:extLst>
              <a:ext uri="{FF2B5EF4-FFF2-40B4-BE49-F238E27FC236}">
                <a16:creationId xmlns:a16="http://schemas.microsoft.com/office/drawing/2014/main" xmlns="" id="{F2EC71CF-CDC0-43BF-B73E-528B81C11944}"/>
              </a:ext>
            </a:extLst>
          </p:cNvPr>
          <p:cNvSpPr txBox="1"/>
          <p:nvPr/>
        </p:nvSpPr>
        <p:spPr>
          <a:xfrm>
            <a:off x="316751" y="6646432"/>
            <a:ext cx="7739135" cy="246221"/>
          </a:xfrm>
          <a:prstGeom prst="rect">
            <a:avLst/>
          </a:prstGeom>
          <a:noFill/>
        </p:spPr>
        <p:txBody>
          <a:bodyPr wrap="square" rtlCol="0">
            <a:spAutoFit/>
          </a:bodyPr>
          <a:lstStyle/>
          <a:p>
            <a:pPr algn="just"/>
            <a:r>
              <a:rPr lang="en-US" sz="1000" dirty="0">
                <a:solidFill>
                  <a:srgbClr val="000000"/>
                </a:solidFill>
                <a:latin typeface="Times New Roman" charset="0"/>
                <a:ea typeface="Times New Roman" charset="0"/>
                <a:cs typeface="Times New Roman" charset="0"/>
              </a:rPr>
              <a:t>Source: </a:t>
            </a:r>
            <a:r>
              <a:rPr lang="en-US" sz="1000" dirty="0" err="1">
                <a:solidFill>
                  <a:srgbClr val="000000"/>
                </a:solidFill>
                <a:latin typeface="Times New Roman" charset="0"/>
                <a:ea typeface="Times New Roman" charset="0"/>
                <a:cs typeface="Times New Roman" charset="0"/>
              </a:rPr>
              <a:t>Stormawter</a:t>
            </a:r>
            <a:r>
              <a:rPr lang="en-US" sz="1000" dirty="0">
                <a:solidFill>
                  <a:srgbClr val="000000"/>
                </a:solidFill>
                <a:latin typeface="Times New Roman" charset="0"/>
                <a:ea typeface="Times New Roman" charset="0"/>
                <a:cs typeface="Times New Roman" charset="0"/>
              </a:rPr>
              <a:t> Best Management Practices (BMPs) Reference Guide, County of San Diego Department of Planning and Land Use, April 2010 </a:t>
            </a:r>
          </a:p>
        </p:txBody>
      </p:sp>
      <p:sp>
        <p:nvSpPr>
          <p:cNvPr id="9" name="Title 1">
            <a:extLst>
              <a:ext uri="{FF2B5EF4-FFF2-40B4-BE49-F238E27FC236}">
                <a16:creationId xmlns:a16="http://schemas.microsoft.com/office/drawing/2014/main" xmlns="" id="{9343A621-9096-4581-B4F1-9E8EC7BACBC0}"/>
              </a:ext>
            </a:extLst>
          </p:cNvPr>
          <p:cNvSpPr txBox="1">
            <a:spLocks/>
          </p:cNvSpPr>
          <p:nvPr/>
        </p:nvSpPr>
        <p:spPr>
          <a:xfrm>
            <a:off x="0" y="23675"/>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Case</a:t>
            </a:r>
            <a:r>
              <a:rPr kumimoji="0" lang="zh-CN" altLang="en-US" sz="2800" b="1" u="none" strike="noStrike" kern="1200" cap="none" spc="0" normalizeH="0" baseline="0" noProof="0" dirty="0">
                <a:ln>
                  <a:noFill/>
                </a:ln>
                <a:solidFill>
                  <a:srgbClr val="990000"/>
                </a:solidFill>
                <a:effectLst/>
                <a:uLnTx/>
                <a:uFillTx/>
                <a:latin typeface="Arial"/>
                <a:ea typeface="+mj-ea"/>
                <a:cs typeface="Arial"/>
              </a:rPr>
              <a:t> </a:t>
            </a: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studies</a:t>
            </a:r>
          </a:p>
          <a:p>
            <a:pPr algn="ctr">
              <a:spcBef>
                <a:spcPct val="0"/>
              </a:spcBef>
              <a:defRPr/>
            </a:pPr>
            <a:r>
              <a:rPr lang="en-US" altLang="zh-CN" sz="2400" u="sng" dirty="0">
                <a:solidFill>
                  <a:schemeClr val="tx2">
                    <a:lumMod val="60000"/>
                    <a:lumOff val="40000"/>
                  </a:schemeClr>
                </a:solidFill>
                <a:latin typeface="Arial"/>
                <a:cs typeface="Arial"/>
              </a:rPr>
              <a:t>3.</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San</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Diego</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stormwater management plan</a:t>
            </a:r>
            <a:endParaRPr lang="en-US" sz="2400" u="sng"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2040185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DC0664-6D8A-4FD4-BB26-4BCC9B59276D}"/>
              </a:ext>
            </a:extLst>
          </p:cNvPr>
          <p:cNvPicPr>
            <a:picLocks noChangeAspect="1"/>
          </p:cNvPicPr>
          <p:nvPr/>
        </p:nvPicPr>
        <p:blipFill>
          <a:blip r:embed="rId2"/>
          <a:stretch>
            <a:fillRect/>
          </a:stretch>
        </p:blipFill>
        <p:spPr>
          <a:xfrm>
            <a:off x="0" y="1088850"/>
            <a:ext cx="4781960" cy="4878729"/>
          </a:xfrm>
          <a:prstGeom prst="rect">
            <a:avLst/>
          </a:prstGeom>
        </p:spPr>
      </p:pic>
      <p:sp>
        <p:nvSpPr>
          <p:cNvPr id="8" name="Title 1">
            <a:extLst>
              <a:ext uri="{FF2B5EF4-FFF2-40B4-BE49-F238E27FC236}">
                <a16:creationId xmlns:a16="http://schemas.microsoft.com/office/drawing/2014/main" xmlns="" id="{8A9B368D-614E-448B-B93C-87B19D2D4181}"/>
              </a:ext>
            </a:extLst>
          </p:cNvPr>
          <p:cNvSpPr txBox="1">
            <a:spLocks/>
          </p:cNvSpPr>
          <p:nvPr/>
        </p:nvSpPr>
        <p:spPr>
          <a:xfrm>
            <a:off x="0" y="165100"/>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b="1" u="none" strike="noStrike" kern="1200" cap="none" spc="0" normalizeH="0" baseline="0" noProof="0" dirty="0">
                <a:ln>
                  <a:noFill/>
                </a:ln>
                <a:solidFill>
                  <a:srgbClr val="990000"/>
                </a:solidFill>
                <a:effectLst/>
                <a:uLnTx/>
                <a:uFillTx/>
                <a:latin typeface="Arial"/>
                <a:ea typeface="+mj-ea"/>
                <a:cs typeface="Arial"/>
              </a:rPr>
              <a:t>Case</a:t>
            </a:r>
            <a:r>
              <a:rPr kumimoji="0" lang="zh-CN" altLang="en-US" sz="2800" b="1" u="none" strike="noStrike" kern="1200" cap="none" spc="0" normalizeH="0" baseline="0" noProof="0" dirty="0">
                <a:ln>
                  <a:noFill/>
                </a:ln>
                <a:solidFill>
                  <a:srgbClr val="990000"/>
                </a:solidFill>
                <a:effectLst/>
                <a:uLnTx/>
                <a:uFillTx/>
                <a:latin typeface="Arial"/>
                <a:ea typeface="+mj-ea"/>
                <a:cs typeface="Arial"/>
              </a:rPr>
              <a:t> </a:t>
            </a:r>
            <a:r>
              <a:rPr kumimoji="0" lang="en-US" altLang="zh-CN" sz="2800" b="1" u="none" strike="noStrike" kern="1200" cap="none" spc="0" normalizeH="0" baseline="0" noProof="0" dirty="0">
                <a:ln>
                  <a:noFill/>
                </a:ln>
                <a:solidFill>
                  <a:srgbClr val="990000"/>
                </a:solidFill>
                <a:effectLst/>
                <a:uLnTx/>
                <a:uFillTx/>
                <a:latin typeface="Arial"/>
                <a:ea typeface="+mj-ea"/>
                <a:cs typeface="Arial"/>
              </a:rPr>
              <a:t>studies</a:t>
            </a:r>
          </a:p>
          <a:p>
            <a:pPr algn="ctr">
              <a:spcBef>
                <a:spcPct val="0"/>
              </a:spcBef>
              <a:defRPr/>
            </a:pPr>
            <a:r>
              <a:rPr lang="en-US" altLang="zh-CN" sz="2400" u="sng" dirty="0">
                <a:solidFill>
                  <a:schemeClr val="tx2">
                    <a:lumMod val="60000"/>
                    <a:lumOff val="40000"/>
                  </a:schemeClr>
                </a:solidFill>
                <a:latin typeface="Arial"/>
                <a:cs typeface="Arial"/>
              </a:rPr>
              <a:t>3.</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San</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Diego</a:t>
            </a:r>
            <a:r>
              <a:rPr lang="zh-CN" altLang="en-US" sz="2400" u="sng" dirty="0">
                <a:solidFill>
                  <a:schemeClr val="tx2">
                    <a:lumMod val="60000"/>
                    <a:lumOff val="40000"/>
                  </a:schemeClr>
                </a:solidFill>
                <a:latin typeface="Arial"/>
                <a:cs typeface="Arial"/>
              </a:rPr>
              <a:t> </a:t>
            </a:r>
            <a:r>
              <a:rPr lang="en-US" altLang="zh-CN" sz="2400" u="sng" dirty="0">
                <a:solidFill>
                  <a:schemeClr val="tx2">
                    <a:lumMod val="60000"/>
                    <a:lumOff val="40000"/>
                  </a:schemeClr>
                </a:solidFill>
                <a:latin typeface="Arial"/>
                <a:cs typeface="Arial"/>
              </a:rPr>
              <a:t>stormwater management plan</a:t>
            </a:r>
            <a:r>
              <a:rPr lang="en-US" altLang="zh-CN" dirty="0">
                <a:solidFill>
                  <a:schemeClr val="tx2">
                    <a:lumMod val="60000"/>
                    <a:lumOff val="40000"/>
                  </a:schemeClr>
                </a:solidFill>
                <a:latin typeface="Arial"/>
                <a:cs typeface="Arial"/>
              </a:rPr>
              <a:t> (cont’d)</a:t>
            </a:r>
            <a:endParaRPr lang="en-US" sz="2400" dirty="0">
              <a:solidFill>
                <a:schemeClr val="tx2">
                  <a:lumMod val="60000"/>
                  <a:lumOff val="40000"/>
                </a:schemeClr>
              </a:solidFill>
              <a:latin typeface="Arial"/>
              <a:cs typeface="Arial"/>
            </a:endParaRPr>
          </a:p>
        </p:txBody>
      </p:sp>
      <p:pic>
        <p:nvPicPr>
          <p:cNvPr id="10" name="Picture 9">
            <a:extLst>
              <a:ext uri="{FF2B5EF4-FFF2-40B4-BE49-F238E27FC236}">
                <a16:creationId xmlns:a16="http://schemas.microsoft.com/office/drawing/2014/main" xmlns="" id="{1E42BE0F-43C3-46CD-8A3E-3F4DCCF77382}"/>
              </a:ext>
            </a:extLst>
          </p:cNvPr>
          <p:cNvPicPr>
            <a:picLocks noChangeAspect="1"/>
          </p:cNvPicPr>
          <p:nvPr/>
        </p:nvPicPr>
        <p:blipFill>
          <a:blip r:embed="rId3"/>
          <a:stretch>
            <a:fillRect/>
          </a:stretch>
        </p:blipFill>
        <p:spPr>
          <a:xfrm>
            <a:off x="4397441" y="2785045"/>
            <a:ext cx="4781961" cy="3182534"/>
          </a:xfrm>
          <a:prstGeom prst="rect">
            <a:avLst/>
          </a:prstGeom>
        </p:spPr>
      </p:pic>
      <p:sp>
        <p:nvSpPr>
          <p:cNvPr id="11" name="Rectangle 10">
            <a:extLst>
              <a:ext uri="{FF2B5EF4-FFF2-40B4-BE49-F238E27FC236}">
                <a16:creationId xmlns:a16="http://schemas.microsoft.com/office/drawing/2014/main" xmlns="" id="{130051AB-115A-43CB-8C31-E01C49D190B3}"/>
              </a:ext>
            </a:extLst>
          </p:cNvPr>
          <p:cNvSpPr/>
          <p:nvPr/>
        </p:nvSpPr>
        <p:spPr>
          <a:xfrm>
            <a:off x="4976982" y="1481031"/>
            <a:ext cx="4039695" cy="1323439"/>
          </a:xfrm>
          <a:prstGeom prst="rect">
            <a:avLst/>
          </a:prstGeom>
        </p:spPr>
        <p:txBody>
          <a:bodyPr wrap="square">
            <a:spAutoFit/>
          </a:bodyPr>
          <a:lstStyle/>
          <a:p>
            <a:pPr marL="342900" indent="-342900" algn="just">
              <a:buFont typeface="+mj-lt"/>
              <a:buAutoNum type="arabicPeriod"/>
            </a:pPr>
            <a:r>
              <a:rPr lang="en-US" altLang="zh-CN" sz="1600" dirty="0">
                <a:solidFill>
                  <a:srgbClr val="000000"/>
                </a:solidFill>
                <a:latin typeface="Times New Roman" charset="0"/>
                <a:cs typeface="Times New Roman" charset="0"/>
              </a:rPr>
              <a:t>Identify relevant project information</a:t>
            </a:r>
          </a:p>
          <a:p>
            <a:pPr marL="342900" indent="-342900" algn="just">
              <a:buFont typeface="+mj-lt"/>
              <a:buAutoNum type="arabicPeriod"/>
            </a:pPr>
            <a:r>
              <a:rPr lang="en-US" altLang="zh-CN" sz="1600" dirty="0">
                <a:solidFill>
                  <a:srgbClr val="000000"/>
                </a:solidFill>
                <a:latin typeface="Times New Roman" charset="0"/>
                <a:ea typeface="Times New Roman" charset="0"/>
                <a:cs typeface="Times New Roman" charset="0"/>
              </a:rPr>
              <a:t>Identify construction stormwater BMPs</a:t>
            </a:r>
          </a:p>
          <a:p>
            <a:pPr marL="342900" indent="-342900" algn="just">
              <a:buFont typeface="+mj-lt"/>
              <a:buAutoNum type="arabicPeriod"/>
            </a:pPr>
            <a:r>
              <a:rPr lang="en-US" altLang="zh-CN" sz="1600" dirty="0">
                <a:solidFill>
                  <a:srgbClr val="000000"/>
                </a:solidFill>
                <a:latin typeface="Times New Roman" charset="0"/>
                <a:ea typeface="Times New Roman" charset="0"/>
                <a:cs typeface="Times New Roman" charset="0"/>
              </a:rPr>
              <a:t>Identify Low Impact Development BMPs</a:t>
            </a:r>
          </a:p>
          <a:p>
            <a:pPr marL="342900" indent="-342900" algn="just">
              <a:buFont typeface="+mj-lt"/>
              <a:buAutoNum type="arabicPeriod"/>
            </a:pPr>
            <a:r>
              <a:rPr lang="en-US" altLang="zh-CN" sz="1600" dirty="0">
                <a:solidFill>
                  <a:srgbClr val="000000"/>
                </a:solidFill>
                <a:latin typeface="Times New Roman" charset="0"/>
                <a:ea typeface="Times New Roman" charset="0"/>
                <a:cs typeface="Times New Roman" charset="0"/>
              </a:rPr>
              <a:t>Identify post-construction BMPs</a:t>
            </a:r>
          </a:p>
          <a:p>
            <a:pPr marL="342900" indent="-342900" algn="just">
              <a:buFont typeface="+mj-lt"/>
              <a:buAutoNum type="arabicPeriod"/>
            </a:pPr>
            <a:r>
              <a:rPr lang="en-US" altLang="zh-CN" sz="1600" dirty="0">
                <a:solidFill>
                  <a:srgbClr val="000000"/>
                </a:solidFill>
                <a:latin typeface="Times New Roman" charset="0"/>
                <a:ea typeface="Times New Roman" charset="0"/>
                <a:cs typeface="Times New Roman" charset="0"/>
              </a:rPr>
              <a:t>Certification</a:t>
            </a:r>
          </a:p>
        </p:txBody>
      </p:sp>
      <p:sp>
        <p:nvSpPr>
          <p:cNvPr id="12" name="TextBox 11">
            <a:extLst>
              <a:ext uri="{FF2B5EF4-FFF2-40B4-BE49-F238E27FC236}">
                <a16:creationId xmlns:a16="http://schemas.microsoft.com/office/drawing/2014/main" xmlns="" id="{4F65EA84-9F4C-46B5-A063-AA7052CAB549}"/>
              </a:ext>
            </a:extLst>
          </p:cNvPr>
          <p:cNvSpPr txBox="1"/>
          <p:nvPr/>
        </p:nvSpPr>
        <p:spPr>
          <a:xfrm>
            <a:off x="4988557" y="1094782"/>
            <a:ext cx="3599730"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Minor stormwater management plan </a:t>
            </a:r>
          </a:p>
        </p:txBody>
      </p:sp>
      <p:sp>
        <p:nvSpPr>
          <p:cNvPr id="13" name="TextBox 12">
            <a:extLst>
              <a:ext uri="{FF2B5EF4-FFF2-40B4-BE49-F238E27FC236}">
                <a16:creationId xmlns:a16="http://schemas.microsoft.com/office/drawing/2014/main" xmlns="" id="{251147F6-EFB8-4DA3-A61B-FD78EDE9A18A}"/>
              </a:ext>
            </a:extLst>
          </p:cNvPr>
          <p:cNvSpPr txBox="1"/>
          <p:nvPr/>
        </p:nvSpPr>
        <p:spPr>
          <a:xfrm>
            <a:off x="785069" y="5914727"/>
            <a:ext cx="8231608" cy="253916"/>
          </a:xfrm>
          <a:prstGeom prst="rect">
            <a:avLst/>
          </a:prstGeom>
          <a:noFill/>
        </p:spPr>
        <p:txBody>
          <a:bodyPr wrap="square" rtlCol="0">
            <a:spAutoFit/>
          </a:bodyPr>
          <a:lstStyle/>
          <a:p>
            <a:pPr algn="just"/>
            <a:r>
              <a:rPr lang="en-US" sz="1050" dirty="0">
                <a:solidFill>
                  <a:srgbClr val="000000"/>
                </a:solidFill>
                <a:latin typeface="Times New Roman" charset="0"/>
                <a:ea typeface="Times New Roman" charset="0"/>
                <a:cs typeface="Times New Roman" charset="0"/>
              </a:rPr>
              <a:t>Source: </a:t>
            </a:r>
            <a:r>
              <a:rPr lang="en-US" sz="1050" dirty="0" err="1">
                <a:solidFill>
                  <a:srgbClr val="000000"/>
                </a:solidFill>
                <a:latin typeface="Times New Roman" charset="0"/>
                <a:ea typeface="Times New Roman" charset="0"/>
                <a:cs typeface="Times New Roman" charset="0"/>
              </a:rPr>
              <a:t>Stormawter</a:t>
            </a:r>
            <a:r>
              <a:rPr lang="en-US" sz="1050" dirty="0">
                <a:solidFill>
                  <a:srgbClr val="000000"/>
                </a:solidFill>
                <a:latin typeface="Times New Roman" charset="0"/>
                <a:ea typeface="Times New Roman" charset="0"/>
                <a:cs typeface="Times New Roman" charset="0"/>
              </a:rPr>
              <a:t> Best Management Practices (BMPs) Reference Guide, County of San Diego Department of Planning and Land Use, April 2010 </a:t>
            </a:r>
          </a:p>
        </p:txBody>
      </p:sp>
    </p:spTree>
    <p:extLst>
      <p:ext uri="{BB962C8B-B14F-4D97-AF65-F5344CB8AC3E}">
        <p14:creationId xmlns:p14="http://schemas.microsoft.com/office/powerpoint/2010/main" val="5225233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230130"/>
            <a:ext cx="9129299" cy="4383269"/>
          </a:xfrm>
          <a:prstGeom prst="rect">
            <a:avLst/>
          </a:prstGeom>
        </p:spPr>
        <p:txBody>
          <a:bodyPr vert="horz" lIns="91440" tIns="45720" rIns="91440" bIns="45720" rtlCol="0">
            <a:normAutofit fontScale="92500"/>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 </a:t>
            </a:r>
            <a:r>
              <a:rPr lang="en-US" altLang="zh-CN" sz="2400" b="1" noProof="0" dirty="0">
                <a:solidFill>
                  <a:schemeClr val="bg2">
                    <a:lumMod val="10000"/>
                  </a:schemeClr>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BMPs</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for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C</a:t>
            </a:r>
            <a:r>
              <a:rPr lang="en-US" altLang="zh-CN" sz="2400" b="1" dirty="0" smtClean="0">
                <a:solidFill>
                  <a:schemeClr val="bg2">
                    <a:lumMod val="10000"/>
                  </a:schemeClr>
                </a:solidFill>
                <a:latin typeface="Times New Roman" charset="0"/>
                <a:ea typeface="Times New Roman" charset="0"/>
                <a:cs typeface="Times New Roman" charset="0"/>
              </a:rPr>
              <a:t>onstruction</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S</a:t>
            </a:r>
            <a:r>
              <a:rPr lang="en-US" altLang="zh-CN" sz="2400" b="1" dirty="0" smtClean="0">
                <a:solidFill>
                  <a:schemeClr val="bg2">
                    <a:lumMod val="10000"/>
                  </a:schemeClr>
                </a:solidFill>
                <a:latin typeface="Times New Roman" charset="0"/>
                <a:ea typeface="Times New Roman" charset="0"/>
                <a:cs typeface="Times New Roman" charset="0"/>
              </a:rPr>
              <a:t>ite</a:t>
            </a:r>
            <a:endParaRPr lang="en-US" altLang="zh-CN" sz="2400" b="1" dirty="0">
              <a:solidFill>
                <a:schemeClr val="bg2">
                  <a:lumMod val="10000"/>
                </a:schemeClr>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kumimoji="0" lang="en-US" altLang="zh-CN" sz="2400" b="1" u="none" strike="noStrike" kern="1200" cap="none" spc="0" normalizeH="0" baseline="0" noProof="0" dirty="0" err="1">
                <a:solidFill>
                  <a:srgbClr val="00B050"/>
                </a:solidFill>
                <a:effectLst/>
                <a:uLnTx/>
                <a:uFillTx/>
                <a:latin typeface="Times New Roman" charset="0"/>
                <a:ea typeface="Times New Roman" charset="0"/>
                <a:cs typeface="Times New Roman" charset="0"/>
              </a:rPr>
              <a:t>Stormwater</a:t>
            </a:r>
            <a:r>
              <a:rPr kumimoji="0" lang="zh-CN" altLang="en-US" sz="2400" b="1" u="none" strike="noStrike" kern="1200" cap="none" spc="0" normalizeH="0" noProof="0" dirty="0">
                <a:solidFill>
                  <a:srgbClr val="00B050"/>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rgbClr val="00B050"/>
                </a:solidFill>
                <a:effectLst/>
                <a:uLnTx/>
                <a:uFillTx/>
                <a:latin typeface="Times New Roman" charset="0"/>
                <a:ea typeface="Times New Roman" charset="0"/>
                <a:cs typeface="Times New Roman" charset="0"/>
              </a:rPr>
              <a:t>BMPs</a:t>
            </a:r>
            <a:r>
              <a:rPr kumimoji="0" lang="zh-CN" altLang="en-US" sz="2400" b="1" u="none" strike="noStrike" kern="1200" cap="none" spc="0" normalizeH="0" noProof="0" dirty="0">
                <a:solidFill>
                  <a:srgbClr val="00B050"/>
                </a:solidFill>
                <a:effectLst/>
                <a:uLnTx/>
                <a:uFillTx/>
                <a:latin typeface="Times New Roman" charset="0"/>
                <a:ea typeface="Times New Roman" charset="0"/>
                <a:cs typeface="Times New Roman" charset="0"/>
              </a:rPr>
              <a:t> </a:t>
            </a:r>
            <a:r>
              <a:rPr kumimoji="0" lang="en-US" altLang="zh-CN" sz="2400" b="1" u="none" strike="noStrike" kern="1200" cap="none" spc="0" normalizeH="0" noProof="0" dirty="0">
                <a:solidFill>
                  <a:srgbClr val="00B050"/>
                </a:solidFill>
                <a:effectLst/>
                <a:uLnTx/>
                <a:uFillTx/>
                <a:latin typeface="Times New Roman" charset="0"/>
                <a:ea typeface="Times New Roman" charset="0"/>
                <a:cs typeface="Times New Roman" charset="0"/>
              </a:rPr>
              <a:t>for</a:t>
            </a:r>
            <a:r>
              <a:rPr kumimoji="0" lang="zh-CN" altLang="en-US" sz="2400" b="1" u="none" strike="noStrike" kern="1200" cap="none" spc="0" normalizeH="0" noProof="0" dirty="0">
                <a:solidFill>
                  <a:srgbClr val="00B050"/>
                </a:solidFill>
                <a:effectLst/>
                <a:uLnTx/>
                <a:uFillTx/>
                <a:latin typeface="Times New Roman" charset="0"/>
                <a:ea typeface="Times New Roman" charset="0"/>
                <a:cs typeface="Times New Roman" charset="0"/>
              </a:rPr>
              <a:t> </a:t>
            </a:r>
            <a:r>
              <a:rPr lang="en-US" altLang="zh-CN" sz="2400" b="1" dirty="0">
                <a:solidFill>
                  <a:srgbClr val="00B050"/>
                </a:solidFill>
                <a:latin typeface="Times New Roman" charset="0"/>
                <a:ea typeface="Times New Roman" charset="0"/>
                <a:cs typeface="Times New Roman" charset="0"/>
              </a:rPr>
              <a:t>P</a:t>
            </a:r>
            <a:r>
              <a:rPr kumimoji="0" lang="en-US" altLang="zh-CN" sz="2400" b="1" u="none" strike="noStrike" kern="1200" cap="none" spc="0" normalizeH="0" noProof="0" dirty="0" err="1" smtClean="0">
                <a:solidFill>
                  <a:srgbClr val="00B050"/>
                </a:solidFill>
                <a:effectLst/>
                <a:uLnTx/>
                <a:uFillTx/>
                <a:latin typeface="Times New Roman" charset="0"/>
                <a:ea typeface="Times New Roman" charset="0"/>
                <a:cs typeface="Times New Roman" charset="0"/>
              </a:rPr>
              <a:t>arking</a:t>
            </a:r>
            <a:r>
              <a:rPr kumimoji="0" lang="zh-CN" altLang="en-US" sz="2400" b="1" u="none" strike="noStrike" kern="1200" cap="none" spc="0" normalizeH="0" noProof="0" dirty="0" smtClean="0">
                <a:solidFill>
                  <a:srgbClr val="00B050"/>
                </a:solidFill>
                <a:effectLst/>
                <a:uLnTx/>
                <a:uFillTx/>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L</a:t>
            </a:r>
            <a:r>
              <a:rPr kumimoji="0" lang="en-US" altLang="zh-CN" sz="2400" b="1" u="none" strike="noStrike" kern="1200" cap="none" spc="0" normalizeH="0" noProof="0" dirty="0" err="1" smtClean="0">
                <a:solidFill>
                  <a:srgbClr val="00B050"/>
                </a:solidFill>
                <a:effectLst/>
                <a:uLnTx/>
                <a:uFillTx/>
                <a:latin typeface="Times New Roman" charset="0"/>
                <a:ea typeface="Times New Roman" charset="0"/>
                <a:cs typeface="Times New Roman" charset="0"/>
              </a:rPr>
              <a:t>ot</a:t>
            </a:r>
            <a:endParaRPr kumimoji="0" lang="en-US" altLang="zh-CN" sz="2400" b="1" u="none" strike="noStrike" kern="1200" cap="none" spc="0" normalizeH="0" noProof="0" dirty="0">
              <a:solidFill>
                <a:srgbClr val="00B050"/>
              </a:solidFill>
              <a:effectLst/>
              <a:uLnTx/>
              <a:uFillTx/>
              <a:latin typeface="Times New Roman" charset="0"/>
              <a:ea typeface="Times New Roman" charset="0"/>
              <a:cs typeface="Times New Roman" charset="0"/>
            </a:endParaRP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Introduction</a:t>
            </a: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Common pollutants</a:t>
            </a:r>
            <a:r>
              <a:rPr lang="zh-CN" altLang="en-US" sz="2200" dirty="0">
                <a:solidFill>
                  <a:srgbClr val="00B050"/>
                </a:solidFill>
                <a:latin typeface="Times New Roman" charset="0"/>
                <a:ea typeface="Times New Roman" charset="0"/>
                <a:cs typeface="Times New Roman" charset="0"/>
              </a:rPr>
              <a:t> </a:t>
            </a:r>
            <a:r>
              <a:rPr lang="en-US" altLang="zh-CN" sz="2200" dirty="0">
                <a:solidFill>
                  <a:srgbClr val="00B050"/>
                </a:solidFill>
                <a:latin typeface="Times New Roman" charset="0"/>
                <a:ea typeface="Times New Roman" charset="0"/>
                <a:cs typeface="Times New Roman" charset="0"/>
              </a:rPr>
              <a:t>in</a:t>
            </a:r>
            <a:r>
              <a:rPr lang="zh-CN" altLang="en-US" sz="2200" dirty="0">
                <a:solidFill>
                  <a:srgbClr val="00B050"/>
                </a:solidFill>
                <a:latin typeface="Times New Roman" charset="0"/>
                <a:ea typeface="Times New Roman" charset="0"/>
                <a:cs typeface="Times New Roman" charset="0"/>
              </a:rPr>
              <a:t> </a:t>
            </a:r>
            <a:r>
              <a:rPr lang="en-US" altLang="zh-CN" sz="2200" dirty="0">
                <a:solidFill>
                  <a:srgbClr val="00B050"/>
                </a:solidFill>
                <a:latin typeface="Times New Roman" charset="0"/>
                <a:ea typeface="Times New Roman" charset="0"/>
                <a:cs typeface="Times New Roman" charset="0"/>
              </a:rPr>
              <a:t>parking lot</a:t>
            </a: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Stormwater BMPs</a:t>
            </a:r>
          </a:p>
          <a:p>
            <a:pPr marL="1828800" lvl="3" indent="-457200">
              <a:spcBef>
                <a:spcPct val="20000"/>
              </a:spcBef>
              <a:buFont typeface="Arial" charset="0"/>
              <a:buChar char="•"/>
              <a:defRPr/>
            </a:pPr>
            <a:r>
              <a:rPr lang="en-US" altLang="zh-CN" sz="2200" dirty="0">
                <a:solidFill>
                  <a:srgbClr val="00B050"/>
                </a:solidFill>
                <a:latin typeface="Times New Roman" charset="0"/>
                <a:ea typeface="Times New Roman" charset="0"/>
                <a:cs typeface="Times New Roman" charset="0"/>
              </a:rPr>
              <a:t>Case</a:t>
            </a:r>
            <a:r>
              <a:rPr lang="zh-CN" altLang="en-US" sz="2200" dirty="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studies</a:t>
            </a:r>
            <a:endParaRPr kumimoji="0" lang="en-US" altLang="zh-CN" sz="2200" b="1" u="none" strike="noStrike" kern="1200" cap="none" spc="0" normalizeH="0" baseline="0" noProof="0" dirty="0" smtClean="0">
              <a:solidFill>
                <a:srgbClr val="00B050"/>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Summary</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and</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4"/>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References</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4000" b="1" u="none"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4000" b="1" u="none" strike="noStrike" kern="1200" cap="none" spc="0" normalizeH="0" baseline="0" noProof="0" dirty="0" smtClean="0">
                <a:ln>
                  <a:noFill/>
                </a:ln>
                <a:solidFill>
                  <a:srgbClr val="990000"/>
                </a:solidFill>
                <a:effectLst/>
                <a:uLnTx/>
                <a:uFillTx/>
                <a:latin typeface="Arial"/>
                <a:ea typeface="+mj-ea"/>
                <a:cs typeface="Arial"/>
              </a:rPr>
              <a:t> </a:t>
            </a:r>
            <a:r>
              <a:rPr lang="en-US" altLang="zh-CN" sz="4000" b="1" dirty="0" smtClean="0">
                <a:solidFill>
                  <a:srgbClr val="990000"/>
                </a:solidFill>
                <a:latin typeface="Arial"/>
                <a:ea typeface="+mj-ea"/>
                <a:cs typeface="Arial"/>
              </a:rPr>
              <a:t>of</a:t>
            </a:r>
            <a:r>
              <a:rPr lang="zh-CN" altLang="en-US" sz="4000" b="1" dirty="0" smtClean="0">
                <a:solidFill>
                  <a:srgbClr val="990000"/>
                </a:solidFill>
                <a:latin typeface="Arial"/>
                <a:ea typeface="+mj-ea"/>
                <a:cs typeface="Arial"/>
              </a:rPr>
              <a:t> </a:t>
            </a:r>
            <a:r>
              <a:rPr lang="en-US" altLang="zh-CN" sz="4000" b="1" dirty="0" smtClean="0">
                <a:solidFill>
                  <a:srgbClr val="990000"/>
                </a:solidFill>
                <a:latin typeface="Arial"/>
                <a:ea typeface="+mj-ea"/>
                <a:cs typeface="Arial"/>
              </a:rPr>
              <a:t>Contents</a:t>
            </a:r>
            <a:endParaRPr kumimoji="0" lang="en-US" sz="3200"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246863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8">
      <a:dk1>
        <a:srgbClr val="990000"/>
      </a:dk1>
      <a:lt1>
        <a:srgbClr val="FFCC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Viterbi_R1</Template>
  <TotalTime>20657</TotalTime>
  <Words>11349</Words>
  <Application>Microsoft Office PowerPoint</Application>
  <PresentationFormat>On-screen Show (4:3)</PresentationFormat>
  <Paragraphs>1369</Paragraphs>
  <Slides>137</Slides>
  <Notes>6</Notes>
  <HiddenSlides>0</HiddenSlides>
  <MMClips>0</MMClips>
  <ScaleCrop>false</ScaleCrop>
  <HeadingPairs>
    <vt:vector size="4" baseType="variant">
      <vt:variant>
        <vt:lpstr>Theme</vt:lpstr>
      </vt:variant>
      <vt:variant>
        <vt:i4>2</vt:i4>
      </vt:variant>
      <vt:variant>
        <vt:lpstr>Slide Titles</vt:lpstr>
      </vt:variant>
      <vt:variant>
        <vt:i4>137</vt:i4>
      </vt:variant>
    </vt:vector>
  </HeadingPairs>
  <TitlesOfParts>
    <vt:vector size="139"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Wanxin Cai</dc:creator>
  <cp:lastModifiedBy>Dr. Pirbazari</cp:lastModifiedBy>
  <cp:revision>546</cp:revision>
  <cp:lastPrinted>2019-06-20T21:51:44Z</cp:lastPrinted>
  <dcterms:created xsi:type="dcterms:W3CDTF">2019-04-22T04:33:42Z</dcterms:created>
  <dcterms:modified xsi:type="dcterms:W3CDTF">2019-08-15T01:14:26Z</dcterms:modified>
</cp:coreProperties>
</file>