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6" r:id="rId2"/>
  </p:sldIdLst>
  <p:sldSz cx="43891200" cy="32918400"/>
  <p:notesSz cx="6858000" cy="9144000"/>
  <p:defaultTextStyle>
    <a:defPPr>
      <a:defRPr lang="en-US"/>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6" algn="l" defTabSz="457145" rtl="0" eaLnBrk="1" latinLnBrk="0" hangingPunct="1">
      <a:defRPr sz="1800" kern="1200">
        <a:solidFill>
          <a:schemeClr val="tx1"/>
        </a:solidFill>
        <a:latin typeface="+mn-lt"/>
        <a:ea typeface="+mn-ea"/>
        <a:cs typeface="+mn-cs"/>
      </a:defRPr>
    </a:lvl4pPr>
    <a:lvl5pPr marL="1828581" algn="l" defTabSz="457145" rtl="0" eaLnBrk="1" latinLnBrk="0" hangingPunct="1">
      <a:defRPr sz="1800" kern="1200">
        <a:solidFill>
          <a:schemeClr val="tx1"/>
        </a:solidFill>
        <a:latin typeface="+mn-lt"/>
        <a:ea typeface="+mn-ea"/>
        <a:cs typeface="+mn-cs"/>
      </a:defRPr>
    </a:lvl5pPr>
    <a:lvl6pPr marL="2285725" algn="l" defTabSz="457145" rtl="0" eaLnBrk="1" latinLnBrk="0" hangingPunct="1">
      <a:defRPr sz="1800" kern="1200">
        <a:solidFill>
          <a:schemeClr val="tx1"/>
        </a:solidFill>
        <a:latin typeface="+mn-lt"/>
        <a:ea typeface="+mn-ea"/>
        <a:cs typeface="+mn-cs"/>
      </a:defRPr>
    </a:lvl6pPr>
    <a:lvl7pPr marL="2742870" algn="l" defTabSz="457145" rtl="0" eaLnBrk="1" latinLnBrk="0" hangingPunct="1">
      <a:defRPr sz="1800" kern="1200">
        <a:solidFill>
          <a:schemeClr val="tx1"/>
        </a:solidFill>
        <a:latin typeface="+mn-lt"/>
        <a:ea typeface="+mn-ea"/>
        <a:cs typeface="+mn-cs"/>
      </a:defRPr>
    </a:lvl7pPr>
    <a:lvl8pPr marL="3200016" algn="l" defTabSz="457145" rtl="0" eaLnBrk="1" latinLnBrk="0" hangingPunct="1">
      <a:defRPr sz="1800" kern="1200">
        <a:solidFill>
          <a:schemeClr val="tx1"/>
        </a:solidFill>
        <a:latin typeface="+mn-lt"/>
        <a:ea typeface="+mn-ea"/>
        <a:cs typeface="+mn-cs"/>
      </a:defRPr>
    </a:lvl8pPr>
    <a:lvl9pPr marL="3657161" algn="l" defTabSz="45714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138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55F"/>
    <a:srgbClr val="00B0F0"/>
    <a:srgbClr val="1861F0"/>
    <a:srgbClr val="DABA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5574"/>
    <p:restoredTop sz="96041"/>
  </p:normalViewPr>
  <p:slideViewPr>
    <p:cSldViewPr snapToGrid="0" snapToObjects="1">
      <p:cViewPr varScale="1">
        <p:scale>
          <a:sx n="18" d="100"/>
          <a:sy n="18" d="100"/>
        </p:scale>
        <p:origin x="1452" y="144"/>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94B6C-55B4-3F4C-B24E-3C743264B7EA}" type="datetimeFigureOut">
              <a:rPr lang="en-US" smtClean="0"/>
              <a:pPr/>
              <a:t>2/26/2024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6022C-4AAF-5641-980E-A53617D251CF}" type="slidenum">
              <a:rPr lang="en-US" smtClean="0"/>
              <a:pPr/>
              <a:t>‹#›</a:t>
            </a:fld>
            <a:endParaRPr lang="en-US"/>
          </a:p>
        </p:txBody>
      </p:sp>
    </p:spTree>
    <p:extLst>
      <p:ext uri="{BB962C8B-B14F-4D97-AF65-F5344CB8AC3E}">
        <p14:creationId xmlns:p14="http://schemas.microsoft.com/office/powerpoint/2010/main" val="1720041229"/>
      </p:ext>
    </p:extLst>
  </p:cSld>
  <p:clrMap bg1="lt1" tx1="dk1" bg2="lt2" tx2="dk2" accent1="accent1" accent2="accent2" accent3="accent3" accent4="accent4" accent5="accent5" accent6="accent6" hlink="hlink" folHlink="folHlink"/>
  <p:notesStyle>
    <a:lvl1pPr marL="0" algn="l" defTabSz="3686418" rtl="0" eaLnBrk="1" latinLnBrk="0" hangingPunct="1">
      <a:defRPr sz="4837" kern="1200">
        <a:solidFill>
          <a:schemeClr val="tx1"/>
        </a:solidFill>
        <a:latin typeface="+mn-lt"/>
        <a:ea typeface="+mn-ea"/>
        <a:cs typeface="+mn-cs"/>
      </a:defRPr>
    </a:lvl1pPr>
    <a:lvl2pPr marL="1843209" algn="l" defTabSz="3686418" rtl="0" eaLnBrk="1" latinLnBrk="0" hangingPunct="1">
      <a:defRPr sz="4837" kern="1200">
        <a:solidFill>
          <a:schemeClr val="tx1"/>
        </a:solidFill>
        <a:latin typeface="+mn-lt"/>
        <a:ea typeface="+mn-ea"/>
        <a:cs typeface="+mn-cs"/>
      </a:defRPr>
    </a:lvl2pPr>
    <a:lvl3pPr marL="3686418" algn="l" defTabSz="3686418" rtl="0" eaLnBrk="1" latinLnBrk="0" hangingPunct="1">
      <a:defRPr sz="4837" kern="1200">
        <a:solidFill>
          <a:schemeClr val="tx1"/>
        </a:solidFill>
        <a:latin typeface="+mn-lt"/>
        <a:ea typeface="+mn-ea"/>
        <a:cs typeface="+mn-cs"/>
      </a:defRPr>
    </a:lvl3pPr>
    <a:lvl4pPr marL="5529628" algn="l" defTabSz="3686418" rtl="0" eaLnBrk="1" latinLnBrk="0" hangingPunct="1">
      <a:defRPr sz="4837" kern="1200">
        <a:solidFill>
          <a:schemeClr val="tx1"/>
        </a:solidFill>
        <a:latin typeface="+mn-lt"/>
        <a:ea typeface="+mn-ea"/>
        <a:cs typeface="+mn-cs"/>
      </a:defRPr>
    </a:lvl4pPr>
    <a:lvl5pPr marL="7372837" algn="l" defTabSz="3686418" rtl="0" eaLnBrk="1" latinLnBrk="0" hangingPunct="1">
      <a:defRPr sz="4837" kern="1200">
        <a:solidFill>
          <a:schemeClr val="tx1"/>
        </a:solidFill>
        <a:latin typeface="+mn-lt"/>
        <a:ea typeface="+mn-ea"/>
        <a:cs typeface="+mn-cs"/>
      </a:defRPr>
    </a:lvl5pPr>
    <a:lvl6pPr marL="9216046" algn="l" defTabSz="3686418" rtl="0" eaLnBrk="1" latinLnBrk="0" hangingPunct="1">
      <a:defRPr sz="4837" kern="1200">
        <a:solidFill>
          <a:schemeClr val="tx1"/>
        </a:solidFill>
        <a:latin typeface="+mn-lt"/>
        <a:ea typeface="+mn-ea"/>
        <a:cs typeface="+mn-cs"/>
      </a:defRPr>
    </a:lvl6pPr>
    <a:lvl7pPr marL="11059255" algn="l" defTabSz="3686418" rtl="0" eaLnBrk="1" latinLnBrk="0" hangingPunct="1">
      <a:defRPr sz="4837" kern="1200">
        <a:solidFill>
          <a:schemeClr val="tx1"/>
        </a:solidFill>
        <a:latin typeface="+mn-lt"/>
        <a:ea typeface="+mn-ea"/>
        <a:cs typeface="+mn-cs"/>
      </a:defRPr>
    </a:lvl7pPr>
    <a:lvl8pPr marL="12902464" algn="l" defTabSz="3686418" rtl="0" eaLnBrk="1" latinLnBrk="0" hangingPunct="1">
      <a:defRPr sz="4837" kern="1200">
        <a:solidFill>
          <a:schemeClr val="tx1"/>
        </a:solidFill>
        <a:latin typeface="+mn-lt"/>
        <a:ea typeface="+mn-ea"/>
        <a:cs typeface="+mn-cs"/>
      </a:defRPr>
    </a:lvl8pPr>
    <a:lvl9pPr marL="14745674" algn="l" defTabSz="3686418" rtl="0" eaLnBrk="1" latinLnBrk="0" hangingPunct="1">
      <a:defRPr sz="48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6022C-4AAF-5641-980E-A53617D251CF}" type="slidenum">
              <a:rPr lang="en-US" smtClean="0"/>
              <a:pPr/>
              <a:t>1</a:t>
            </a:fld>
            <a:endParaRPr lang="en-US"/>
          </a:p>
        </p:txBody>
      </p:sp>
    </p:spTree>
    <p:extLst>
      <p:ext uri="{BB962C8B-B14F-4D97-AF65-F5344CB8AC3E}">
        <p14:creationId xmlns:p14="http://schemas.microsoft.com/office/powerpoint/2010/main" val="1200939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2"/>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9"/>
          </a:xfrm>
        </p:spPr>
        <p:txBody>
          <a:bodyPr/>
          <a:lstStyle>
            <a:lvl1pPr marL="0" indent="0" algn="ctr">
              <a:buNone/>
              <a:defRPr sz="11520"/>
            </a:lvl1pPr>
            <a:lvl2pPr marL="2194670" indent="0" algn="ctr">
              <a:buNone/>
              <a:defRPr sz="9600"/>
            </a:lvl2pPr>
            <a:lvl3pPr marL="4389339" indent="0" algn="ctr">
              <a:buNone/>
              <a:defRPr sz="8640"/>
            </a:lvl3pPr>
            <a:lvl4pPr marL="6584009" indent="0" algn="ctr">
              <a:buNone/>
              <a:defRPr sz="7680"/>
            </a:lvl4pPr>
            <a:lvl5pPr marL="8778680" indent="0" algn="ctr">
              <a:buNone/>
              <a:defRPr sz="7680"/>
            </a:lvl5pPr>
            <a:lvl6pPr marL="10973349" indent="0" algn="ctr">
              <a:buNone/>
              <a:defRPr sz="7680"/>
            </a:lvl6pPr>
            <a:lvl7pPr marL="13168019" indent="0" algn="ctr">
              <a:buNone/>
              <a:defRPr sz="7680"/>
            </a:lvl7pPr>
            <a:lvl8pPr marL="15362688" indent="0" algn="ctr">
              <a:buNone/>
              <a:defRPr sz="7680"/>
            </a:lvl8pPr>
            <a:lvl9pPr marL="17557358"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8952952-EABB-9A47-A69F-606B073E2F32}"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8713E-FF40-A44A-842A-3209C3CD4A25}" type="slidenum">
              <a:rPr lang="en-US" smtClean="0"/>
              <a:pPr/>
              <a:t>‹#›</a:t>
            </a:fld>
            <a:endParaRPr lang="en-US"/>
          </a:p>
        </p:txBody>
      </p:sp>
    </p:spTree>
    <p:extLst>
      <p:ext uri="{BB962C8B-B14F-4D97-AF65-F5344CB8AC3E}">
        <p14:creationId xmlns:p14="http://schemas.microsoft.com/office/powerpoint/2010/main" val="1105678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952952-EABB-9A47-A69F-606B073E2F32}"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8713E-FF40-A44A-842A-3209C3CD4A25}" type="slidenum">
              <a:rPr lang="en-US" smtClean="0"/>
              <a:pPr/>
              <a:t>‹#›</a:t>
            </a:fld>
            <a:endParaRPr lang="en-US"/>
          </a:p>
        </p:txBody>
      </p:sp>
    </p:spTree>
    <p:extLst>
      <p:ext uri="{BB962C8B-B14F-4D97-AF65-F5344CB8AC3E}">
        <p14:creationId xmlns:p14="http://schemas.microsoft.com/office/powerpoint/2010/main" val="586424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3" y="1752601"/>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3" y="1752601"/>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952952-EABB-9A47-A69F-606B073E2F32}"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8713E-FF40-A44A-842A-3209C3CD4A25}" type="slidenum">
              <a:rPr lang="en-US" smtClean="0"/>
              <a:pPr/>
              <a:t>‹#›</a:t>
            </a:fld>
            <a:endParaRPr lang="en-US"/>
          </a:p>
        </p:txBody>
      </p:sp>
    </p:spTree>
    <p:extLst>
      <p:ext uri="{BB962C8B-B14F-4D97-AF65-F5344CB8AC3E}">
        <p14:creationId xmlns:p14="http://schemas.microsoft.com/office/powerpoint/2010/main" val="1570912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952952-EABB-9A47-A69F-606B073E2F32}"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8713E-FF40-A44A-842A-3209C3CD4A25}" type="slidenum">
              <a:rPr lang="en-US" smtClean="0"/>
              <a:pPr/>
              <a:t>‹#›</a:t>
            </a:fld>
            <a:endParaRPr lang="en-US"/>
          </a:p>
        </p:txBody>
      </p:sp>
    </p:spTree>
    <p:extLst>
      <p:ext uri="{BB962C8B-B14F-4D97-AF65-F5344CB8AC3E}">
        <p14:creationId xmlns:p14="http://schemas.microsoft.com/office/powerpoint/2010/main" val="889600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3" y="8206750"/>
            <a:ext cx="37856160" cy="13693139"/>
          </a:xfrm>
        </p:spPr>
        <p:txBody>
          <a:bodyPr anchor="b"/>
          <a:lstStyle>
            <a:lvl1pPr>
              <a:defRPr sz="28802"/>
            </a:lvl1pPr>
          </a:lstStyle>
          <a:p>
            <a:r>
              <a:rPr lang="en-US"/>
              <a:t>Click to edit Master title style</a:t>
            </a:r>
            <a:endParaRPr lang="en-US" dirty="0"/>
          </a:p>
        </p:txBody>
      </p:sp>
      <p:sp>
        <p:nvSpPr>
          <p:cNvPr id="3" name="Text Placeholder 2"/>
          <p:cNvSpPr>
            <a:spLocks noGrp="1"/>
          </p:cNvSpPr>
          <p:nvPr>
            <p:ph type="body" idx="1"/>
          </p:nvPr>
        </p:nvSpPr>
        <p:spPr>
          <a:xfrm>
            <a:off x="2994663" y="22029430"/>
            <a:ext cx="37856160" cy="7200899"/>
          </a:xfrm>
        </p:spPr>
        <p:txBody>
          <a:bodyPr/>
          <a:lstStyle>
            <a:lvl1pPr marL="0" indent="0">
              <a:buNone/>
              <a:defRPr sz="11520">
                <a:solidFill>
                  <a:schemeClr val="tx1"/>
                </a:solidFill>
              </a:defRPr>
            </a:lvl1pPr>
            <a:lvl2pPr marL="2194670" indent="0">
              <a:buNone/>
              <a:defRPr sz="9600">
                <a:solidFill>
                  <a:schemeClr val="tx1">
                    <a:tint val="75000"/>
                  </a:schemeClr>
                </a:solidFill>
              </a:defRPr>
            </a:lvl2pPr>
            <a:lvl3pPr marL="4389339" indent="0">
              <a:buNone/>
              <a:defRPr sz="8640">
                <a:solidFill>
                  <a:schemeClr val="tx1">
                    <a:tint val="75000"/>
                  </a:schemeClr>
                </a:solidFill>
              </a:defRPr>
            </a:lvl3pPr>
            <a:lvl4pPr marL="6584009" indent="0">
              <a:buNone/>
              <a:defRPr sz="7680">
                <a:solidFill>
                  <a:schemeClr val="tx1">
                    <a:tint val="75000"/>
                  </a:schemeClr>
                </a:solidFill>
              </a:defRPr>
            </a:lvl4pPr>
            <a:lvl5pPr marL="8778680" indent="0">
              <a:buNone/>
              <a:defRPr sz="7680">
                <a:solidFill>
                  <a:schemeClr val="tx1">
                    <a:tint val="75000"/>
                  </a:schemeClr>
                </a:solidFill>
              </a:defRPr>
            </a:lvl5pPr>
            <a:lvl6pPr marL="10973349" indent="0">
              <a:buNone/>
              <a:defRPr sz="7680">
                <a:solidFill>
                  <a:schemeClr val="tx1">
                    <a:tint val="75000"/>
                  </a:schemeClr>
                </a:solidFill>
              </a:defRPr>
            </a:lvl6pPr>
            <a:lvl7pPr marL="13168019" indent="0">
              <a:buNone/>
              <a:defRPr sz="7680">
                <a:solidFill>
                  <a:schemeClr val="tx1">
                    <a:tint val="75000"/>
                  </a:schemeClr>
                </a:solidFill>
              </a:defRPr>
            </a:lvl7pPr>
            <a:lvl8pPr marL="15362688" indent="0">
              <a:buNone/>
              <a:defRPr sz="7680">
                <a:solidFill>
                  <a:schemeClr val="tx1">
                    <a:tint val="75000"/>
                  </a:schemeClr>
                </a:solidFill>
              </a:defRPr>
            </a:lvl8pPr>
            <a:lvl9pPr marL="17557358"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952952-EABB-9A47-A69F-606B073E2F32}"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8713E-FF40-A44A-842A-3209C3CD4A25}" type="slidenum">
              <a:rPr lang="en-US" smtClean="0"/>
              <a:pPr/>
              <a:t>‹#›</a:t>
            </a:fld>
            <a:endParaRPr lang="en-US"/>
          </a:p>
        </p:txBody>
      </p:sp>
    </p:spTree>
    <p:extLst>
      <p:ext uri="{BB962C8B-B14F-4D97-AF65-F5344CB8AC3E}">
        <p14:creationId xmlns:p14="http://schemas.microsoft.com/office/powerpoint/2010/main" val="4111610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1"/>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1"/>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8952952-EABB-9A47-A69F-606B073E2F32}" type="datetimeFigureOut">
              <a:rPr lang="en-US" smtClean="0"/>
              <a:pPr/>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08713E-FF40-A44A-842A-3209C3CD4A25}" type="slidenum">
              <a:rPr lang="en-US" smtClean="0"/>
              <a:pPr/>
              <a:t>‹#›</a:t>
            </a:fld>
            <a:endParaRPr lang="en-US"/>
          </a:p>
        </p:txBody>
      </p:sp>
    </p:spTree>
    <p:extLst>
      <p:ext uri="{BB962C8B-B14F-4D97-AF65-F5344CB8AC3E}">
        <p14:creationId xmlns:p14="http://schemas.microsoft.com/office/powerpoint/2010/main" val="1570469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8"/>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3" y="8069582"/>
            <a:ext cx="18568032" cy="3954779"/>
          </a:xfrm>
        </p:spPr>
        <p:txBody>
          <a:bodyPr anchor="b"/>
          <a:lstStyle>
            <a:lvl1pPr marL="0" indent="0">
              <a:buNone/>
              <a:defRPr sz="11520" b="1"/>
            </a:lvl1pPr>
            <a:lvl2pPr marL="2194670" indent="0">
              <a:buNone/>
              <a:defRPr sz="9600" b="1"/>
            </a:lvl2pPr>
            <a:lvl3pPr marL="4389339" indent="0">
              <a:buNone/>
              <a:defRPr sz="8640" b="1"/>
            </a:lvl3pPr>
            <a:lvl4pPr marL="6584009" indent="0">
              <a:buNone/>
              <a:defRPr sz="7680" b="1"/>
            </a:lvl4pPr>
            <a:lvl5pPr marL="8778680" indent="0">
              <a:buNone/>
              <a:defRPr sz="7680" b="1"/>
            </a:lvl5pPr>
            <a:lvl6pPr marL="10973349" indent="0">
              <a:buNone/>
              <a:defRPr sz="7680" b="1"/>
            </a:lvl6pPr>
            <a:lvl7pPr marL="13168019" indent="0">
              <a:buNone/>
              <a:defRPr sz="7680" b="1"/>
            </a:lvl7pPr>
            <a:lvl8pPr marL="15362688" indent="0">
              <a:buNone/>
              <a:defRPr sz="7680" b="1"/>
            </a:lvl8pPr>
            <a:lvl9pPr marL="17557358"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3" y="12024361"/>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3" y="8069582"/>
            <a:ext cx="18659477" cy="3954779"/>
          </a:xfrm>
        </p:spPr>
        <p:txBody>
          <a:bodyPr anchor="b"/>
          <a:lstStyle>
            <a:lvl1pPr marL="0" indent="0">
              <a:buNone/>
              <a:defRPr sz="11520" b="1"/>
            </a:lvl1pPr>
            <a:lvl2pPr marL="2194670" indent="0">
              <a:buNone/>
              <a:defRPr sz="9600" b="1"/>
            </a:lvl2pPr>
            <a:lvl3pPr marL="4389339" indent="0">
              <a:buNone/>
              <a:defRPr sz="8640" b="1"/>
            </a:lvl3pPr>
            <a:lvl4pPr marL="6584009" indent="0">
              <a:buNone/>
              <a:defRPr sz="7680" b="1"/>
            </a:lvl4pPr>
            <a:lvl5pPr marL="8778680" indent="0">
              <a:buNone/>
              <a:defRPr sz="7680" b="1"/>
            </a:lvl5pPr>
            <a:lvl6pPr marL="10973349" indent="0">
              <a:buNone/>
              <a:defRPr sz="7680" b="1"/>
            </a:lvl6pPr>
            <a:lvl7pPr marL="13168019" indent="0">
              <a:buNone/>
              <a:defRPr sz="7680" b="1"/>
            </a:lvl7pPr>
            <a:lvl8pPr marL="15362688" indent="0">
              <a:buNone/>
              <a:defRPr sz="7680" b="1"/>
            </a:lvl8pPr>
            <a:lvl9pPr marL="17557358"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3" y="12024361"/>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8952952-EABB-9A47-A69F-606B073E2F32}" type="datetimeFigureOut">
              <a:rPr lang="en-US" smtClean="0"/>
              <a:pPr/>
              <a:t>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08713E-FF40-A44A-842A-3209C3CD4A25}" type="slidenum">
              <a:rPr lang="en-US" smtClean="0"/>
              <a:pPr/>
              <a:t>‹#›</a:t>
            </a:fld>
            <a:endParaRPr lang="en-US"/>
          </a:p>
        </p:txBody>
      </p:sp>
    </p:spTree>
    <p:extLst>
      <p:ext uri="{BB962C8B-B14F-4D97-AF65-F5344CB8AC3E}">
        <p14:creationId xmlns:p14="http://schemas.microsoft.com/office/powerpoint/2010/main" val="4106742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952952-EABB-9A47-A69F-606B073E2F32}" type="datetimeFigureOut">
              <a:rPr lang="en-US" smtClean="0"/>
              <a:pPr/>
              <a:t>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08713E-FF40-A44A-842A-3209C3CD4A25}" type="slidenum">
              <a:rPr lang="en-US" smtClean="0"/>
              <a:pPr/>
              <a:t>‹#›</a:t>
            </a:fld>
            <a:endParaRPr lang="en-US"/>
          </a:p>
        </p:txBody>
      </p:sp>
    </p:spTree>
    <p:extLst>
      <p:ext uri="{BB962C8B-B14F-4D97-AF65-F5344CB8AC3E}">
        <p14:creationId xmlns:p14="http://schemas.microsoft.com/office/powerpoint/2010/main" val="2533433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952952-EABB-9A47-A69F-606B073E2F32}" type="datetimeFigureOut">
              <a:rPr lang="en-US" smtClean="0"/>
              <a:pPr/>
              <a:t>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08713E-FF40-A44A-842A-3209C3CD4A25}" type="slidenum">
              <a:rPr lang="en-US" smtClean="0"/>
              <a:pPr/>
              <a:t>‹#›</a:t>
            </a:fld>
            <a:endParaRPr lang="en-US"/>
          </a:p>
        </p:txBody>
      </p:sp>
    </p:spTree>
    <p:extLst>
      <p:ext uri="{BB962C8B-B14F-4D97-AF65-F5344CB8AC3E}">
        <p14:creationId xmlns:p14="http://schemas.microsoft.com/office/powerpoint/2010/main" val="223683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8" y="2194560"/>
            <a:ext cx="14156055" cy="7680960"/>
          </a:xfrm>
        </p:spPr>
        <p:txBody>
          <a:bodyPr anchor="b"/>
          <a:lstStyle>
            <a:lvl1pPr>
              <a:defRPr sz="15362"/>
            </a:lvl1pPr>
          </a:lstStyle>
          <a:p>
            <a:r>
              <a:rPr lang="en-US"/>
              <a:t>Click to edit Master title style</a:t>
            </a:r>
            <a:endParaRPr lang="en-US" dirty="0"/>
          </a:p>
        </p:txBody>
      </p:sp>
      <p:sp>
        <p:nvSpPr>
          <p:cNvPr id="3" name="Content Placeholder 2"/>
          <p:cNvSpPr>
            <a:spLocks noGrp="1"/>
          </p:cNvSpPr>
          <p:nvPr>
            <p:ph idx="1"/>
          </p:nvPr>
        </p:nvSpPr>
        <p:spPr>
          <a:xfrm>
            <a:off x="18659477" y="4739648"/>
            <a:ext cx="22219920" cy="23393400"/>
          </a:xfrm>
        </p:spPr>
        <p:txBody>
          <a:bodyPr/>
          <a:lstStyle>
            <a:lvl1pPr>
              <a:defRPr sz="15362"/>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8" y="9875521"/>
            <a:ext cx="14156055" cy="18295622"/>
          </a:xfrm>
        </p:spPr>
        <p:txBody>
          <a:bodyPr/>
          <a:lstStyle>
            <a:lvl1pPr marL="0" indent="0">
              <a:buNone/>
              <a:defRPr sz="7680"/>
            </a:lvl1pPr>
            <a:lvl2pPr marL="2194670" indent="0">
              <a:buNone/>
              <a:defRPr sz="6720"/>
            </a:lvl2pPr>
            <a:lvl3pPr marL="4389339" indent="0">
              <a:buNone/>
              <a:defRPr sz="5760"/>
            </a:lvl3pPr>
            <a:lvl4pPr marL="6584009" indent="0">
              <a:buNone/>
              <a:defRPr sz="4800"/>
            </a:lvl4pPr>
            <a:lvl5pPr marL="8778680" indent="0">
              <a:buNone/>
              <a:defRPr sz="4800"/>
            </a:lvl5pPr>
            <a:lvl6pPr marL="10973349" indent="0">
              <a:buNone/>
              <a:defRPr sz="4800"/>
            </a:lvl6pPr>
            <a:lvl7pPr marL="13168019" indent="0">
              <a:buNone/>
              <a:defRPr sz="4800"/>
            </a:lvl7pPr>
            <a:lvl8pPr marL="15362688" indent="0">
              <a:buNone/>
              <a:defRPr sz="4800"/>
            </a:lvl8pPr>
            <a:lvl9pPr marL="17557358"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68952952-EABB-9A47-A69F-606B073E2F32}" type="datetimeFigureOut">
              <a:rPr lang="en-US" smtClean="0"/>
              <a:pPr/>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08713E-FF40-A44A-842A-3209C3CD4A25}" type="slidenum">
              <a:rPr lang="en-US" smtClean="0"/>
              <a:pPr/>
              <a:t>‹#›</a:t>
            </a:fld>
            <a:endParaRPr lang="en-US"/>
          </a:p>
        </p:txBody>
      </p:sp>
    </p:spTree>
    <p:extLst>
      <p:ext uri="{BB962C8B-B14F-4D97-AF65-F5344CB8AC3E}">
        <p14:creationId xmlns:p14="http://schemas.microsoft.com/office/powerpoint/2010/main" val="1972018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8" y="2194560"/>
            <a:ext cx="14156055" cy="7680960"/>
          </a:xfrm>
        </p:spPr>
        <p:txBody>
          <a:bodyPr anchor="b"/>
          <a:lstStyle>
            <a:lvl1pPr>
              <a:defRPr sz="15362"/>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8"/>
            <a:ext cx="22219920" cy="23393400"/>
          </a:xfrm>
        </p:spPr>
        <p:txBody>
          <a:bodyPr anchor="t"/>
          <a:lstStyle>
            <a:lvl1pPr marL="0" indent="0">
              <a:buNone/>
              <a:defRPr sz="15362"/>
            </a:lvl1pPr>
            <a:lvl2pPr marL="2194670" indent="0">
              <a:buNone/>
              <a:defRPr sz="13440"/>
            </a:lvl2pPr>
            <a:lvl3pPr marL="4389339" indent="0">
              <a:buNone/>
              <a:defRPr sz="11520"/>
            </a:lvl3pPr>
            <a:lvl4pPr marL="6584009" indent="0">
              <a:buNone/>
              <a:defRPr sz="9600"/>
            </a:lvl4pPr>
            <a:lvl5pPr marL="8778680" indent="0">
              <a:buNone/>
              <a:defRPr sz="9600"/>
            </a:lvl5pPr>
            <a:lvl6pPr marL="10973349" indent="0">
              <a:buNone/>
              <a:defRPr sz="9600"/>
            </a:lvl6pPr>
            <a:lvl7pPr marL="13168019" indent="0">
              <a:buNone/>
              <a:defRPr sz="9600"/>
            </a:lvl7pPr>
            <a:lvl8pPr marL="15362688" indent="0">
              <a:buNone/>
              <a:defRPr sz="9600"/>
            </a:lvl8pPr>
            <a:lvl9pPr marL="17557358"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8" y="9875521"/>
            <a:ext cx="14156055" cy="18295622"/>
          </a:xfrm>
        </p:spPr>
        <p:txBody>
          <a:bodyPr/>
          <a:lstStyle>
            <a:lvl1pPr marL="0" indent="0">
              <a:buNone/>
              <a:defRPr sz="7680"/>
            </a:lvl1pPr>
            <a:lvl2pPr marL="2194670" indent="0">
              <a:buNone/>
              <a:defRPr sz="6720"/>
            </a:lvl2pPr>
            <a:lvl3pPr marL="4389339" indent="0">
              <a:buNone/>
              <a:defRPr sz="5760"/>
            </a:lvl3pPr>
            <a:lvl4pPr marL="6584009" indent="0">
              <a:buNone/>
              <a:defRPr sz="4800"/>
            </a:lvl4pPr>
            <a:lvl5pPr marL="8778680" indent="0">
              <a:buNone/>
              <a:defRPr sz="4800"/>
            </a:lvl5pPr>
            <a:lvl6pPr marL="10973349" indent="0">
              <a:buNone/>
              <a:defRPr sz="4800"/>
            </a:lvl6pPr>
            <a:lvl7pPr marL="13168019" indent="0">
              <a:buNone/>
              <a:defRPr sz="4800"/>
            </a:lvl7pPr>
            <a:lvl8pPr marL="15362688" indent="0">
              <a:buNone/>
              <a:defRPr sz="4800"/>
            </a:lvl8pPr>
            <a:lvl9pPr marL="17557358"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68952952-EABB-9A47-A69F-606B073E2F32}" type="datetimeFigureOut">
              <a:rPr lang="en-US" smtClean="0"/>
              <a:pPr/>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08713E-FF40-A44A-842A-3209C3CD4A25}" type="slidenum">
              <a:rPr lang="en-US" smtClean="0"/>
              <a:pPr/>
              <a:t>‹#›</a:t>
            </a:fld>
            <a:endParaRPr lang="en-US"/>
          </a:p>
        </p:txBody>
      </p:sp>
    </p:spTree>
    <p:extLst>
      <p:ext uri="{BB962C8B-B14F-4D97-AF65-F5344CB8AC3E}">
        <p14:creationId xmlns:p14="http://schemas.microsoft.com/office/powerpoint/2010/main" val="1063404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8"/>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1"/>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8"/>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68952952-EABB-9A47-A69F-606B073E2F32}" type="datetimeFigureOut">
              <a:rPr lang="en-US" smtClean="0"/>
              <a:pPr/>
              <a:t>2/26/2024</a:t>
            </a:fld>
            <a:endParaRPr lang="en-US"/>
          </a:p>
        </p:txBody>
      </p:sp>
      <p:sp>
        <p:nvSpPr>
          <p:cNvPr id="5" name="Footer Placeholder 4"/>
          <p:cNvSpPr>
            <a:spLocks noGrp="1"/>
          </p:cNvSpPr>
          <p:nvPr>
            <p:ph type="ftr" sz="quarter" idx="3"/>
          </p:nvPr>
        </p:nvSpPr>
        <p:spPr>
          <a:xfrm>
            <a:off x="14538960" y="30510488"/>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8"/>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8908713E-FF40-A44A-842A-3209C3CD4A25}" type="slidenum">
              <a:rPr lang="en-US" smtClean="0"/>
              <a:pPr/>
              <a:t>‹#›</a:t>
            </a:fld>
            <a:endParaRPr lang="en-US"/>
          </a:p>
        </p:txBody>
      </p:sp>
    </p:spTree>
    <p:extLst>
      <p:ext uri="{BB962C8B-B14F-4D97-AF65-F5344CB8AC3E}">
        <p14:creationId xmlns:p14="http://schemas.microsoft.com/office/powerpoint/2010/main" val="8852979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339" rtl="0" eaLnBrk="1" latinLnBrk="0" hangingPunct="1">
        <a:lnSpc>
          <a:spcPct val="90000"/>
        </a:lnSpc>
        <a:spcBef>
          <a:spcPct val="0"/>
        </a:spcBef>
        <a:buNone/>
        <a:defRPr sz="21122" kern="1200">
          <a:solidFill>
            <a:schemeClr val="tx1"/>
          </a:solidFill>
          <a:latin typeface="+mj-lt"/>
          <a:ea typeface="+mj-ea"/>
          <a:cs typeface="+mj-cs"/>
        </a:defRPr>
      </a:lvl1pPr>
    </p:titleStyle>
    <p:bodyStyle>
      <a:lvl1pPr marL="1097336" indent="-1097336" algn="l" defTabSz="4389339"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2005" indent="-1097336" algn="l" defTabSz="4389339"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675" indent="-1097336" algn="l" defTabSz="4389339"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1344" indent="-1097336" algn="l" defTabSz="4389339"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6014" indent="-1097336" algn="l" defTabSz="4389339"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683" indent="-1097336" algn="l" defTabSz="4389339"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5353" indent="-1097336" algn="l" defTabSz="4389339"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60024" indent="-1097336" algn="l" defTabSz="4389339"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4693" indent="-1097336" algn="l" defTabSz="4389339"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339" rtl="0" eaLnBrk="1" latinLnBrk="0" hangingPunct="1">
        <a:defRPr sz="8640" kern="1200">
          <a:solidFill>
            <a:schemeClr val="tx1"/>
          </a:solidFill>
          <a:latin typeface="+mn-lt"/>
          <a:ea typeface="+mn-ea"/>
          <a:cs typeface="+mn-cs"/>
        </a:defRPr>
      </a:lvl1pPr>
      <a:lvl2pPr marL="2194670" algn="l" defTabSz="4389339" rtl="0" eaLnBrk="1" latinLnBrk="0" hangingPunct="1">
        <a:defRPr sz="8640" kern="1200">
          <a:solidFill>
            <a:schemeClr val="tx1"/>
          </a:solidFill>
          <a:latin typeface="+mn-lt"/>
          <a:ea typeface="+mn-ea"/>
          <a:cs typeface="+mn-cs"/>
        </a:defRPr>
      </a:lvl2pPr>
      <a:lvl3pPr marL="4389339" algn="l" defTabSz="4389339" rtl="0" eaLnBrk="1" latinLnBrk="0" hangingPunct="1">
        <a:defRPr sz="8640" kern="1200">
          <a:solidFill>
            <a:schemeClr val="tx1"/>
          </a:solidFill>
          <a:latin typeface="+mn-lt"/>
          <a:ea typeface="+mn-ea"/>
          <a:cs typeface="+mn-cs"/>
        </a:defRPr>
      </a:lvl3pPr>
      <a:lvl4pPr marL="6584009" algn="l" defTabSz="4389339" rtl="0" eaLnBrk="1" latinLnBrk="0" hangingPunct="1">
        <a:defRPr sz="8640" kern="1200">
          <a:solidFill>
            <a:schemeClr val="tx1"/>
          </a:solidFill>
          <a:latin typeface="+mn-lt"/>
          <a:ea typeface="+mn-ea"/>
          <a:cs typeface="+mn-cs"/>
        </a:defRPr>
      </a:lvl4pPr>
      <a:lvl5pPr marL="8778680" algn="l" defTabSz="4389339" rtl="0" eaLnBrk="1" latinLnBrk="0" hangingPunct="1">
        <a:defRPr sz="8640" kern="1200">
          <a:solidFill>
            <a:schemeClr val="tx1"/>
          </a:solidFill>
          <a:latin typeface="+mn-lt"/>
          <a:ea typeface="+mn-ea"/>
          <a:cs typeface="+mn-cs"/>
        </a:defRPr>
      </a:lvl5pPr>
      <a:lvl6pPr marL="10973349" algn="l" defTabSz="4389339" rtl="0" eaLnBrk="1" latinLnBrk="0" hangingPunct="1">
        <a:defRPr sz="8640" kern="1200">
          <a:solidFill>
            <a:schemeClr val="tx1"/>
          </a:solidFill>
          <a:latin typeface="+mn-lt"/>
          <a:ea typeface="+mn-ea"/>
          <a:cs typeface="+mn-cs"/>
        </a:defRPr>
      </a:lvl6pPr>
      <a:lvl7pPr marL="13168019" algn="l" defTabSz="4389339" rtl="0" eaLnBrk="1" latinLnBrk="0" hangingPunct="1">
        <a:defRPr sz="8640" kern="1200">
          <a:solidFill>
            <a:schemeClr val="tx1"/>
          </a:solidFill>
          <a:latin typeface="+mn-lt"/>
          <a:ea typeface="+mn-ea"/>
          <a:cs typeface="+mn-cs"/>
        </a:defRPr>
      </a:lvl7pPr>
      <a:lvl8pPr marL="15362688" algn="l" defTabSz="4389339" rtl="0" eaLnBrk="1" latinLnBrk="0" hangingPunct="1">
        <a:defRPr sz="8640" kern="1200">
          <a:solidFill>
            <a:schemeClr val="tx1"/>
          </a:solidFill>
          <a:latin typeface="+mn-lt"/>
          <a:ea typeface="+mn-ea"/>
          <a:cs typeface="+mn-cs"/>
        </a:defRPr>
      </a:lvl8pPr>
      <a:lvl9pPr marL="17557358" algn="l" defTabSz="4389339"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chemeClr val="accent2">
                <a:lumMod val="60000"/>
                <a:lumOff val="40000"/>
              </a:schemeClr>
            </a:gs>
            <a:gs pos="2016">
              <a:schemeClr val="accent2">
                <a:lumMod val="75000"/>
              </a:schemeClr>
            </a:gs>
            <a:gs pos="0">
              <a:schemeClr val="accent2">
                <a:lumMod val="50000"/>
              </a:schemeClr>
            </a:gs>
            <a:gs pos="28000">
              <a:schemeClr val="accent2"/>
            </a:gs>
            <a:gs pos="87000">
              <a:schemeClr val="accent2">
                <a:lumMod val="40000"/>
                <a:lumOff val="60000"/>
              </a:schemeClr>
            </a:gs>
            <a:gs pos="100000">
              <a:schemeClr val="accent4">
                <a:lumMod val="40000"/>
                <a:lumOff val="60000"/>
              </a:schemeClr>
            </a:gs>
          </a:gsLst>
          <a:lin ang="5400000" scaled="1"/>
          <a:tileRect/>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1ED5D8A-F1D2-034B-8073-08AE8C1A86A3}"/>
              </a:ext>
            </a:extLst>
          </p:cNvPr>
          <p:cNvGrpSpPr/>
          <p:nvPr/>
        </p:nvGrpSpPr>
        <p:grpSpPr>
          <a:xfrm>
            <a:off x="3816710" y="321384"/>
            <a:ext cx="36346387" cy="4658106"/>
            <a:chOff x="1624881" y="-101141"/>
            <a:chExt cx="9924116" cy="1293919"/>
          </a:xfrm>
        </p:grpSpPr>
        <p:sp>
          <p:nvSpPr>
            <p:cNvPr id="4" name="TextBox 3">
              <a:extLst>
                <a:ext uri="{FF2B5EF4-FFF2-40B4-BE49-F238E27FC236}">
                  <a16:creationId xmlns:a16="http://schemas.microsoft.com/office/drawing/2014/main" id="{444BA444-7664-ED41-B86B-DBDEA6B4096D}"/>
                </a:ext>
              </a:extLst>
            </p:cNvPr>
            <p:cNvSpPr txBox="1"/>
            <p:nvPr/>
          </p:nvSpPr>
          <p:spPr>
            <a:xfrm>
              <a:off x="3150840" y="-101141"/>
              <a:ext cx="7561395" cy="179536"/>
            </a:xfrm>
            <a:prstGeom prst="rect">
              <a:avLst/>
            </a:prstGeom>
            <a:noFill/>
          </p:spPr>
          <p:txBody>
            <a:bodyPr wrap="square" rtlCol="0">
              <a:spAutoFit/>
            </a:bodyPr>
            <a:lstStyle/>
            <a:p>
              <a:pPr algn="ctr"/>
              <a:r>
                <a:rPr lang="en-US" sz="3600" b="1" dirty="0">
                  <a:solidFill>
                    <a:schemeClr val="bg1"/>
                  </a:solidFill>
                </a:rPr>
                <a:t>University of Southern California, Viterbi School of Engineering, Sonny Astani Department of Civil and Environmental Engineering</a:t>
              </a:r>
            </a:p>
          </p:txBody>
        </p:sp>
        <p:sp>
          <p:nvSpPr>
            <p:cNvPr id="5" name="TextBox 4">
              <a:extLst>
                <a:ext uri="{FF2B5EF4-FFF2-40B4-BE49-F238E27FC236}">
                  <a16:creationId xmlns:a16="http://schemas.microsoft.com/office/drawing/2014/main" id="{056135E1-23AC-B643-B522-AF271BA96448}"/>
                </a:ext>
              </a:extLst>
            </p:cNvPr>
            <p:cNvSpPr txBox="1"/>
            <p:nvPr/>
          </p:nvSpPr>
          <p:spPr>
            <a:xfrm>
              <a:off x="1624881" y="121384"/>
              <a:ext cx="9924116" cy="595908"/>
            </a:xfrm>
            <a:prstGeom prst="roundRect">
              <a:avLst/>
            </a:prstGeom>
            <a:noFill/>
            <a:ln w="111125" cap="rnd">
              <a:solidFill>
                <a:srgbClr val="FFD55F"/>
              </a:solidFill>
            </a:ln>
          </p:spPr>
          <p:txBody>
            <a:bodyPr wrap="square" lIns="0" rIns="0" rtlCol="0">
              <a:spAutoFit/>
            </a:bodyPr>
            <a:lstStyle/>
            <a:p>
              <a:r>
                <a:rPr lang="en-US" sz="6000" b="1" dirty="0">
                  <a:latin typeface="Helvetica" pitchFamily="2" charset="0"/>
                </a:rPr>
                <a:t>Bioconversion of Methane to Methanol by </a:t>
              </a:r>
              <a:r>
                <a:rPr lang="en-US" sz="6000" b="1" i="1" dirty="0">
                  <a:latin typeface="Helvetica" pitchFamily="2" charset="0"/>
                </a:rPr>
                <a:t>Methylomicrobium buryatense </a:t>
              </a:r>
              <a:r>
                <a:rPr lang="en-US" sz="6000" b="1" dirty="0">
                  <a:latin typeface="Helvetica" pitchFamily="2" charset="0"/>
                </a:rPr>
                <a:t>5GB1 in Batch Bioreactor </a:t>
              </a:r>
            </a:p>
            <a:p>
              <a:pPr algn="ctr"/>
              <a:r>
                <a:rPr lang="en-US" sz="6000" b="1" dirty="0">
                  <a:latin typeface="Helvetica" pitchFamily="2" charset="0"/>
                </a:rPr>
                <a:t>(Part II)</a:t>
              </a:r>
            </a:p>
          </p:txBody>
        </p:sp>
        <p:sp>
          <p:nvSpPr>
            <p:cNvPr id="6" name="Rectangle 5">
              <a:extLst>
                <a:ext uri="{FF2B5EF4-FFF2-40B4-BE49-F238E27FC236}">
                  <a16:creationId xmlns:a16="http://schemas.microsoft.com/office/drawing/2014/main" id="{7E822427-6895-BA49-94FB-43209AD46849}"/>
                </a:ext>
              </a:extLst>
            </p:cNvPr>
            <p:cNvSpPr/>
            <p:nvPr/>
          </p:nvSpPr>
          <p:spPr>
            <a:xfrm>
              <a:off x="2526567" y="790958"/>
              <a:ext cx="8120744" cy="401820"/>
            </a:xfrm>
            <a:prstGeom prst="rect">
              <a:avLst/>
            </a:prstGeom>
          </p:spPr>
          <p:txBody>
            <a:bodyPr wrap="square">
              <a:spAutoFit/>
            </a:bodyPr>
            <a:lstStyle/>
            <a:p>
              <a:pPr algn="ctr"/>
              <a:r>
                <a:rPr lang="en-US" sz="4400" b="1" dirty="0">
                  <a:solidFill>
                    <a:schemeClr val="bg1"/>
                  </a:solidFill>
                </a:rPr>
                <a:t>Research Students: Michael Nazari, Keyuan Li, and Summer Siddiqui</a:t>
              </a:r>
            </a:p>
            <a:p>
              <a:pPr algn="ctr"/>
              <a:r>
                <a:rPr lang="en-US" sz="4400" b="1" dirty="0">
                  <a:solidFill>
                    <a:schemeClr val="bg1"/>
                  </a:solidFill>
                </a:rPr>
                <a:t>Faculty Advisor: Professor Mike </a:t>
              </a:r>
              <a:r>
                <a:rPr lang="en-US" sz="4400" b="1" dirty="0" err="1">
                  <a:solidFill>
                    <a:schemeClr val="bg1"/>
                  </a:solidFill>
                </a:rPr>
                <a:t>Pirbazari</a:t>
              </a:r>
              <a:endParaRPr lang="en-US" sz="4400" b="1" dirty="0">
                <a:solidFill>
                  <a:schemeClr val="bg1"/>
                </a:solidFill>
              </a:endParaRPr>
            </a:p>
          </p:txBody>
        </p:sp>
      </p:grpSp>
      <p:grpSp>
        <p:nvGrpSpPr>
          <p:cNvPr id="48" name="Group 47">
            <a:extLst>
              <a:ext uri="{FF2B5EF4-FFF2-40B4-BE49-F238E27FC236}">
                <a16:creationId xmlns:a16="http://schemas.microsoft.com/office/drawing/2014/main" id="{2F6D9B23-B400-EA3B-765D-EC166DDB1830}"/>
              </a:ext>
            </a:extLst>
          </p:cNvPr>
          <p:cNvGrpSpPr/>
          <p:nvPr/>
        </p:nvGrpSpPr>
        <p:grpSpPr>
          <a:xfrm>
            <a:off x="12827183" y="5176681"/>
            <a:ext cx="19064020" cy="11840855"/>
            <a:chOff x="12116871" y="5838872"/>
            <a:chExt cx="19545498" cy="7946266"/>
          </a:xfrm>
        </p:grpSpPr>
        <p:sp>
          <p:nvSpPr>
            <p:cNvPr id="82" name="Rounded Rectangle 81">
              <a:extLst>
                <a:ext uri="{FF2B5EF4-FFF2-40B4-BE49-F238E27FC236}">
                  <a16:creationId xmlns:a16="http://schemas.microsoft.com/office/drawing/2014/main" id="{9DB2B158-1F52-044B-A389-079FC4AD4CB3}"/>
                </a:ext>
              </a:extLst>
            </p:cNvPr>
            <p:cNvSpPr/>
            <p:nvPr/>
          </p:nvSpPr>
          <p:spPr>
            <a:xfrm>
              <a:off x="12116871" y="5838872"/>
              <a:ext cx="19545498" cy="7946266"/>
            </a:xfrm>
            <a:prstGeom prst="roundRect">
              <a:avLst/>
            </a:prstGeom>
            <a:gradFill flip="none" rotWithShape="1">
              <a:gsLst>
                <a:gs pos="27000">
                  <a:schemeClr val="accent4">
                    <a:lumMod val="46000"/>
                    <a:lumOff val="54000"/>
                  </a:schemeClr>
                </a:gs>
                <a:gs pos="74000">
                  <a:schemeClr val="accent4">
                    <a:lumMod val="30969"/>
                    <a:lumOff val="69031"/>
                  </a:schemeClr>
                </a:gs>
                <a:gs pos="100000">
                  <a:schemeClr val="accent4">
                    <a:lumMod val="20000"/>
                    <a:lumOff val="80000"/>
                  </a:schemeClr>
                </a:gs>
              </a:gsLst>
              <a:lin ang="2700000" scaled="1"/>
              <a:tileRect/>
            </a:gra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130" dirty="0"/>
            </a:p>
          </p:txBody>
        </p:sp>
        <p:sp>
          <p:nvSpPr>
            <p:cNvPr id="25" name="TextBox 24">
              <a:extLst>
                <a:ext uri="{FF2B5EF4-FFF2-40B4-BE49-F238E27FC236}">
                  <a16:creationId xmlns:a16="http://schemas.microsoft.com/office/drawing/2014/main" id="{34DC3695-C137-DF40-BE31-3AB44DEBC7B2}"/>
                </a:ext>
              </a:extLst>
            </p:cNvPr>
            <p:cNvSpPr txBox="1"/>
            <p:nvPr/>
          </p:nvSpPr>
          <p:spPr>
            <a:xfrm>
              <a:off x="17154787" y="5998205"/>
              <a:ext cx="9993086" cy="480315"/>
            </a:xfrm>
            <a:prstGeom prst="rect">
              <a:avLst/>
            </a:prstGeom>
            <a:noFill/>
          </p:spPr>
          <p:txBody>
            <a:bodyPr wrap="square" rtlCol="0">
              <a:spAutoFit/>
            </a:bodyPr>
            <a:lstStyle/>
            <a:p>
              <a:pPr algn="ctr"/>
              <a:r>
                <a:rPr lang="en-US" sz="4200" b="1" u="sng" dirty="0"/>
                <a:t>Experimental Methods</a:t>
              </a:r>
            </a:p>
          </p:txBody>
        </p:sp>
      </p:grpSp>
      <p:sp>
        <p:nvSpPr>
          <p:cNvPr id="3" name="Rectangle 2">
            <a:extLst>
              <a:ext uri="{FF2B5EF4-FFF2-40B4-BE49-F238E27FC236}">
                <a16:creationId xmlns:a16="http://schemas.microsoft.com/office/drawing/2014/main" id="{3F35F9F3-6DA2-024D-B6D7-31BFB96F600F}"/>
              </a:ext>
            </a:extLst>
          </p:cNvPr>
          <p:cNvSpPr/>
          <p:nvPr/>
        </p:nvSpPr>
        <p:spPr>
          <a:xfrm>
            <a:off x="12957878" y="3908456"/>
            <a:ext cx="18124361" cy="1092479"/>
          </a:xfrm>
          <a:prstGeom prst="rect">
            <a:avLst/>
          </a:prstGeom>
        </p:spPr>
        <p:txBody>
          <a:bodyPr wrap="square">
            <a:spAutoFit/>
          </a:bodyPr>
          <a:lstStyle/>
          <a:p>
            <a:pPr marL="457223" indent="-457223" defTabSz="3292005">
              <a:buSzPct val="150000"/>
              <a:buFont typeface="Arial" panose="020B0604020202020204" pitchFamily="34" charset="0"/>
              <a:buChar char="•"/>
              <a:defRPr/>
            </a:pPr>
            <a:endParaRPr lang="en-US" sz="3499" dirty="0">
              <a:solidFill>
                <a:prstClr val="black"/>
              </a:solidFill>
            </a:endParaRPr>
          </a:p>
          <a:p>
            <a:pPr lvl="0">
              <a:defRPr/>
            </a:pPr>
            <a:endParaRPr lang="en-US" sz="3000" dirty="0">
              <a:solidFill>
                <a:prstClr val="black"/>
              </a:solidFill>
            </a:endParaRPr>
          </a:p>
        </p:txBody>
      </p:sp>
      <p:grpSp>
        <p:nvGrpSpPr>
          <p:cNvPr id="18" name="Group 17">
            <a:extLst>
              <a:ext uri="{FF2B5EF4-FFF2-40B4-BE49-F238E27FC236}">
                <a16:creationId xmlns:a16="http://schemas.microsoft.com/office/drawing/2014/main" id="{9AF3AA4E-90DE-3240-B58B-AA53DAF13888}"/>
              </a:ext>
            </a:extLst>
          </p:cNvPr>
          <p:cNvGrpSpPr/>
          <p:nvPr/>
        </p:nvGrpSpPr>
        <p:grpSpPr>
          <a:xfrm>
            <a:off x="413348" y="3597918"/>
            <a:ext cx="12034730" cy="4295007"/>
            <a:chOff x="42175" y="1006147"/>
            <a:chExt cx="3374575" cy="1885264"/>
          </a:xfrm>
        </p:grpSpPr>
        <p:sp>
          <p:nvSpPr>
            <p:cNvPr id="7" name="Rounded Rectangle 6">
              <a:extLst>
                <a:ext uri="{FF2B5EF4-FFF2-40B4-BE49-F238E27FC236}">
                  <a16:creationId xmlns:a16="http://schemas.microsoft.com/office/drawing/2014/main" id="{9F347891-49B0-F849-B60D-B2CE791AF0AD}"/>
                </a:ext>
              </a:extLst>
            </p:cNvPr>
            <p:cNvSpPr/>
            <p:nvPr/>
          </p:nvSpPr>
          <p:spPr>
            <a:xfrm>
              <a:off x="42175" y="1006147"/>
              <a:ext cx="3374575" cy="1885264"/>
            </a:xfrm>
            <a:prstGeom prst="roundRect">
              <a:avLst/>
            </a:prstGeom>
            <a:gradFill flip="none" rotWithShape="1">
              <a:gsLst>
                <a:gs pos="0">
                  <a:schemeClr val="accent4">
                    <a:lumMod val="60000"/>
                    <a:lumOff val="40000"/>
                  </a:schemeClr>
                </a:gs>
                <a:gs pos="50000">
                  <a:schemeClr val="accent4">
                    <a:lumMod val="40000"/>
                    <a:lumOff val="60000"/>
                  </a:schemeClr>
                </a:gs>
                <a:gs pos="100000">
                  <a:schemeClr val="accent4">
                    <a:lumMod val="20000"/>
                    <a:lumOff val="80000"/>
                  </a:schemeClr>
                </a:gs>
              </a:gsLst>
              <a:lin ang="2700000" scaled="1"/>
              <a:tileRect/>
            </a:gra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130" dirty="0"/>
            </a:p>
          </p:txBody>
        </p:sp>
        <p:sp>
          <p:nvSpPr>
            <p:cNvPr id="15" name="TextBox 14">
              <a:extLst>
                <a:ext uri="{FF2B5EF4-FFF2-40B4-BE49-F238E27FC236}">
                  <a16:creationId xmlns:a16="http://schemas.microsoft.com/office/drawing/2014/main" id="{8DDD3DC4-4121-9C46-99FE-BBE6430DBF2A}"/>
                </a:ext>
              </a:extLst>
            </p:cNvPr>
            <p:cNvSpPr txBox="1"/>
            <p:nvPr/>
          </p:nvSpPr>
          <p:spPr>
            <a:xfrm>
              <a:off x="178934" y="1100963"/>
              <a:ext cx="2917372" cy="324232"/>
            </a:xfrm>
            <a:prstGeom prst="rect">
              <a:avLst/>
            </a:prstGeom>
            <a:noFill/>
          </p:spPr>
          <p:txBody>
            <a:bodyPr wrap="square" rtlCol="0">
              <a:spAutoFit/>
            </a:bodyPr>
            <a:lstStyle/>
            <a:p>
              <a:pPr algn="ctr"/>
              <a:r>
                <a:rPr lang="en-US" sz="4200" b="1" u="sng" dirty="0"/>
                <a:t>Research Objectives</a:t>
              </a:r>
            </a:p>
          </p:txBody>
        </p:sp>
      </p:grpSp>
      <p:grpSp>
        <p:nvGrpSpPr>
          <p:cNvPr id="30" name="Group 29">
            <a:extLst>
              <a:ext uri="{FF2B5EF4-FFF2-40B4-BE49-F238E27FC236}">
                <a16:creationId xmlns:a16="http://schemas.microsoft.com/office/drawing/2014/main" id="{5FCAE1CD-C16A-A14D-8823-6B422AD461C0}"/>
              </a:ext>
            </a:extLst>
          </p:cNvPr>
          <p:cNvGrpSpPr/>
          <p:nvPr/>
        </p:nvGrpSpPr>
        <p:grpSpPr>
          <a:xfrm>
            <a:off x="12251541" y="17428196"/>
            <a:ext cx="19830204" cy="11288256"/>
            <a:chOff x="32339686" y="1272514"/>
            <a:chExt cx="11326157" cy="6576142"/>
          </a:xfrm>
        </p:grpSpPr>
        <p:grpSp>
          <p:nvGrpSpPr>
            <p:cNvPr id="28" name="Group 27">
              <a:extLst>
                <a:ext uri="{FF2B5EF4-FFF2-40B4-BE49-F238E27FC236}">
                  <a16:creationId xmlns:a16="http://schemas.microsoft.com/office/drawing/2014/main" id="{251002F6-3A8C-6C4C-AF1E-11E49955BD4F}"/>
                </a:ext>
              </a:extLst>
            </p:cNvPr>
            <p:cNvGrpSpPr/>
            <p:nvPr/>
          </p:nvGrpSpPr>
          <p:grpSpPr>
            <a:xfrm>
              <a:off x="32339686" y="1272514"/>
              <a:ext cx="11326157" cy="6576142"/>
              <a:chOff x="32339686" y="1272514"/>
              <a:chExt cx="11326157" cy="6576142"/>
            </a:xfrm>
          </p:grpSpPr>
          <p:sp>
            <p:nvSpPr>
              <p:cNvPr id="11" name="Rounded Rectangle 10">
                <a:extLst>
                  <a:ext uri="{FF2B5EF4-FFF2-40B4-BE49-F238E27FC236}">
                    <a16:creationId xmlns:a16="http://schemas.microsoft.com/office/drawing/2014/main" id="{1B1D688E-C45C-3346-BD46-331EC710C2D3}"/>
                  </a:ext>
                </a:extLst>
              </p:cNvPr>
              <p:cNvSpPr/>
              <p:nvPr/>
            </p:nvSpPr>
            <p:spPr>
              <a:xfrm>
                <a:off x="32339686" y="1272514"/>
                <a:ext cx="11325532" cy="6576142"/>
              </a:xfrm>
              <a:prstGeom prst="roundRect">
                <a:avLst/>
              </a:prstGeom>
              <a:gradFill flip="none" rotWithShape="1">
                <a:gsLst>
                  <a:gs pos="0">
                    <a:schemeClr val="accent4">
                      <a:lumMod val="60000"/>
                      <a:lumOff val="40000"/>
                    </a:schemeClr>
                  </a:gs>
                  <a:gs pos="50000">
                    <a:schemeClr val="accent4">
                      <a:lumMod val="40000"/>
                      <a:lumOff val="60000"/>
                    </a:schemeClr>
                  </a:gs>
                  <a:gs pos="100000">
                    <a:schemeClr val="accent4">
                      <a:lumMod val="20000"/>
                      <a:lumOff val="80000"/>
                    </a:schemeClr>
                  </a:gs>
                </a:gsLst>
                <a:lin ang="2700000" scaled="1"/>
                <a:tileRect/>
              </a:gra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130" dirty="0"/>
              </a:p>
            </p:txBody>
          </p:sp>
          <p:sp>
            <p:nvSpPr>
              <p:cNvPr id="21" name="TextBox 20">
                <a:extLst>
                  <a:ext uri="{FF2B5EF4-FFF2-40B4-BE49-F238E27FC236}">
                    <a16:creationId xmlns:a16="http://schemas.microsoft.com/office/drawing/2014/main" id="{AF7BA2D5-512B-6C4C-9ADA-4E786A843840}"/>
                  </a:ext>
                </a:extLst>
              </p:cNvPr>
              <p:cNvSpPr txBox="1"/>
              <p:nvPr/>
            </p:nvSpPr>
            <p:spPr>
              <a:xfrm>
                <a:off x="32491222" y="1492120"/>
                <a:ext cx="11174621" cy="430320"/>
              </a:xfrm>
              <a:prstGeom prst="rect">
                <a:avLst/>
              </a:prstGeom>
              <a:noFill/>
            </p:spPr>
            <p:txBody>
              <a:bodyPr wrap="square" rtlCol="0">
                <a:spAutoFit/>
              </a:bodyPr>
              <a:lstStyle/>
              <a:p>
                <a:pPr algn="ctr"/>
                <a:r>
                  <a:rPr lang="en-US" sz="4200" u="sng" dirty="0"/>
                  <a:t> </a:t>
                </a:r>
                <a:r>
                  <a:rPr lang="en-US" sz="4200" b="1" u="sng" dirty="0"/>
                  <a:t>Results and Discussion</a:t>
                </a:r>
                <a:endParaRPr lang="en-US" sz="4200" u="sng" dirty="0"/>
              </a:p>
            </p:txBody>
          </p:sp>
        </p:grpSp>
        <p:sp>
          <p:nvSpPr>
            <p:cNvPr id="34" name="TextBox 33">
              <a:extLst>
                <a:ext uri="{FF2B5EF4-FFF2-40B4-BE49-F238E27FC236}">
                  <a16:creationId xmlns:a16="http://schemas.microsoft.com/office/drawing/2014/main" id="{7A7DF8DF-ACEB-184C-8451-404A89994478}"/>
                </a:ext>
              </a:extLst>
            </p:cNvPr>
            <p:cNvSpPr txBox="1"/>
            <p:nvPr/>
          </p:nvSpPr>
          <p:spPr>
            <a:xfrm>
              <a:off x="32570022" y="4146819"/>
              <a:ext cx="10688739" cy="507831"/>
            </a:xfrm>
            <a:prstGeom prst="rect">
              <a:avLst/>
            </a:prstGeom>
            <a:noFill/>
          </p:spPr>
          <p:txBody>
            <a:bodyPr wrap="square" rtlCol="0">
              <a:spAutoFit/>
            </a:bodyPr>
            <a:lstStyle/>
            <a:p>
              <a:endParaRPr lang="en-US" sz="2700" dirty="0"/>
            </a:p>
          </p:txBody>
        </p:sp>
      </p:grpSp>
      <p:grpSp>
        <p:nvGrpSpPr>
          <p:cNvPr id="53" name="Group 52">
            <a:extLst>
              <a:ext uri="{FF2B5EF4-FFF2-40B4-BE49-F238E27FC236}">
                <a16:creationId xmlns:a16="http://schemas.microsoft.com/office/drawing/2014/main" id="{904222BA-48C8-0D4D-A1D8-D36C9A4B1A68}"/>
              </a:ext>
            </a:extLst>
          </p:cNvPr>
          <p:cNvGrpSpPr/>
          <p:nvPr/>
        </p:nvGrpSpPr>
        <p:grpSpPr>
          <a:xfrm>
            <a:off x="32357949" y="3756656"/>
            <a:ext cx="11132243" cy="17615485"/>
            <a:chOff x="32331673" y="7273277"/>
            <a:chExt cx="11325532" cy="6548162"/>
          </a:xfrm>
        </p:grpSpPr>
        <p:grpSp>
          <p:nvGrpSpPr>
            <p:cNvPr id="38" name="Group 37">
              <a:extLst>
                <a:ext uri="{FF2B5EF4-FFF2-40B4-BE49-F238E27FC236}">
                  <a16:creationId xmlns:a16="http://schemas.microsoft.com/office/drawing/2014/main" id="{72DF903B-677B-C144-806C-D95D89D4133D}"/>
                </a:ext>
              </a:extLst>
            </p:cNvPr>
            <p:cNvGrpSpPr/>
            <p:nvPr/>
          </p:nvGrpSpPr>
          <p:grpSpPr>
            <a:xfrm>
              <a:off x="32331673" y="7273277"/>
              <a:ext cx="11325532" cy="6548162"/>
              <a:chOff x="32331673" y="7109464"/>
              <a:chExt cx="11325532" cy="6548162"/>
            </a:xfrm>
          </p:grpSpPr>
          <p:sp>
            <p:nvSpPr>
              <p:cNvPr id="12" name="Rounded Rectangle 11">
                <a:extLst>
                  <a:ext uri="{FF2B5EF4-FFF2-40B4-BE49-F238E27FC236}">
                    <a16:creationId xmlns:a16="http://schemas.microsoft.com/office/drawing/2014/main" id="{E3970BB2-F1F1-0B4A-B0CD-5FA34EEBA8F0}"/>
                  </a:ext>
                </a:extLst>
              </p:cNvPr>
              <p:cNvSpPr/>
              <p:nvPr/>
            </p:nvSpPr>
            <p:spPr>
              <a:xfrm>
                <a:off x="32331673" y="7109464"/>
                <a:ext cx="11325532" cy="6548162"/>
              </a:xfrm>
              <a:prstGeom prst="roundRect">
                <a:avLst/>
              </a:prstGeom>
              <a:gradFill flip="none" rotWithShape="1">
                <a:gsLst>
                  <a:gs pos="0">
                    <a:schemeClr val="accent4">
                      <a:lumMod val="60000"/>
                      <a:lumOff val="40000"/>
                    </a:schemeClr>
                  </a:gs>
                  <a:gs pos="29000">
                    <a:schemeClr val="accent4">
                      <a:lumMod val="40000"/>
                      <a:lumOff val="60000"/>
                    </a:schemeClr>
                  </a:gs>
                  <a:gs pos="92000">
                    <a:schemeClr val="accent4">
                      <a:lumMod val="20000"/>
                      <a:lumOff val="80000"/>
                    </a:schemeClr>
                  </a:gs>
                </a:gsLst>
                <a:lin ang="13500000" scaled="1"/>
                <a:tileRect/>
              </a:gra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130" dirty="0"/>
              </a:p>
            </p:txBody>
          </p:sp>
          <p:sp>
            <p:nvSpPr>
              <p:cNvPr id="22" name="TextBox 21">
                <a:extLst>
                  <a:ext uri="{FF2B5EF4-FFF2-40B4-BE49-F238E27FC236}">
                    <a16:creationId xmlns:a16="http://schemas.microsoft.com/office/drawing/2014/main" id="{FD13BF3E-0DDD-1A43-A42A-BCE943D1FF02}"/>
                  </a:ext>
                </a:extLst>
              </p:cNvPr>
              <p:cNvSpPr txBox="1"/>
              <p:nvPr/>
            </p:nvSpPr>
            <p:spPr>
              <a:xfrm>
                <a:off x="32819569" y="7284182"/>
                <a:ext cx="10502539" cy="760665"/>
              </a:xfrm>
              <a:prstGeom prst="rect">
                <a:avLst/>
              </a:prstGeom>
              <a:noFill/>
            </p:spPr>
            <p:txBody>
              <a:bodyPr wrap="square" rtlCol="0">
                <a:spAutoFit/>
              </a:bodyPr>
              <a:lstStyle/>
              <a:p>
                <a:pPr algn="ctr"/>
                <a:r>
                  <a:rPr lang="en-US" sz="4001" b="1" u="sng" dirty="0"/>
                  <a:t>Future Work</a:t>
                </a:r>
              </a:p>
            </p:txBody>
          </p:sp>
        </p:grpSp>
        <p:sp>
          <p:nvSpPr>
            <p:cNvPr id="51" name="TextBox 50">
              <a:extLst>
                <a:ext uri="{FF2B5EF4-FFF2-40B4-BE49-F238E27FC236}">
                  <a16:creationId xmlns:a16="http://schemas.microsoft.com/office/drawing/2014/main" id="{1B8274DD-CF72-0649-9CFC-B7C6364D7022}"/>
                </a:ext>
              </a:extLst>
            </p:cNvPr>
            <p:cNvSpPr txBox="1"/>
            <p:nvPr/>
          </p:nvSpPr>
          <p:spPr>
            <a:xfrm>
              <a:off x="32945192" y="7960984"/>
              <a:ext cx="10442587" cy="545596"/>
            </a:xfrm>
            <a:prstGeom prst="rect">
              <a:avLst/>
            </a:prstGeom>
            <a:noFill/>
          </p:spPr>
          <p:txBody>
            <a:bodyPr wrap="square" rtlCol="0">
              <a:spAutoFit/>
            </a:bodyPr>
            <a:lstStyle/>
            <a:p>
              <a:endParaRPr lang="en-US" sz="2700" dirty="0">
                <a:latin typeface="Calibri" panose="020F0502020204030204" pitchFamily="34" charset="0"/>
                <a:cs typeface="Calibri" panose="020F0502020204030204" pitchFamily="34" charset="0"/>
              </a:endParaRPr>
            </a:p>
          </p:txBody>
        </p:sp>
      </p:grpSp>
      <p:grpSp>
        <p:nvGrpSpPr>
          <p:cNvPr id="37" name="Group 36">
            <a:extLst>
              <a:ext uri="{FF2B5EF4-FFF2-40B4-BE49-F238E27FC236}">
                <a16:creationId xmlns:a16="http://schemas.microsoft.com/office/drawing/2014/main" id="{3A66D8C2-5309-B94E-8B34-C7DAC5044827}"/>
              </a:ext>
            </a:extLst>
          </p:cNvPr>
          <p:cNvGrpSpPr/>
          <p:nvPr/>
        </p:nvGrpSpPr>
        <p:grpSpPr>
          <a:xfrm>
            <a:off x="12235910" y="29127112"/>
            <a:ext cx="19829111" cy="3262351"/>
            <a:chOff x="33128621" y="15132329"/>
            <a:chExt cx="11325532" cy="3615594"/>
          </a:xfrm>
        </p:grpSpPr>
        <p:grpSp>
          <p:nvGrpSpPr>
            <p:cNvPr id="24" name="Group 23">
              <a:extLst>
                <a:ext uri="{FF2B5EF4-FFF2-40B4-BE49-F238E27FC236}">
                  <a16:creationId xmlns:a16="http://schemas.microsoft.com/office/drawing/2014/main" id="{486B0A5D-8673-8743-B41B-9DF40ADBB83D}"/>
                </a:ext>
              </a:extLst>
            </p:cNvPr>
            <p:cNvGrpSpPr/>
            <p:nvPr/>
          </p:nvGrpSpPr>
          <p:grpSpPr>
            <a:xfrm>
              <a:off x="33128621" y="15132329"/>
              <a:ext cx="11325532" cy="3615594"/>
              <a:chOff x="9012705" y="6037046"/>
              <a:chExt cx="3374573" cy="1313486"/>
            </a:xfrm>
          </p:grpSpPr>
          <p:sp>
            <p:nvSpPr>
              <p:cNvPr id="13" name="Rounded Rectangle 12">
                <a:extLst>
                  <a:ext uri="{FF2B5EF4-FFF2-40B4-BE49-F238E27FC236}">
                    <a16:creationId xmlns:a16="http://schemas.microsoft.com/office/drawing/2014/main" id="{62D4018A-F1F3-7E43-966B-A15427DD7CCD}"/>
                  </a:ext>
                </a:extLst>
              </p:cNvPr>
              <p:cNvSpPr/>
              <p:nvPr/>
            </p:nvSpPr>
            <p:spPr>
              <a:xfrm>
                <a:off x="9012705" y="6037046"/>
                <a:ext cx="3374573" cy="1313486"/>
              </a:xfrm>
              <a:prstGeom prst="roundRect">
                <a:avLst/>
              </a:prstGeom>
              <a:gradFill flip="none" rotWithShape="1">
                <a:gsLst>
                  <a:gs pos="10000">
                    <a:schemeClr val="accent2">
                      <a:lumMod val="40000"/>
                      <a:lumOff val="60000"/>
                    </a:schemeClr>
                  </a:gs>
                  <a:gs pos="50000">
                    <a:schemeClr val="accent2">
                      <a:lumMod val="60000"/>
                      <a:lumOff val="40000"/>
                    </a:schemeClr>
                  </a:gs>
                  <a:gs pos="88000">
                    <a:schemeClr val="accent2"/>
                  </a:gs>
                </a:gsLst>
                <a:lin ang="2700000" scaled="1"/>
                <a:tileRect/>
              </a:gra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endParaRPr lang="en-US" sz="2700" dirty="0"/>
              </a:p>
            </p:txBody>
          </p:sp>
          <p:sp>
            <p:nvSpPr>
              <p:cNvPr id="23" name="TextBox 22">
                <a:extLst>
                  <a:ext uri="{FF2B5EF4-FFF2-40B4-BE49-F238E27FC236}">
                    <a16:creationId xmlns:a16="http://schemas.microsoft.com/office/drawing/2014/main" id="{034AE595-482A-6A4A-978F-3E7D04A997E0}"/>
                  </a:ext>
                </a:extLst>
              </p:cNvPr>
              <p:cNvSpPr txBox="1"/>
              <p:nvPr/>
            </p:nvSpPr>
            <p:spPr>
              <a:xfrm>
                <a:off x="9282953" y="6115646"/>
                <a:ext cx="2917372" cy="257210"/>
              </a:xfrm>
              <a:prstGeom prst="rect">
                <a:avLst/>
              </a:prstGeom>
              <a:noFill/>
            </p:spPr>
            <p:txBody>
              <a:bodyPr wrap="square" rtlCol="0">
                <a:spAutoFit/>
              </a:bodyPr>
              <a:lstStyle/>
              <a:p>
                <a:pPr algn="ctr"/>
                <a:r>
                  <a:rPr lang="en-US" sz="4001" b="1" u="sng" dirty="0"/>
                  <a:t>Acknowledgements</a:t>
                </a:r>
              </a:p>
            </p:txBody>
          </p:sp>
        </p:grpSp>
        <p:sp>
          <p:nvSpPr>
            <p:cNvPr id="83" name="TextBox 82">
              <a:extLst>
                <a:ext uri="{FF2B5EF4-FFF2-40B4-BE49-F238E27FC236}">
                  <a16:creationId xmlns:a16="http://schemas.microsoft.com/office/drawing/2014/main" id="{966C7656-5707-A54B-9E63-1C821E2EF3E5}"/>
                </a:ext>
              </a:extLst>
            </p:cNvPr>
            <p:cNvSpPr txBox="1"/>
            <p:nvPr/>
          </p:nvSpPr>
          <p:spPr>
            <a:xfrm>
              <a:off x="33402384" y="16111311"/>
              <a:ext cx="10830822" cy="923330"/>
            </a:xfrm>
            <a:prstGeom prst="rect">
              <a:avLst/>
            </a:prstGeom>
            <a:noFill/>
          </p:spPr>
          <p:txBody>
            <a:bodyPr wrap="square" rtlCol="0">
              <a:spAutoFit/>
            </a:bodyPr>
            <a:lstStyle/>
            <a:p>
              <a:pPr marL="457223" indent="-457223">
                <a:buSzPct val="150000"/>
                <a:buFont typeface="Arial" panose="020B0604020202020204" pitchFamily="34" charset="0"/>
                <a:buChar char="•"/>
              </a:pPr>
              <a:endParaRPr lang="en-US" sz="2700" dirty="0">
                <a:latin typeface="Calibri" panose="020F0502020204030204" pitchFamily="34" charset="0"/>
                <a:cs typeface="Calibri" panose="020F0502020204030204" pitchFamily="34" charset="0"/>
              </a:endParaRPr>
            </a:p>
            <a:p>
              <a:pPr marL="457223" indent="-457223">
                <a:buSzPct val="150000"/>
                <a:buFont typeface="Arial" panose="020B0604020202020204" pitchFamily="34" charset="0"/>
                <a:buChar char="•"/>
              </a:pPr>
              <a:endParaRPr lang="en-US" sz="2700" dirty="0">
                <a:latin typeface="Calibri" panose="020F0502020204030204" pitchFamily="34" charset="0"/>
                <a:cs typeface="Calibri" panose="020F0502020204030204" pitchFamily="34" charset="0"/>
              </a:endParaRPr>
            </a:p>
          </p:txBody>
        </p:sp>
      </p:grpSp>
      <p:grpSp>
        <p:nvGrpSpPr>
          <p:cNvPr id="35" name="Group 34">
            <a:extLst>
              <a:ext uri="{FF2B5EF4-FFF2-40B4-BE49-F238E27FC236}">
                <a16:creationId xmlns:a16="http://schemas.microsoft.com/office/drawing/2014/main" id="{61879A2B-5046-6E47-AE57-DE8FD175373C}"/>
              </a:ext>
            </a:extLst>
          </p:cNvPr>
          <p:cNvGrpSpPr/>
          <p:nvPr/>
        </p:nvGrpSpPr>
        <p:grpSpPr>
          <a:xfrm>
            <a:off x="419134" y="7400179"/>
            <a:ext cx="12034730" cy="8408650"/>
            <a:chOff x="1268" y="6789637"/>
            <a:chExt cx="11325532" cy="8446563"/>
          </a:xfrm>
        </p:grpSpPr>
        <p:grpSp>
          <p:nvGrpSpPr>
            <p:cNvPr id="91" name="Group 90">
              <a:extLst>
                <a:ext uri="{FF2B5EF4-FFF2-40B4-BE49-F238E27FC236}">
                  <a16:creationId xmlns:a16="http://schemas.microsoft.com/office/drawing/2014/main" id="{70670313-940C-1848-8741-89DFD3086984}"/>
                </a:ext>
              </a:extLst>
            </p:cNvPr>
            <p:cNvGrpSpPr/>
            <p:nvPr/>
          </p:nvGrpSpPr>
          <p:grpSpPr>
            <a:xfrm>
              <a:off x="1268" y="7614554"/>
              <a:ext cx="11325532" cy="7621646"/>
              <a:chOff x="42175" y="1278149"/>
              <a:chExt cx="3374575" cy="1613262"/>
            </a:xfrm>
          </p:grpSpPr>
          <p:sp>
            <p:nvSpPr>
              <p:cNvPr id="94" name="Rounded Rectangle 93">
                <a:extLst>
                  <a:ext uri="{FF2B5EF4-FFF2-40B4-BE49-F238E27FC236}">
                    <a16:creationId xmlns:a16="http://schemas.microsoft.com/office/drawing/2014/main" id="{1CE1E2D7-CC74-5C4C-A077-FB209F8C3A96}"/>
                  </a:ext>
                </a:extLst>
              </p:cNvPr>
              <p:cNvSpPr/>
              <p:nvPr/>
            </p:nvSpPr>
            <p:spPr>
              <a:xfrm>
                <a:off x="42175" y="1278149"/>
                <a:ext cx="3374575" cy="1613262"/>
              </a:xfrm>
              <a:prstGeom prst="roundRect">
                <a:avLst/>
              </a:prstGeom>
              <a:gradFill flip="none" rotWithShape="1">
                <a:gsLst>
                  <a:gs pos="0">
                    <a:schemeClr val="accent4">
                      <a:lumMod val="20000"/>
                      <a:lumOff val="80000"/>
                    </a:schemeClr>
                  </a:gs>
                  <a:gs pos="50000">
                    <a:schemeClr val="accent4">
                      <a:lumMod val="40000"/>
                      <a:lumOff val="60000"/>
                    </a:schemeClr>
                  </a:gs>
                  <a:gs pos="100000">
                    <a:schemeClr val="accent4">
                      <a:lumMod val="60000"/>
                      <a:lumOff val="40000"/>
                    </a:schemeClr>
                  </a:gs>
                </a:gsLst>
                <a:lin ang="2700000" scaled="1"/>
                <a:tileRect/>
              </a:gra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130" dirty="0"/>
              </a:p>
            </p:txBody>
          </p:sp>
          <p:sp>
            <p:nvSpPr>
              <p:cNvPr id="95" name="TextBox 94">
                <a:extLst>
                  <a:ext uri="{FF2B5EF4-FFF2-40B4-BE49-F238E27FC236}">
                    <a16:creationId xmlns:a16="http://schemas.microsoft.com/office/drawing/2014/main" id="{326D9DCC-7675-F246-AD6B-481999D90989}"/>
                  </a:ext>
                </a:extLst>
              </p:cNvPr>
              <p:cNvSpPr txBox="1"/>
              <p:nvPr/>
            </p:nvSpPr>
            <p:spPr>
              <a:xfrm>
                <a:off x="259810" y="1318473"/>
                <a:ext cx="2917372" cy="153507"/>
              </a:xfrm>
              <a:prstGeom prst="rect">
                <a:avLst/>
              </a:prstGeom>
              <a:noFill/>
            </p:spPr>
            <p:txBody>
              <a:bodyPr wrap="square" rtlCol="0">
                <a:spAutoFit/>
              </a:bodyPr>
              <a:lstStyle/>
              <a:p>
                <a:pPr algn="ctr"/>
                <a:r>
                  <a:rPr lang="en-US" sz="4001" b="1" u="sng" dirty="0"/>
                  <a:t>Rationale</a:t>
                </a:r>
              </a:p>
            </p:txBody>
          </p:sp>
        </p:grpSp>
        <p:sp>
          <p:nvSpPr>
            <p:cNvPr id="96" name="TextBox 95">
              <a:extLst>
                <a:ext uri="{FF2B5EF4-FFF2-40B4-BE49-F238E27FC236}">
                  <a16:creationId xmlns:a16="http://schemas.microsoft.com/office/drawing/2014/main" id="{FCA8DF5C-8767-B94F-A6CB-AD38E5D8C8DF}"/>
                </a:ext>
              </a:extLst>
            </p:cNvPr>
            <p:cNvSpPr txBox="1"/>
            <p:nvPr/>
          </p:nvSpPr>
          <p:spPr>
            <a:xfrm>
              <a:off x="396057" y="6789637"/>
              <a:ext cx="10914027" cy="1103403"/>
            </a:xfrm>
            <a:prstGeom prst="rect">
              <a:avLst/>
            </a:prstGeom>
            <a:noFill/>
          </p:spPr>
          <p:txBody>
            <a:bodyPr wrap="square" rtlCol="0">
              <a:spAutoFit/>
            </a:bodyPr>
            <a:lstStyle/>
            <a:p>
              <a:pPr marL="457223" indent="-457223">
                <a:buSzPct val="150000"/>
                <a:buFont typeface="Arial" panose="020B0604020202020204" pitchFamily="34" charset="0"/>
                <a:buChar char="•"/>
              </a:pPr>
              <a:endParaRPr lang="en-US" sz="3200" dirty="0"/>
            </a:p>
            <a:p>
              <a:pPr marL="457223" indent="-457223">
                <a:buSzPct val="150000"/>
                <a:buFont typeface="Arial" panose="020B0604020202020204" pitchFamily="34" charset="0"/>
                <a:buChar char="•"/>
              </a:pPr>
              <a:endParaRPr lang="en-US" sz="3200" dirty="0"/>
            </a:p>
          </p:txBody>
        </p:sp>
      </p:grpSp>
      <p:grpSp>
        <p:nvGrpSpPr>
          <p:cNvPr id="36" name="Group 35">
            <a:extLst>
              <a:ext uri="{FF2B5EF4-FFF2-40B4-BE49-F238E27FC236}">
                <a16:creationId xmlns:a16="http://schemas.microsoft.com/office/drawing/2014/main" id="{BC1255CB-13D3-0841-9EBD-2BAFDA538179}"/>
              </a:ext>
            </a:extLst>
          </p:cNvPr>
          <p:cNvGrpSpPr/>
          <p:nvPr/>
        </p:nvGrpSpPr>
        <p:grpSpPr>
          <a:xfrm>
            <a:off x="244258" y="16083270"/>
            <a:ext cx="11475226" cy="16298255"/>
            <a:chOff x="85018" y="15421082"/>
            <a:chExt cx="11325532" cy="7214276"/>
          </a:xfrm>
        </p:grpSpPr>
        <p:grpSp>
          <p:nvGrpSpPr>
            <p:cNvPr id="97" name="Group 96">
              <a:extLst>
                <a:ext uri="{FF2B5EF4-FFF2-40B4-BE49-F238E27FC236}">
                  <a16:creationId xmlns:a16="http://schemas.microsoft.com/office/drawing/2014/main" id="{1A104E67-0036-0146-9CD4-CE431B847EE1}"/>
                </a:ext>
              </a:extLst>
            </p:cNvPr>
            <p:cNvGrpSpPr/>
            <p:nvPr/>
          </p:nvGrpSpPr>
          <p:grpSpPr>
            <a:xfrm>
              <a:off x="85018" y="15421082"/>
              <a:ext cx="11325532" cy="7214276"/>
              <a:chOff x="42175" y="1006147"/>
              <a:chExt cx="3374575" cy="2127512"/>
            </a:xfrm>
          </p:grpSpPr>
          <p:sp>
            <p:nvSpPr>
              <p:cNvPr id="98" name="Rounded Rectangle 97">
                <a:extLst>
                  <a:ext uri="{FF2B5EF4-FFF2-40B4-BE49-F238E27FC236}">
                    <a16:creationId xmlns:a16="http://schemas.microsoft.com/office/drawing/2014/main" id="{6B74F289-60C5-0E4D-9905-7EA7F01CB0C4}"/>
                  </a:ext>
                </a:extLst>
              </p:cNvPr>
              <p:cNvSpPr/>
              <p:nvPr/>
            </p:nvSpPr>
            <p:spPr>
              <a:xfrm>
                <a:off x="42175" y="1006147"/>
                <a:ext cx="3374575" cy="2127512"/>
              </a:xfrm>
              <a:prstGeom prst="roundRect">
                <a:avLst/>
              </a:prstGeom>
              <a:gradFill flip="none" rotWithShape="1">
                <a:gsLst>
                  <a:gs pos="8000">
                    <a:schemeClr val="accent4">
                      <a:lumMod val="60000"/>
                      <a:lumOff val="40000"/>
                    </a:schemeClr>
                  </a:gs>
                  <a:gs pos="76000">
                    <a:schemeClr val="accent4">
                      <a:lumMod val="20000"/>
                      <a:lumOff val="80000"/>
                    </a:schemeClr>
                  </a:gs>
                  <a:gs pos="30000">
                    <a:schemeClr val="accent4">
                      <a:lumMod val="40000"/>
                      <a:lumOff val="60000"/>
                    </a:schemeClr>
                  </a:gs>
                  <a:gs pos="100000">
                    <a:schemeClr val="accent2">
                      <a:lumMod val="20000"/>
                      <a:lumOff val="80000"/>
                    </a:schemeClr>
                  </a:gs>
                </a:gsLst>
                <a:lin ang="2700000" scaled="1"/>
                <a:tileRect/>
              </a:gra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130" dirty="0"/>
              </a:p>
            </p:txBody>
          </p:sp>
          <p:sp>
            <p:nvSpPr>
              <p:cNvPr id="99" name="TextBox 98">
                <a:extLst>
                  <a:ext uri="{FF2B5EF4-FFF2-40B4-BE49-F238E27FC236}">
                    <a16:creationId xmlns:a16="http://schemas.microsoft.com/office/drawing/2014/main" id="{577905CE-E58F-7F44-8733-D6B7D5AB958B}"/>
                  </a:ext>
                </a:extLst>
              </p:cNvPr>
              <p:cNvSpPr txBox="1"/>
              <p:nvPr/>
            </p:nvSpPr>
            <p:spPr>
              <a:xfrm>
                <a:off x="267708" y="1057439"/>
                <a:ext cx="2917372" cy="96422"/>
              </a:xfrm>
              <a:prstGeom prst="rect">
                <a:avLst/>
              </a:prstGeom>
              <a:noFill/>
            </p:spPr>
            <p:txBody>
              <a:bodyPr wrap="square" rtlCol="0">
                <a:spAutoFit/>
              </a:bodyPr>
              <a:lstStyle/>
              <a:p>
                <a:pPr algn="ctr"/>
                <a:r>
                  <a:rPr lang="en-US" sz="4200" b="1" u="sng" dirty="0"/>
                  <a:t>Fundamentals</a:t>
                </a:r>
              </a:p>
            </p:txBody>
          </p:sp>
        </p:grpSp>
        <p:sp>
          <p:nvSpPr>
            <p:cNvPr id="100" name="TextBox 99">
              <a:extLst>
                <a:ext uri="{FF2B5EF4-FFF2-40B4-BE49-F238E27FC236}">
                  <a16:creationId xmlns:a16="http://schemas.microsoft.com/office/drawing/2014/main" id="{81A11DEA-05A3-7046-8875-E2C4294F22F1}"/>
                </a:ext>
              </a:extLst>
            </p:cNvPr>
            <p:cNvSpPr txBox="1"/>
            <p:nvPr/>
          </p:nvSpPr>
          <p:spPr>
            <a:xfrm>
              <a:off x="496523" y="16109305"/>
              <a:ext cx="10914027" cy="584775"/>
            </a:xfrm>
            <a:prstGeom prst="rect">
              <a:avLst/>
            </a:prstGeom>
            <a:noFill/>
          </p:spPr>
          <p:txBody>
            <a:bodyPr wrap="square" rtlCol="0">
              <a:spAutoFit/>
            </a:bodyPr>
            <a:lstStyle/>
            <a:p>
              <a:pPr marL="457223" indent="-457223">
                <a:buSzPct val="150000"/>
                <a:buFont typeface="Arial" panose="020B0604020202020204" pitchFamily="34" charset="0"/>
                <a:buChar char="•"/>
              </a:pPr>
              <a:endParaRPr lang="en-US" sz="3200" dirty="0"/>
            </a:p>
          </p:txBody>
        </p:sp>
      </p:grpSp>
      <p:grpSp>
        <p:nvGrpSpPr>
          <p:cNvPr id="31" name="Group 30">
            <a:extLst>
              <a:ext uri="{FF2B5EF4-FFF2-40B4-BE49-F238E27FC236}">
                <a16:creationId xmlns:a16="http://schemas.microsoft.com/office/drawing/2014/main" id="{859FD74F-D159-894C-8D12-8BA04A8DC63A}"/>
              </a:ext>
            </a:extLst>
          </p:cNvPr>
          <p:cNvGrpSpPr/>
          <p:nvPr/>
        </p:nvGrpSpPr>
        <p:grpSpPr>
          <a:xfrm>
            <a:off x="32357949" y="26372107"/>
            <a:ext cx="11126467" cy="6009419"/>
            <a:chOff x="466548" y="29231153"/>
            <a:chExt cx="11325532" cy="3343812"/>
          </a:xfrm>
        </p:grpSpPr>
        <p:grpSp>
          <p:nvGrpSpPr>
            <p:cNvPr id="101" name="Group 100">
              <a:extLst>
                <a:ext uri="{FF2B5EF4-FFF2-40B4-BE49-F238E27FC236}">
                  <a16:creationId xmlns:a16="http://schemas.microsoft.com/office/drawing/2014/main" id="{8649EF1F-F5BC-E143-B24A-FB7A2C9D2CA8}"/>
                </a:ext>
              </a:extLst>
            </p:cNvPr>
            <p:cNvGrpSpPr/>
            <p:nvPr/>
          </p:nvGrpSpPr>
          <p:grpSpPr>
            <a:xfrm>
              <a:off x="466548" y="29231153"/>
              <a:ext cx="11325532" cy="3343812"/>
              <a:chOff x="42175" y="787447"/>
              <a:chExt cx="3374575" cy="2103964"/>
            </a:xfrm>
          </p:grpSpPr>
          <p:sp>
            <p:nvSpPr>
              <p:cNvPr id="102" name="Rounded Rectangle 101">
                <a:extLst>
                  <a:ext uri="{FF2B5EF4-FFF2-40B4-BE49-F238E27FC236}">
                    <a16:creationId xmlns:a16="http://schemas.microsoft.com/office/drawing/2014/main" id="{58CFF016-2998-0049-833A-340DC61B4633}"/>
                  </a:ext>
                </a:extLst>
              </p:cNvPr>
              <p:cNvSpPr/>
              <p:nvPr/>
            </p:nvSpPr>
            <p:spPr>
              <a:xfrm>
                <a:off x="42175" y="787447"/>
                <a:ext cx="3374575" cy="2103964"/>
              </a:xfrm>
              <a:prstGeom prst="roundRect">
                <a:avLst/>
              </a:prstGeom>
              <a:gradFill flip="none" rotWithShape="1">
                <a:gsLst>
                  <a:gs pos="4000">
                    <a:schemeClr val="accent2"/>
                  </a:gs>
                  <a:gs pos="42000">
                    <a:schemeClr val="accent2">
                      <a:lumMod val="60000"/>
                      <a:lumOff val="40000"/>
                    </a:schemeClr>
                  </a:gs>
                  <a:gs pos="82000">
                    <a:schemeClr val="accent2">
                      <a:lumMod val="40000"/>
                      <a:lumOff val="60000"/>
                    </a:schemeClr>
                  </a:gs>
                </a:gsLst>
                <a:lin ang="13500000" scaled="1"/>
                <a:tileRect/>
              </a:gra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130" dirty="0"/>
              </a:p>
            </p:txBody>
          </p:sp>
          <p:sp>
            <p:nvSpPr>
              <p:cNvPr id="103" name="TextBox 102">
                <a:extLst>
                  <a:ext uri="{FF2B5EF4-FFF2-40B4-BE49-F238E27FC236}">
                    <a16:creationId xmlns:a16="http://schemas.microsoft.com/office/drawing/2014/main" id="{EE3F383B-DAB7-E44C-BB83-B7966EE538C3}"/>
                  </a:ext>
                </a:extLst>
              </p:cNvPr>
              <p:cNvSpPr txBox="1"/>
              <p:nvPr/>
            </p:nvSpPr>
            <p:spPr>
              <a:xfrm>
                <a:off x="310302" y="834654"/>
                <a:ext cx="2917372" cy="296225"/>
              </a:xfrm>
              <a:prstGeom prst="rect">
                <a:avLst/>
              </a:prstGeom>
              <a:noFill/>
            </p:spPr>
            <p:txBody>
              <a:bodyPr wrap="square" rtlCol="0">
                <a:spAutoFit/>
              </a:bodyPr>
              <a:lstStyle/>
              <a:p>
                <a:pPr algn="ctr"/>
                <a:r>
                  <a:rPr lang="en-US" sz="4000" b="1" u="sng" dirty="0"/>
                  <a:t>References</a:t>
                </a:r>
              </a:p>
            </p:txBody>
          </p:sp>
        </p:grpSp>
        <p:sp>
          <p:nvSpPr>
            <p:cNvPr id="104" name="TextBox 103">
              <a:extLst>
                <a:ext uri="{FF2B5EF4-FFF2-40B4-BE49-F238E27FC236}">
                  <a16:creationId xmlns:a16="http://schemas.microsoft.com/office/drawing/2014/main" id="{1B3E9459-F15C-5E4D-9A39-D469D008B195}"/>
                </a:ext>
              </a:extLst>
            </p:cNvPr>
            <p:cNvSpPr txBox="1"/>
            <p:nvPr/>
          </p:nvSpPr>
          <p:spPr>
            <a:xfrm>
              <a:off x="804958" y="30318966"/>
              <a:ext cx="10914027" cy="388911"/>
            </a:xfrm>
            <a:prstGeom prst="rect">
              <a:avLst/>
            </a:prstGeom>
            <a:noFill/>
          </p:spPr>
          <p:txBody>
            <a:bodyPr wrap="square" rtlCol="0">
              <a:spAutoFit/>
            </a:bodyPr>
            <a:lstStyle/>
            <a:p>
              <a:pPr marL="457223" indent="-457223">
                <a:buSzPct val="150000"/>
                <a:buFont typeface="Arial" panose="020B0604020202020204" pitchFamily="34" charset="0"/>
                <a:buChar char="•"/>
              </a:pPr>
              <a:endParaRPr lang="en-US" sz="3200" dirty="0"/>
            </a:p>
          </p:txBody>
        </p:sp>
      </p:grpSp>
      <p:grpSp>
        <p:nvGrpSpPr>
          <p:cNvPr id="29" name="Group 28">
            <a:extLst>
              <a:ext uri="{FF2B5EF4-FFF2-40B4-BE49-F238E27FC236}">
                <a16:creationId xmlns:a16="http://schemas.microsoft.com/office/drawing/2014/main" id="{F0D4B508-B3F6-B6E4-4FEF-55C8FD2CA34F}"/>
              </a:ext>
            </a:extLst>
          </p:cNvPr>
          <p:cNvGrpSpPr/>
          <p:nvPr/>
        </p:nvGrpSpPr>
        <p:grpSpPr>
          <a:xfrm>
            <a:off x="31307098" y="21576246"/>
            <a:ext cx="13384136" cy="4404043"/>
            <a:chOff x="30959815" y="24965661"/>
            <a:chExt cx="13384135" cy="4404043"/>
          </a:xfrm>
        </p:grpSpPr>
        <p:sp>
          <p:nvSpPr>
            <p:cNvPr id="105" name="TextBox 104">
              <a:extLst>
                <a:ext uri="{FF2B5EF4-FFF2-40B4-BE49-F238E27FC236}">
                  <a16:creationId xmlns:a16="http://schemas.microsoft.com/office/drawing/2014/main" id="{1661217C-E1A9-FE47-9282-88F433BF0CCC}"/>
                </a:ext>
              </a:extLst>
            </p:cNvPr>
            <p:cNvSpPr txBox="1"/>
            <p:nvPr/>
          </p:nvSpPr>
          <p:spPr>
            <a:xfrm>
              <a:off x="30959815" y="24965661"/>
              <a:ext cx="13384135" cy="708014"/>
            </a:xfrm>
            <a:prstGeom prst="rect">
              <a:avLst/>
            </a:prstGeom>
            <a:noFill/>
          </p:spPr>
          <p:txBody>
            <a:bodyPr wrap="square" rtlCol="0">
              <a:spAutoFit/>
            </a:bodyPr>
            <a:lstStyle/>
            <a:p>
              <a:pPr algn="ctr"/>
              <a:r>
                <a:rPr lang="en-US" sz="4001" b="1" u="sng" dirty="0"/>
                <a:t>Researchers in the Lab</a:t>
              </a:r>
            </a:p>
          </p:txBody>
        </p:sp>
        <p:grpSp>
          <p:nvGrpSpPr>
            <p:cNvPr id="26" name="Group 25">
              <a:extLst>
                <a:ext uri="{FF2B5EF4-FFF2-40B4-BE49-F238E27FC236}">
                  <a16:creationId xmlns:a16="http://schemas.microsoft.com/office/drawing/2014/main" id="{B17F10A4-B5BD-9233-DD37-21A6DFFF0573}"/>
                </a:ext>
              </a:extLst>
            </p:cNvPr>
            <p:cNvGrpSpPr/>
            <p:nvPr/>
          </p:nvGrpSpPr>
          <p:grpSpPr>
            <a:xfrm>
              <a:off x="34066357" y="26028170"/>
              <a:ext cx="7554766" cy="3341534"/>
              <a:chOff x="34065379" y="25551371"/>
              <a:chExt cx="7554766" cy="3341534"/>
            </a:xfrm>
          </p:grpSpPr>
          <p:pic>
            <p:nvPicPr>
              <p:cNvPr id="42" name="Picture 41">
                <a:extLst>
                  <a:ext uri="{FF2B5EF4-FFF2-40B4-BE49-F238E27FC236}">
                    <a16:creationId xmlns:a16="http://schemas.microsoft.com/office/drawing/2014/main" id="{AF8D5F7E-2E87-F44E-A27F-3EF23253FBA3}"/>
                  </a:ext>
                </a:extLst>
              </p:cNvPr>
              <p:cNvPicPr>
                <a:picLocks noChangeAspect="1"/>
              </p:cNvPicPr>
              <p:nvPr/>
            </p:nvPicPr>
            <p:blipFill rotWithShape="1">
              <a:blip r:embed="rId3"/>
              <a:srcRect r="23993"/>
              <a:stretch/>
            </p:blipFill>
            <p:spPr>
              <a:xfrm>
                <a:off x="34065379" y="25588694"/>
                <a:ext cx="3348572" cy="3304211"/>
              </a:xfrm>
              <a:prstGeom prst="rect">
                <a:avLst/>
              </a:prstGeom>
            </p:spPr>
          </p:pic>
          <p:pic>
            <p:nvPicPr>
              <p:cNvPr id="39" name="Picture 38" descr="A picture containing indoor, person, preparing&#10;&#10;Description automatically generated">
                <a:extLst>
                  <a:ext uri="{FF2B5EF4-FFF2-40B4-BE49-F238E27FC236}">
                    <a16:creationId xmlns:a16="http://schemas.microsoft.com/office/drawing/2014/main" id="{E5A67B87-B2B7-2642-A5CD-C0E3428BFDE2}"/>
                  </a:ext>
                </a:extLst>
              </p:cNvPr>
              <p:cNvPicPr>
                <a:picLocks noChangeAspect="1"/>
              </p:cNvPicPr>
              <p:nvPr/>
            </p:nvPicPr>
            <p:blipFill>
              <a:blip r:embed="rId4"/>
              <a:stretch>
                <a:fillRect/>
              </a:stretch>
            </p:blipFill>
            <p:spPr>
              <a:xfrm>
                <a:off x="37974313" y="25551371"/>
                <a:ext cx="3645832" cy="3213092"/>
              </a:xfrm>
              <a:prstGeom prst="rect">
                <a:avLst/>
              </a:prstGeom>
            </p:spPr>
          </p:pic>
        </p:grpSp>
      </p:grpSp>
      <p:grpSp>
        <p:nvGrpSpPr>
          <p:cNvPr id="2" name="Group 1"/>
          <p:cNvGrpSpPr/>
          <p:nvPr/>
        </p:nvGrpSpPr>
        <p:grpSpPr>
          <a:xfrm>
            <a:off x="13915043" y="11222216"/>
            <a:ext cx="4961751" cy="4759029"/>
            <a:chOff x="17286068" y="33588302"/>
            <a:chExt cx="9032695" cy="8514507"/>
          </a:xfrm>
        </p:grpSpPr>
        <p:pic>
          <p:nvPicPr>
            <p:cNvPr id="17" name="Picture 16" descr="A picture containing text, indoor&#10;&#10;Description automatically generated">
              <a:extLst>
                <a:ext uri="{FF2B5EF4-FFF2-40B4-BE49-F238E27FC236}">
                  <a16:creationId xmlns:a16="http://schemas.microsoft.com/office/drawing/2014/main" id="{2345E179-20F8-3B4C-805B-2BF20EF70804}"/>
                </a:ext>
              </a:extLst>
            </p:cNvPr>
            <p:cNvPicPr>
              <a:picLocks noChangeAspect="1"/>
            </p:cNvPicPr>
            <p:nvPr/>
          </p:nvPicPr>
          <p:blipFill rotWithShape="1">
            <a:blip r:embed="rId5"/>
            <a:srcRect l="-527" t="18635" r="50139" b="10379"/>
            <a:stretch/>
          </p:blipFill>
          <p:spPr>
            <a:xfrm>
              <a:off x="17286068" y="33588302"/>
              <a:ext cx="8868481" cy="7794677"/>
            </a:xfrm>
            <a:prstGeom prst="rect">
              <a:avLst/>
            </a:prstGeom>
          </p:spPr>
        </p:pic>
        <p:sp>
          <p:nvSpPr>
            <p:cNvPr id="75" name="TextBox 74">
              <a:extLst>
                <a:ext uri="{FF2B5EF4-FFF2-40B4-BE49-F238E27FC236}">
                  <a16:creationId xmlns:a16="http://schemas.microsoft.com/office/drawing/2014/main" id="{4CB9D9E5-9CB1-9141-9510-1A0F1183E110}"/>
                </a:ext>
              </a:extLst>
            </p:cNvPr>
            <p:cNvSpPr txBox="1"/>
            <p:nvPr/>
          </p:nvSpPr>
          <p:spPr>
            <a:xfrm>
              <a:off x="17450284" y="41382979"/>
              <a:ext cx="8868479" cy="719828"/>
            </a:xfrm>
            <a:prstGeom prst="rect">
              <a:avLst/>
            </a:prstGeom>
            <a:noFill/>
          </p:spPr>
          <p:txBody>
            <a:bodyPr wrap="square" rtlCol="0">
              <a:spAutoFit/>
            </a:bodyPr>
            <a:lstStyle/>
            <a:p>
              <a:pPr algn="ctr" defTabSz="3292005">
                <a:defRPr/>
              </a:pPr>
              <a:r>
                <a:rPr lang="en-US" sz="3500" b="1" dirty="0">
                  <a:solidFill>
                    <a:prstClr val="black"/>
                  </a:solidFill>
                  <a:latin typeface="Calibri" panose="020F0502020204030204"/>
                </a:rPr>
                <a:t>Figure 1: Laboratory Experimental Setup</a:t>
              </a:r>
            </a:p>
          </p:txBody>
        </p:sp>
      </p:grpSp>
      <p:grpSp>
        <p:nvGrpSpPr>
          <p:cNvPr id="50" name="Group 49">
            <a:extLst>
              <a:ext uri="{FF2B5EF4-FFF2-40B4-BE49-F238E27FC236}">
                <a16:creationId xmlns:a16="http://schemas.microsoft.com/office/drawing/2014/main" id="{719773FC-AA12-7D00-B70D-14AD177FF105}"/>
              </a:ext>
            </a:extLst>
          </p:cNvPr>
          <p:cNvGrpSpPr/>
          <p:nvPr/>
        </p:nvGrpSpPr>
        <p:grpSpPr>
          <a:xfrm>
            <a:off x="13134316" y="22640387"/>
            <a:ext cx="8426589" cy="5916780"/>
            <a:chOff x="32225869" y="8479288"/>
            <a:chExt cx="11210067" cy="8850527"/>
          </a:xfrm>
        </p:grpSpPr>
        <p:sp>
          <p:nvSpPr>
            <p:cNvPr id="32" name="TextBox 31">
              <a:extLst>
                <a:ext uri="{FF2B5EF4-FFF2-40B4-BE49-F238E27FC236}">
                  <a16:creationId xmlns:a16="http://schemas.microsoft.com/office/drawing/2014/main" id="{3C95AFF7-FF46-1CAC-6486-A53797D24465}"/>
                </a:ext>
              </a:extLst>
            </p:cNvPr>
            <p:cNvSpPr txBox="1"/>
            <p:nvPr/>
          </p:nvSpPr>
          <p:spPr>
            <a:xfrm>
              <a:off x="32225869" y="15580360"/>
              <a:ext cx="11210067" cy="1749455"/>
            </a:xfrm>
            <a:prstGeom prst="rect">
              <a:avLst/>
            </a:prstGeom>
            <a:noFill/>
          </p:spPr>
          <p:txBody>
            <a:bodyPr wrap="square" rtlCol="0">
              <a:spAutoFit/>
            </a:bodyPr>
            <a:lstStyle/>
            <a:p>
              <a:pPr algn="ctr" defTabSz="3292005">
                <a:defRPr/>
              </a:pPr>
              <a:r>
                <a:rPr lang="en-US" sz="3500" b="1" dirty="0">
                  <a:solidFill>
                    <a:prstClr val="black"/>
                  </a:solidFill>
                  <a:latin typeface="Calibri" panose="020F0502020204030204"/>
                </a:rPr>
                <a:t>Figure 4: Percentage Methane Depletion vs. Time in the Batch Bioreactor</a:t>
              </a:r>
            </a:p>
          </p:txBody>
        </p:sp>
        <p:pic>
          <p:nvPicPr>
            <p:cNvPr id="49" name="Picture 48" descr="Chart, line chart&#10;&#10;Description automatically generated">
              <a:extLst>
                <a:ext uri="{FF2B5EF4-FFF2-40B4-BE49-F238E27FC236}">
                  <a16:creationId xmlns:a16="http://schemas.microsoft.com/office/drawing/2014/main" id="{4DD98F96-7E82-560E-9AE4-88970166BFBE}"/>
                </a:ext>
              </a:extLst>
            </p:cNvPr>
            <p:cNvPicPr>
              <a:picLocks noChangeAspect="1"/>
            </p:cNvPicPr>
            <p:nvPr/>
          </p:nvPicPr>
          <p:blipFill>
            <a:blip r:embed="rId6"/>
            <a:stretch>
              <a:fillRect/>
            </a:stretch>
          </p:blipFill>
          <p:spPr>
            <a:xfrm>
              <a:off x="32225869" y="8479288"/>
              <a:ext cx="11210067" cy="6679424"/>
            </a:xfrm>
            <a:prstGeom prst="rect">
              <a:avLst/>
            </a:prstGeom>
          </p:spPr>
        </p:pic>
      </p:grpSp>
      <p:grpSp>
        <p:nvGrpSpPr>
          <p:cNvPr id="55" name="Group 54">
            <a:extLst>
              <a:ext uri="{FF2B5EF4-FFF2-40B4-BE49-F238E27FC236}">
                <a16:creationId xmlns:a16="http://schemas.microsoft.com/office/drawing/2014/main" id="{C1653DF1-B67F-89DC-1EE6-1B5AADF8EEB8}"/>
              </a:ext>
            </a:extLst>
          </p:cNvPr>
          <p:cNvGrpSpPr/>
          <p:nvPr/>
        </p:nvGrpSpPr>
        <p:grpSpPr>
          <a:xfrm>
            <a:off x="22150465" y="22578788"/>
            <a:ext cx="8990242" cy="6010488"/>
            <a:chOff x="32178419" y="16089997"/>
            <a:chExt cx="11210067" cy="8226565"/>
          </a:xfrm>
        </p:grpSpPr>
        <p:sp>
          <p:nvSpPr>
            <p:cNvPr id="46" name="TextBox 45">
              <a:extLst>
                <a:ext uri="{FF2B5EF4-FFF2-40B4-BE49-F238E27FC236}">
                  <a16:creationId xmlns:a16="http://schemas.microsoft.com/office/drawing/2014/main" id="{89A97CBC-2A71-12DF-D17C-CD9733129B97}"/>
                </a:ext>
              </a:extLst>
            </p:cNvPr>
            <p:cNvSpPr txBox="1"/>
            <p:nvPr/>
          </p:nvSpPr>
          <p:spPr>
            <a:xfrm>
              <a:off x="32242835" y="22781714"/>
              <a:ext cx="10923724" cy="1534848"/>
            </a:xfrm>
            <a:prstGeom prst="rect">
              <a:avLst/>
            </a:prstGeom>
            <a:noFill/>
          </p:spPr>
          <p:txBody>
            <a:bodyPr wrap="square" rtlCol="0">
              <a:spAutoFit/>
            </a:bodyPr>
            <a:lstStyle/>
            <a:p>
              <a:pPr algn="ctr" defTabSz="3292005">
                <a:defRPr/>
              </a:pPr>
              <a:r>
                <a:rPr lang="en-US" sz="3500" b="1" dirty="0">
                  <a:solidFill>
                    <a:prstClr val="black"/>
                  </a:solidFill>
                  <a:latin typeface="Calibri" panose="020F0502020204030204"/>
                </a:rPr>
                <a:t>Figure 5: Methanol Production vs. Time in the Batch Bioreactor</a:t>
              </a:r>
            </a:p>
          </p:txBody>
        </p:sp>
        <p:pic>
          <p:nvPicPr>
            <p:cNvPr id="54" name="Picture 53" descr="Chart, line chart&#10;&#10;Description automatically generated">
              <a:extLst>
                <a:ext uri="{FF2B5EF4-FFF2-40B4-BE49-F238E27FC236}">
                  <a16:creationId xmlns:a16="http://schemas.microsoft.com/office/drawing/2014/main" id="{FD3F7065-FDA8-DA7A-9DD1-D364470C408A}"/>
                </a:ext>
              </a:extLst>
            </p:cNvPr>
            <p:cNvPicPr>
              <a:picLocks noChangeAspect="1"/>
            </p:cNvPicPr>
            <p:nvPr/>
          </p:nvPicPr>
          <p:blipFill>
            <a:blip r:embed="rId7"/>
            <a:stretch>
              <a:fillRect/>
            </a:stretch>
          </p:blipFill>
          <p:spPr>
            <a:xfrm>
              <a:off x="32178419" y="16089997"/>
              <a:ext cx="11210067" cy="6691715"/>
            </a:xfrm>
            <a:prstGeom prst="rect">
              <a:avLst/>
            </a:prstGeom>
          </p:spPr>
        </p:pic>
      </p:grpSp>
      <p:pic>
        <p:nvPicPr>
          <p:cNvPr id="144" name="Picture 143" descr="Logo&#10;&#10;Description automatically generated">
            <a:extLst>
              <a:ext uri="{FF2B5EF4-FFF2-40B4-BE49-F238E27FC236}">
                <a16:creationId xmlns:a16="http://schemas.microsoft.com/office/drawing/2014/main" id="{6F618FE7-83A1-942F-5283-F5ACEB13B5FA}"/>
              </a:ext>
            </a:extLst>
          </p:cNvPr>
          <p:cNvPicPr>
            <a:picLocks noChangeAspect="1"/>
          </p:cNvPicPr>
          <p:nvPr/>
        </p:nvPicPr>
        <p:blipFill>
          <a:blip r:embed="rId8"/>
          <a:stretch>
            <a:fillRect/>
          </a:stretch>
        </p:blipFill>
        <p:spPr>
          <a:xfrm>
            <a:off x="40414753" y="441924"/>
            <a:ext cx="3198147" cy="2347264"/>
          </a:xfrm>
          <a:prstGeom prst="rect">
            <a:avLst/>
          </a:prstGeom>
        </p:spPr>
      </p:pic>
      <p:pic>
        <p:nvPicPr>
          <p:cNvPr id="145" name="Picture 144" descr="Background pattern&#10;&#10;Description automatically generated with low confidence">
            <a:extLst>
              <a:ext uri="{FF2B5EF4-FFF2-40B4-BE49-F238E27FC236}">
                <a16:creationId xmlns:a16="http://schemas.microsoft.com/office/drawing/2014/main" id="{DF5617AA-88D9-83A1-F5D2-FF59EE37A613}"/>
              </a:ext>
            </a:extLst>
          </p:cNvPr>
          <p:cNvPicPr>
            <a:picLocks noChangeAspect="1"/>
          </p:cNvPicPr>
          <p:nvPr/>
        </p:nvPicPr>
        <p:blipFill>
          <a:blip r:embed="rId9"/>
          <a:stretch>
            <a:fillRect/>
          </a:stretch>
        </p:blipFill>
        <p:spPr>
          <a:xfrm>
            <a:off x="638077" y="1059150"/>
            <a:ext cx="2746495" cy="1762676"/>
          </a:xfrm>
          <a:prstGeom prst="rect">
            <a:avLst/>
          </a:prstGeom>
        </p:spPr>
      </p:pic>
      <p:grpSp>
        <p:nvGrpSpPr>
          <p:cNvPr id="45" name="Group 44">
            <a:extLst>
              <a:ext uri="{FF2B5EF4-FFF2-40B4-BE49-F238E27FC236}">
                <a16:creationId xmlns:a16="http://schemas.microsoft.com/office/drawing/2014/main" id="{FB41C6C8-DBCA-B9C5-8F9A-B23E5C76C63C}"/>
              </a:ext>
            </a:extLst>
          </p:cNvPr>
          <p:cNvGrpSpPr/>
          <p:nvPr/>
        </p:nvGrpSpPr>
        <p:grpSpPr>
          <a:xfrm>
            <a:off x="19119131" y="11236167"/>
            <a:ext cx="6032924" cy="5346670"/>
            <a:chOff x="17011098" y="19457603"/>
            <a:chExt cx="6485937" cy="6305511"/>
          </a:xfrm>
        </p:grpSpPr>
        <p:sp>
          <p:nvSpPr>
            <p:cNvPr id="44" name="TextBox 43">
              <a:extLst>
                <a:ext uri="{FF2B5EF4-FFF2-40B4-BE49-F238E27FC236}">
                  <a16:creationId xmlns:a16="http://schemas.microsoft.com/office/drawing/2014/main" id="{C66B14DD-2B33-56B9-EDFA-0AB4DD80CC00}"/>
                </a:ext>
              </a:extLst>
            </p:cNvPr>
            <p:cNvSpPr txBox="1"/>
            <p:nvPr/>
          </p:nvSpPr>
          <p:spPr>
            <a:xfrm>
              <a:off x="17011098" y="24593563"/>
              <a:ext cx="6485937" cy="1169551"/>
            </a:xfrm>
            <a:prstGeom prst="rect">
              <a:avLst/>
            </a:prstGeom>
            <a:noFill/>
          </p:spPr>
          <p:txBody>
            <a:bodyPr wrap="square" rtlCol="0">
              <a:spAutoFit/>
            </a:bodyPr>
            <a:lstStyle/>
            <a:p>
              <a:pPr algn="ctr" defTabSz="3292005">
                <a:defRPr/>
              </a:pPr>
              <a:r>
                <a:rPr lang="en-US" sz="3500" b="1" dirty="0">
                  <a:solidFill>
                    <a:prstClr val="black"/>
                  </a:solidFill>
                  <a:latin typeface="Calibri" panose="020F0502020204030204"/>
                </a:rPr>
                <a:t>Figure 2: Schematic of Batch Bioreactor</a:t>
              </a:r>
            </a:p>
          </p:txBody>
        </p:sp>
        <p:pic>
          <p:nvPicPr>
            <p:cNvPr id="43" name="Picture 42" descr="Diagram&#10;&#10;Description automatically generated">
              <a:extLst>
                <a:ext uri="{FF2B5EF4-FFF2-40B4-BE49-F238E27FC236}">
                  <a16:creationId xmlns:a16="http://schemas.microsoft.com/office/drawing/2014/main" id="{189C68D0-6FFF-4C36-92BE-DB6F8BBE76CD}"/>
                </a:ext>
              </a:extLst>
            </p:cNvPr>
            <p:cNvPicPr>
              <a:picLocks noChangeAspect="1"/>
            </p:cNvPicPr>
            <p:nvPr/>
          </p:nvPicPr>
          <p:blipFill>
            <a:blip r:embed="rId10"/>
            <a:stretch>
              <a:fillRect/>
            </a:stretch>
          </p:blipFill>
          <p:spPr>
            <a:xfrm>
              <a:off x="17377517" y="19457603"/>
              <a:ext cx="5753100" cy="5122673"/>
            </a:xfrm>
            <a:prstGeom prst="rect">
              <a:avLst/>
            </a:prstGeom>
          </p:spPr>
        </p:pic>
      </p:grpSp>
      <p:sp>
        <p:nvSpPr>
          <p:cNvPr id="9" name="文本框 8">
            <a:extLst>
              <a:ext uri="{FF2B5EF4-FFF2-40B4-BE49-F238E27FC236}">
                <a16:creationId xmlns:a16="http://schemas.microsoft.com/office/drawing/2014/main" id="{C23558D9-46A5-E989-7D19-A5A1DEBE07B8}"/>
              </a:ext>
            </a:extLst>
          </p:cNvPr>
          <p:cNvSpPr txBox="1"/>
          <p:nvPr/>
        </p:nvSpPr>
        <p:spPr>
          <a:xfrm>
            <a:off x="889852" y="9247493"/>
            <a:ext cx="11240482" cy="6340197"/>
          </a:xfrm>
          <a:prstGeom prst="rect">
            <a:avLst/>
          </a:prstGeom>
          <a:noFill/>
        </p:spPr>
        <p:txBody>
          <a:bodyPr wrap="square" rtlCol="0">
            <a:spAutoFit/>
          </a:bodyPr>
          <a:lstStyle/>
          <a:p>
            <a:pPr marL="457200" indent="-457200">
              <a:buFont typeface="Arial" panose="020B0604020202020204" pitchFamily="34" charset="0"/>
              <a:buChar char="•"/>
            </a:pPr>
            <a:r>
              <a:rPr kumimoji="1" lang="en-US" altLang="zh-CN" sz="2900" dirty="0"/>
              <a:t>The rapid increase of greenhouse gases methane in the atmosphere creates great urgency to deploy technologies for methane mitigation. One approach to combat this problem is to use methanotrophic bacteria.  Emission sites such as landfills, anaerobic digester, and gas wells contain elevated methane in the 500ppm range.</a:t>
            </a:r>
          </a:p>
          <a:p>
            <a:pPr marL="457200" indent="-457200">
              <a:buFont typeface="Arial" panose="020B0604020202020204" pitchFamily="34" charset="0"/>
              <a:buChar char="•"/>
            </a:pPr>
            <a:r>
              <a:rPr kumimoji="1" lang="en-US" altLang="zh-CN" sz="2900" i="1" dirty="0"/>
              <a:t>M. buryatense </a:t>
            </a:r>
            <a:r>
              <a:rPr kumimoji="1" lang="en-US" altLang="zh-CN" sz="2900" dirty="0"/>
              <a:t>5GB1 is an obligate type 1 methanotroph and is a candidate with promise to converting methane to valuable chemicals in industrial processes.</a:t>
            </a:r>
            <a:endParaRPr kumimoji="1" lang="zh-CN" altLang="en-US" sz="2900" dirty="0"/>
          </a:p>
          <a:p>
            <a:pPr marL="457200" indent="-457200">
              <a:buFont typeface="Arial" panose="020B0604020202020204" pitchFamily="34" charset="0"/>
              <a:buChar char="•"/>
            </a:pPr>
            <a:r>
              <a:rPr kumimoji="1" lang="en-US" altLang="zh-CN" sz="2900" dirty="0"/>
              <a:t>It is reported that </a:t>
            </a:r>
            <a:r>
              <a:rPr kumimoji="1" lang="en-US" altLang="zh-CN" sz="2900" i="1" dirty="0"/>
              <a:t>M. buryatense </a:t>
            </a:r>
            <a:r>
              <a:rPr kumimoji="1" lang="en-US" altLang="zh-CN" sz="2900" dirty="0"/>
              <a:t>5GB1 strain exhibits greater methane consumption rate at both low and high methane concentration (from 200ppm to 1000ppm) compared to other methanotrophic strains.</a:t>
            </a:r>
          </a:p>
          <a:p>
            <a:pPr marL="457200" indent="-457200">
              <a:buFont typeface="Arial" panose="020B0604020202020204" pitchFamily="34" charset="0"/>
              <a:buChar char="•"/>
            </a:pPr>
            <a:r>
              <a:rPr kumimoji="1" lang="en-US" altLang="zh-CN" sz="2900" dirty="0"/>
              <a:t>These features make this strain a promising candidates for methane removal technology at emission sites with high concentration of methane in air. </a:t>
            </a:r>
          </a:p>
        </p:txBody>
      </p:sp>
      <p:sp>
        <p:nvSpPr>
          <p:cNvPr id="16" name="文本框 15">
            <a:extLst>
              <a:ext uri="{FF2B5EF4-FFF2-40B4-BE49-F238E27FC236}">
                <a16:creationId xmlns:a16="http://schemas.microsoft.com/office/drawing/2014/main" id="{C66D517F-0118-5CE0-1D87-136B165572E9}"/>
              </a:ext>
            </a:extLst>
          </p:cNvPr>
          <p:cNvSpPr txBox="1"/>
          <p:nvPr/>
        </p:nvSpPr>
        <p:spPr>
          <a:xfrm>
            <a:off x="32629735" y="27286401"/>
            <a:ext cx="10660943" cy="4898777"/>
          </a:xfrm>
          <a:prstGeom prst="rect">
            <a:avLst/>
          </a:prstGeom>
          <a:noFill/>
        </p:spPr>
        <p:txBody>
          <a:bodyPr wrap="square" rtlCol="0">
            <a:spAutoFit/>
          </a:bodyPr>
          <a:lstStyle/>
          <a:p>
            <a:pPr marL="457200" indent="-457200">
              <a:spcAft>
                <a:spcPts val="400"/>
              </a:spcAft>
              <a:buFont typeface="+mj-lt"/>
              <a:buAutoNum type="arabicPeriod"/>
            </a:pPr>
            <a:r>
              <a:rPr kumimoji="1" lang="en-US" altLang="zh-CN" sz="2300" dirty="0"/>
              <a:t>He, L, et. al. (2023) A methanotrophic bacterium to enable methane removal for climate mitigation. </a:t>
            </a:r>
            <a:r>
              <a:rPr kumimoji="1" lang="en-US" altLang="zh-CN" sz="2300" i="1" dirty="0"/>
              <a:t>Proceedings of the National Academy of Sciences - PNAS</a:t>
            </a:r>
            <a:r>
              <a:rPr kumimoji="1" lang="en-US" altLang="zh-CN" sz="2300" dirty="0"/>
              <a:t>, 120(35).</a:t>
            </a:r>
          </a:p>
          <a:p>
            <a:pPr marL="457200" indent="-457200">
              <a:spcAft>
                <a:spcPts val="400"/>
              </a:spcAft>
              <a:buFont typeface="+mj-lt"/>
              <a:buAutoNum type="arabicPeriod"/>
            </a:pPr>
            <a:r>
              <a:rPr kumimoji="1" lang="en-US" altLang="zh-CN" sz="2300" dirty="0"/>
              <a:t>Hu, L., et al. (2020). Molecular Mechanism Associated With the Impact of Methane/Oxygen Gas Supply Ratios on Cell Growth of </a:t>
            </a:r>
            <a:r>
              <a:rPr kumimoji="1" lang="en-US" altLang="zh-CN" sz="2300" i="1" dirty="0"/>
              <a:t>M. buryatense</a:t>
            </a:r>
            <a:r>
              <a:rPr kumimoji="1" lang="en-US" altLang="zh-CN" sz="2300" dirty="0"/>
              <a:t> 5GB1 Through RNA-Seq</a:t>
            </a:r>
            <a:r>
              <a:rPr kumimoji="1" lang="en-US" altLang="zh-CN" sz="2300" i="1" dirty="0"/>
              <a:t>. Frontiers in Bioengineering and Biotechnology</a:t>
            </a:r>
            <a:r>
              <a:rPr kumimoji="1" lang="en-US" altLang="zh-CN" sz="2300" dirty="0"/>
              <a:t>, 8, 263–263. </a:t>
            </a:r>
          </a:p>
          <a:p>
            <a:pPr marL="457200" indent="-457200">
              <a:spcAft>
                <a:spcPts val="400"/>
              </a:spcAft>
              <a:buFont typeface="+mj-lt"/>
              <a:buAutoNum type="arabicPeriod"/>
            </a:pPr>
            <a:r>
              <a:rPr kumimoji="1" lang="en-US" altLang="zh-CN" sz="2300" dirty="0"/>
              <a:t>Fu, Y., Li, Y., &amp; </a:t>
            </a:r>
            <a:r>
              <a:rPr kumimoji="1" lang="en-US" altLang="zh-CN" sz="2300" dirty="0" err="1"/>
              <a:t>Lidstrom</a:t>
            </a:r>
            <a:r>
              <a:rPr kumimoji="1" lang="en-US" altLang="zh-CN" sz="2300" dirty="0"/>
              <a:t>, M. E (2017). The oxidative TCA cycle operates during methanotrophic growth of the Type I methanotroph </a:t>
            </a:r>
            <a:r>
              <a:rPr kumimoji="1" lang="en-US" altLang="zh-CN" sz="2300" i="1" dirty="0"/>
              <a:t>M. buryatense</a:t>
            </a:r>
            <a:r>
              <a:rPr kumimoji="1" lang="en-US" altLang="zh-CN" sz="2300" dirty="0"/>
              <a:t> 5GB1. </a:t>
            </a:r>
            <a:r>
              <a:rPr kumimoji="1" lang="en-US" altLang="zh-CN" sz="2300" i="1" dirty="0"/>
              <a:t>Metabolic Engineering</a:t>
            </a:r>
            <a:r>
              <a:rPr kumimoji="1" lang="en-US" altLang="zh-CN" sz="2300" dirty="0"/>
              <a:t>, 42(C), 43–51.</a:t>
            </a:r>
          </a:p>
          <a:p>
            <a:pPr marL="457200" indent="-457200">
              <a:spcAft>
                <a:spcPts val="400"/>
              </a:spcAft>
              <a:buFont typeface="+mj-lt"/>
              <a:buAutoNum type="arabicPeriod"/>
            </a:pPr>
            <a:r>
              <a:rPr kumimoji="1" lang="en-US" altLang="zh-CN" sz="2300" dirty="0" err="1"/>
              <a:t>Kalyuzhnaya</a:t>
            </a:r>
            <a:r>
              <a:rPr kumimoji="1" lang="en-US" altLang="zh-CN" sz="2300" dirty="0"/>
              <a:t>, M. G, et al (2017). Fatty Acid Biosynthesis Pathways in </a:t>
            </a:r>
            <a:r>
              <a:rPr kumimoji="1" lang="en-US" altLang="zh-CN" sz="2300" i="1" dirty="0"/>
              <a:t>M. buryatense </a:t>
            </a:r>
            <a:r>
              <a:rPr kumimoji="1" lang="en-US" altLang="zh-CN" sz="2300" dirty="0"/>
              <a:t>5GB1. </a:t>
            </a:r>
            <a:r>
              <a:rPr kumimoji="1" lang="en-US" altLang="zh-CN" sz="2300" i="1" dirty="0"/>
              <a:t>Frontiers in microbiology</a:t>
            </a:r>
            <a:r>
              <a:rPr kumimoji="1" lang="en-US" altLang="zh-CN" sz="2300" dirty="0"/>
              <a:t>, 7, 2167. </a:t>
            </a:r>
          </a:p>
          <a:p>
            <a:pPr marL="457200" indent="-457200">
              <a:spcAft>
                <a:spcPts val="400"/>
              </a:spcAft>
              <a:buFont typeface="+mj-lt"/>
              <a:buAutoNum type="arabicPeriod"/>
            </a:pPr>
            <a:r>
              <a:rPr kumimoji="1" lang="en-US" altLang="zh-CN" sz="2300" dirty="0" err="1"/>
              <a:t>Lidstrom</a:t>
            </a:r>
            <a:r>
              <a:rPr kumimoji="1" lang="en-US" altLang="zh-CN" sz="2300" dirty="0"/>
              <a:t>, M. E, et al, (2015). Bioreactor performance parameters for an industrially-promising methanotroph </a:t>
            </a:r>
            <a:r>
              <a:rPr kumimoji="1" lang="en-US" altLang="zh-CN" sz="2300" i="1" dirty="0"/>
              <a:t>M. buryatense</a:t>
            </a:r>
            <a:r>
              <a:rPr kumimoji="1" lang="en-US" altLang="zh-CN" sz="2300" dirty="0"/>
              <a:t> 5GB1. </a:t>
            </a:r>
            <a:r>
              <a:rPr kumimoji="1" lang="en-US" altLang="zh-CN" sz="2300" i="1" dirty="0"/>
              <a:t>Microbial Cell Factories</a:t>
            </a:r>
            <a:r>
              <a:rPr kumimoji="1" lang="en-US" altLang="zh-CN" sz="2300" dirty="0"/>
              <a:t>, 14(1), 182–182.</a:t>
            </a:r>
          </a:p>
        </p:txBody>
      </p:sp>
      <p:sp>
        <p:nvSpPr>
          <p:cNvPr id="57" name="文本框 56">
            <a:extLst>
              <a:ext uri="{FF2B5EF4-FFF2-40B4-BE49-F238E27FC236}">
                <a16:creationId xmlns:a16="http://schemas.microsoft.com/office/drawing/2014/main" id="{501C0B3F-30EC-C2AF-4317-F13A98F68B6C}"/>
              </a:ext>
            </a:extLst>
          </p:cNvPr>
          <p:cNvSpPr txBox="1"/>
          <p:nvPr/>
        </p:nvSpPr>
        <p:spPr>
          <a:xfrm>
            <a:off x="12423030" y="30126900"/>
            <a:ext cx="19681986" cy="1938992"/>
          </a:xfrm>
          <a:prstGeom prst="rect">
            <a:avLst/>
          </a:prstGeom>
          <a:noFill/>
        </p:spPr>
        <p:txBody>
          <a:bodyPr wrap="square" rtlCol="0">
            <a:spAutoFit/>
          </a:bodyPr>
          <a:lstStyle/>
          <a:p>
            <a:pPr marL="457200" indent="-457200">
              <a:buFont typeface="Arial" panose="020B0604020202020204" pitchFamily="34" charset="0"/>
              <a:buChar char="•"/>
            </a:pPr>
            <a:r>
              <a:rPr kumimoji="1" lang="en-US" altLang="zh-CN" sz="3000" dirty="0"/>
              <a:t>We are deeply indebted to Professor Marina </a:t>
            </a:r>
            <a:r>
              <a:rPr kumimoji="1" lang="en-US" altLang="zh-CN" sz="3000" dirty="0" err="1"/>
              <a:t>Kelyuzhnaya</a:t>
            </a:r>
            <a:r>
              <a:rPr kumimoji="1" lang="en-US" altLang="zh-CN" sz="3000" dirty="0"/>
              <a:t> at San Diego State University who gracefully provided us with </a:t>
            </a:r>
            <a:r>
              <a:rPr kumimoji="1" lang="en-US" altLang="zh-CN" sz="3000" i="1" dirty="0"/>
              <a:t>M. buryatense </a:t>
            </a:r>
            <a:r>
              <a:rPr kumimoji="1" lang="en-US" altLang="zh-CN" sz="3000" dirty="0"/>
              <a:t>5GB1 bacteria culture.</a:t>
            </a:r>
          </a:p>
          <a:p>
            <a:pPr marL="457200" indent="-457200">
              <a:buFont typeface="Arial" panose="020B0604020202020204" pitchFamily="34" charset="0"/>
              <a:buChar char="•"/>
            </a:pPr>
            <a:r>
              <a:rPr kumimoji="1" lang="en-US" altLang="zh-CN" sz="3000" dirty="0"/>
              <a:t>We would like to express our appreciation to Justine Lee, Cindy Q, </a:t>
            </a:r>
            <a:r>
              <a:rPr kumimoji="1" lang="en-US" altLang="zh-CN" sz="3000" dirty="0" err="1"/>
              <a:t>Tengge</a:t>
            </a:r>
            <a:r>
              <a:rPr kumimoji="1" lang="en-US" altLang="zh-CN" sz="3000" dirty="0"/>
              <a:t> Zhang, and Mila </a:t>
            </a:r>
            <a:r>
              <a:rPr kumimoji="1" lang="en-US" altLang="zh-CN" sz="3000" dirty="0" err="1"/>
              <a:t>Catleman</a:t>
            </a:r>
            <a:r>
              <a:rPr kumimoji="1" lang="en-US" altLang="zh-CN" sz="3000" dirty="0"/>
              <a:t> for their unparalleled assistance at different stages of this research.</a:t>
            </a:r>
          </a:p>
        </p:txBody>
      </p:sp>
      <p:sp>
        <p:nvSpPr>
          <p:cNvPr id="19" name="文本框 18">
            <a:extLst>
              <a:ext uri="{FF2B5EF4-FFF2-40B4-BE49-F238E27FC236}">
                <a16:creationId xmlns:a16="http://schemas.microsoft.com/office/drawing/2014/main" id="{52ABEC83-3BC8-C11D-2DAD-419609AAEECF}"/>
              </a:ext>
            </a:extLst>
          </p:cNvPr>
          <p:cNvSpPr txBox="1"/>
          <p:nvPr/>
        </p:nvSpPr>
        <p:spPr>
          <a:xfrm>
            <a:off x="32755330" y="5077168"/>
            <a:ext cx="10405484" cy="8463855"/>
          </a:xfrm>
          <a:prstGeom prst="rect">
            <a:avLst/>
          </a:prstGeom>
          <a:noFill/>
        </p:spPr>
        <p:txBody>
          <a:bodyPr wrap="square" rtlCol="0">
            <a:spAutoFit/>
          </a:bodyPr>
          <a:lstStyle>
            <a:defPPr>
              <a:defRPr lang="en-US"/>
            </a:defPPr>
            <a:lvl1pPr marL="457200" indent="-457200">
              <a:buFont typeface="Arial" panose="020B0604020202020204" pitchFamily="34" charset="0"/>
              <a:buChar char="•"/>
              <a:defRPr kumimoji="1" sz="2800"/>
            </a:lvl1pPr>
          </a:lstStyle>
          <a:p>
            <a:r>
              <a:rPr lang="en-US" altLang="zh-CN" sz="3200" dirty="0">
                <a:latin typeface="Calibri" panose="020F0502020204030204" pitchFamily="34" charset="0"/>
                <a:cs typeface="Calibri" panose="020F0502020204030204" pitchFamily="34" charset="0"/>
              </a:rPr>
              <a:t>An important objective of future work is to employ a biokinetic model to describe</a:t>
            </a:r>
            <a:r>
              <a:rPr lang="zh-CN" altLang="en-US" sz="3200" dirty="0">
                <a:latin typeface="Calibri" panose="020F0502020204030204" pitchFamily="34" charset="0"/>
                <a:cs typeface="Calibri" panose="020F0502020204030204" pitchFamily="34" charset="0"/>
              </a:rPr>
              <a:t> </a:t>
            </a:r>
            <a:r>
              <a:rPr lang="en-US" altLang="zh-CN" sz="3200" dirty="0">
                <a:latin typeface="Calibri" panose="020F0502020204030204" pitchFamily="34" charset="0"/>
                <a:cs typeface="Calibri" panose="020F0502020204030204" pitchFamily="34" charset="0"/>
              </a:rPr>
              <a:t>the chemostat dynamics. The inherent advantages of chemostat are that they are well-mixed continuous systems for measuring biokinetic parameters under steady-state conditions. </a:t>
            </a:r>
          </a:p>
          <a:p>
            <a:r>
              <a:rPr lang="en-US" altLang="zh-CN" sz="3200" dirty="0">
                <a:latin typeface="Calibri" panose="020F0502020204030204" pitchFamily="34" charset="0"/>
                <a:cs typeface="Calibri" panose="020F0502020204030204" pitchFamily="34" charset="0"/>
              </a:rPr>
              <a:t>In</a:t>
            </a:r>
            <a:r>
              <a:rPr lang="zh-CN" altLang="en-US" sz="3200" dirty="0">
                <a:latin typeface="Calibri" panose="020F0502020204030204" pitchFamily="34" charset="0"/>
                <a:cs typeface="Calibri" panose="020F0502020204030204" pitchFamily="34" charset="0"/>
              </a:rPr>
              <a:t> </a:t>
            </a:r>
            <a:r>
              <a:rPr lang="en-US" altLang="zh-CN" sz="3200" dirty="0">
                <a:latin typeface="Calibri" panose="020F0502020204030204" pitchFamily="34" charset="0"/>
                <a:cs typeface="Calibri" panose="020F0502020204030204" pitchFamily="34" charset="0"/>
              </a:rPr>
              <a:t>particular, chemostats provide better understanding of microbial cells cycles  pertaining to design and optimization of continuous flow bioreactor systems. </a:t>
            </a:r>
          </a:p>
          <a:p>
            <a:r>
              <a:rPr lang="en-US" altLang="zh-CN" sz="3200" dirty="0">
                <a:latin typeface="Calibri" panose="020F0502020204030204" pitchFamily="34" charset="0"/>
                <a:cs typeface="Calibri" panose="020F0502020204030204" pitchFamily="34" charset="0"/>
              </a:rPr>
              <a:t>In essence, phenomenological aspects of chemostat</a:t>
            </a:r>
            <a:r>
              <a:rPr lang="zh-CN" altLang="en-US" sz="3200" dirty="0">
                <a:latin typeface="Calibri" panose="020F0502020204030204" pitchFamily="34" charset="0"/>
                <a:cs typeface="Calibri" panose="020F0502020204030204" pitchFamily="34" charset="0"/>
              </a:rPr>
              <a:t> </a:t>
            </a:r>
            <a:r>
              <a:rPr lang="en-US" altLang="zh-CN" sz="3200" dirty="0">
                <a:latin typeface="Calibri" panose="020F0502020204030204" pitchFamily="34" charset="0"/>
                <a:cs typeface="Calibri" panose="020F0502020204030204" pitchFamily="34" charset="0"/>
              </a:rPr>
              <a:t>dynamics can facilitate the development of performance</a:t>
            </a:r>
            <a:r>
              <a:rPr lang="zh-CN" altLang="en-US" sz="3200" dirty="0">
                <a:latin typeface="Calibri" panose="020F0502020204030204" pitchFamily="34" charset="0"/>
                <a:cs typeface="Calibri" panose="020F0502020204030204" pitchFamily="34" charset="0"/>
              </a:rPr>
              <a:t> </a:t>
            </a:r>
            <a:r>
              <a:rPr lang="en-US" altLang="zh-CN" sz="3200" dirty="0">
                <a:latin typeface="Calibri" panose="020F0502020204030204" pitchFamily="34" charset="0"/>
                <a:cs typeface="Calibri" panose="020F0502020204030204" pitchFamily="34" charset="0"/>
              </a:rPr>
              <a:t>simulation/forecasting models towards efficient design and upscaling bioreactor systems.</a:t>
            </a:r>
            <a:endParaRPr lang="zh-CN" altLang="zh-CN" sz="3200" dirty="0">
              <a:latin typeface="Calibri" panose="020F0502020204030204" pitchFamily="34" charset="0"/>
              <a:cs typeface="Calibri" panose="020F0502020204030204" pitchFamily="34" charset="0"/>
            </a:endParaRPr>
          </a:p>
          <a:p>
            <a:r>
              <a:rPr lang="en-US" altLang="zh-CN" sz="3200" dirty="0">
                <a:latin typeface="Calibri" panose="020F0502020204030204" pitchFamily="34" charset="0"/>
                <a:cs typeface="Calibri" panose="020F0502020204030204" pitchFamily="34" charset="0"/>
              </a:rPr>
              <a:t>In our future research, we will employ batch reactors to estimate various environmental parameters, followed by chemostat dynamic studies to find essential parameters that will</a:t>
            </a:r>
            <a:r>
              <a:rPr lang="zh-CN" altLang="en-US" sz="3200" dirty="0">
                <a:latin typeface="Calibri" panose="020F0502020204030204" pitchFamily="34" charset="0"/>
                <a:cs typeface="Calibri" panose="020F0502020204030204" pitchFamily="34" charset="0"/>
              </a:rPr>
              <a:t> </a:t>
            </a:r>
            <a:r>
              <a:rPr lang="en-US" altLang="zh-CN" sz="3200" dirty="0">
                <a:latin typeface="Calibri" panose="020F0502020204030204" pitchFamily="34" charset="0"/>
                <a:cs typeface="Calibri" panose="020F0502020204030204" pitchFamily="34" charset="0"/>
              </a:rPr>
              <a:t>aid in designing full-scale systems for long-term</a:t>
            </a:r>
            <a:r>
              <a:rPr lang="zh-CN" altLang="en-US" sz="3200" dirty="0">
                <a:latin typeface="Calibri" panose="020F0502020204030204" pitchFamily="34" charset="0"/>
                <a:cs typeface="Calibri" panose="020F0502020204030204" pitchFamily="34" charset="0"/>
              </a:rPr>
              <a:t> </a:t>
            </a:r>
            <a:r>
              <a:rPr lang="en-US" altLang="zh-CN" sz="3200" dirty="0">
                <a:latin typeface="Calibri" panose="020F0502020204030204" pitchFamily="34" charset="0"/>
                <a:cs typeface="Calibri" panose="020F0502020204030204" pitchFamily="34" charset="0"/>
              </a:rPr>
              <a:t>operations.</a:t>
            </a:r>
            <a:endParaRPr lang="zh-CN" altLang="zh-CN" sz="3200" dirty="0">
              <a:latin typeface="Calibri" panose="020F0502020204030204" pitchFamily="34" charset="0"/>
              <a:cs typeface="Calibri" panose="020F0502020204030204" pitchFamily="34" charset="0"/>
            </a:endParaRPr>
          </a:p>
        </p:txBody>
      </p:sp>
      <p:sp>
        <p:nvSpPr>
          <p:cNvPr id="20" name="文本框 19">
            <a:extLst>
              <a:ext uri="{FF2B5EF4-FFF2-40B4-BE49-F238E27FC236}">
                <a16:creationId xmlns:a16="http://schemas.microsoft.com/office/drawing/2014/main" id="{2050FAD7-422A-4A1D-6E6C-9249ED0D6EFC}"/>
              </a:ext>
            </a:extLst>
          </p:cNvPr>
          <p:cNvSpPr txBox="1"/>
          <p:nvPr/>
        </p:nvSpPr>
        <p:spPr>
          <a:xfrm>
            <a:off x="12849866" y="18625257"/>
            <a:ext cx="18828314" cy="3754874"/>
          </a:xfrm>
          <a:prstGeom prst="rect">
            <a:avLst/>
          </a:prstGeom>
          <a:noFill/>
        </p:spPr>
        <p:txBody>
          <a:bodyPr wrap="square" rtlCol="0">
            <a:spAutoFit/>
          </a:bodyPr>
          <a:lstStyle>
            <a:defPPr>
              <a:defRPr lang="en-US"/>
            </a:defPPr>
            <a:lvl1pPr marL="457200" indent="-457200">
              <a:buFont typeface="Arial" panose="020B0604020202020204" pitchFamily="34" charset="0"/>
              <a:buChar char="•"/>
              <a:defRPr kumimoji="1" sz="3200"/>
            </a:lvl1pPr>
          </a:lstStyle>
          <a:p>
            <a:r>
              <a:rPr lang="en-US" altLang="zh-CN" sz="3400" dirty="0"/>
              <a:t>Fig.4 demonstrates variations in methanol. As can be observed, there are some variations in methane depletion during the first few days. This phenomenon may be due to: </a:t>
            </a:r>
          </a:p>
          <a:p>
            <a:pPr marL="1028590" lvl="2" indent="-571500">
              <a:buAutoNum type="romanLcParenR"/>
            </a:pPr>
            <a:r>
              <a:rPr lang="en-US" altLang="zh-CN" sz="3400" dirty="0"/>
              <a:t>variations in nutrients concentration input</a:t>
            </a:r>
          </a:p>
          <a:p>
            <a:pPr marL="1028590" lvl="2" indent="-571500">
              <a:buAutoNum type="romanLcParenR"/>
            </a:pPr>
            <a:r>
              <a:rPr lang="en-US" altLang="zh-CN" sz="3400" dirty="0"/>
              <a:t>variations in methane input.</a:t>
            </a:r>
            <a:endParaRPr lang="zh-CN" altLang="zh-CN" sz="3400" dirty="0"/>
          </a:p>
          <a:p>
            <a:r>
              <a:rPr lang="en-US" altLang="zh-CN" sz="3400" dirty="0"/>
              <a:t>Fig.5 shows satisfactory production of methanol in the bioreactor.</a:t>
            </a:r>
            <a:endParaRPr lang="zh-CN" altLang="zh-CN" sz="3400" dirty="0"/>
          </a:p>
          <a:p>
            <a:r>
              <a:rPr lang="en-US" altLang="zh-CN" sz="3400" dirty="0"/>
              <a:t>It was found that </a:t>
            </a:r>
            <a:r>
              <a:rPr lang="en-US" altLang="zh-CN" sz="3400" i="1" dirty="0"/>
              <a:t>M. buryatense </a:t>
            </a:r>
            <a:r>
              <a:rPr lang="en-US" altLang="zh-CN" sz="3400" dirty="0"/>
              <a:t>5GB1can be acclimated significantly faster than </a:t>
            </a:r>
            <a:r>
              <a:rPr lang="en-US" altLang="zh-CN" sz="3400" i="1" dirty="0"/>
              <a:t>M. </a:t>
            </a:r>
            <a:r>
              <a:rPr lang="en-US" altLang="zh-CN" sz="3400" i="1" dirty="0" err="1"/>
              <a:t>trichosporium</a:t>
            </a:r>
            <a:r>
              <a:rPr lang="en-US" altLang="zh-CN" sz="3400" i="1" dirty="0"/>
              <a:t> </a:t>
            </a:r>
            <a:r>
              <a:rPr lang="en-US" altLang="zh-CN" sz="3400" dirty="0"/>
              <a:t>OB3b.</a:t>
            </a:r>
            <a:endParaRPr lang="zh-CN" altLang="zh-CN" sz="3400" dirty="0"/>
          </a:p>
          <a:p>
            <a:r>
              <a:rPr lang="en-US" altLang="zh-CN" sz="3400" dirty="0"/>
              <a:t>It is essential to optimize the methods of methanol extraction and analysis.</a:t>
            </a:r>
            <a:endParaRPr lang="zh-CN" altLang="zh-CN" sz="3400" dirty="0"/>
          </a:p>
        </p:txBody>
      </p:sp>
      <p:sp>
        <p:nvSpPr>
          <p:cNvPr id="27" name="TextBox 31">
            <a:extLst>
              <a:ext uri="{FF2B5EF4-FFF2-40B4-BE49-F238E27FC236}">
                <a16:creationId xmlns:a16="http://schemas.microsoft.com/office/drawing/2014/main" id="{78D3FC11-B29F-2446-CE3C-F2B6F02EBA0A}"/>
              </a:ext>
            </a:extLst>
          </p:cNvPr>
          <p:cNvSpPr txBox="1"/>
          <p:nvPr/>
        </p:nvSpPr>
        <p:spPr>
          <a:xfrm>
            <a:off x="32801724" y="19297140"/>
            <a:ext cx="10650035" cy="1446550"/>
          </a:xfrm>
          <a:prstGeom prst="rect">
            <a:avLst/>
          </a:prstGeom>
          <a:noFill/>
        </p:spPr>
        <p:txBody>
          <a:bodyPr wrap="square" rtlCol="0">
            <a:spAutoFit/>
          </a:bodyPr>
          <a:lstStyle/>
          <a:p>
            <a:pPr defTabSz="3292005">
              <a:defRPr/>
            </a:pPr>
            <a:r>
              <a:rPr lang="en-US" sz="2200" b="1" dirty="0">
                <a:solidFill>
                  <a:prstClr val="black"/>
                </a:solidFill>
                <a:latin typeface="Calibri" panose="020F0502020204030204"/>
              </a:rPr>
              <a:t>Figure 6: Schematic representation of a chemostat bioreactor. Indicated are some of the variables used in modeling bioreactors are: X</a:t>
            </a:r>
            <a:r>
              <a:rPr lang="en-US" sz="2200" b="1" baseline="-25000" dirty="0">
                <a:solidFill>
                  <a:prstClr val="black"/>
                </a:solidFill>
                <a:latin typeface="Calibri" panose="020F0502020204030204"/>
              </a:rPr>
              <a:t>0</a:t>
            </a:r>
            <a:r>
              <a:rPr lang="en-US" sz="2200" b="1" dirty="0">
                <a:solidFill>
                  <a:prstClr val="black"/>
                </a:solidFill>
                <a:latin typeface="Calibri" panose="020F0502020204030204"/>
              </a:rPr>
              <a:t>: dry cell weight, S</a:t>
            </a:r>
            <a:r>
              <a:rPr lang="en-US" sz="2200" b="1" baseline="-25000" dirty="0">
                <a:solidFill>
                  <a:prstClr val="black"/>
                </a:solidFill>
                <a:latin typeface="Calibri" panose="020F0502020204030204"/>
              </a:rPr>
              <a:t>0</a:t>
            </a:r>
            <a:r>
              <a:rPr lang="en-US" sz="2200" b="1" dirty="0">
                <a:solidFill>
                  <a:prstClr val="black"/>
                </a:solidFill>
                <a:latin typeface="Calibri" panose="020F0502020204030204"/>
              </a:rPr>
              <a:t>: substrate concentration, </a:t>
            </a:r>
          </a:p>
          <a:p>
            <a:pPr defTabSz="3292005">
              <a:defRPr/>
            </a:pPr>
            <a:r>
              <a:rPr lang="en-US" sz="2200" b="1" dirty="0">
                <a:solidFill>
                  <a:prstClr val="black"/>
                </a:solidFill>
                <a:latin typeface="Calibri" panose="020F0502020204030204"/>
              </a:rPr>
              <a:t>D: flowrate of nutrient into the vessel, X: the cell mass(mass/volume), S=substrate concentration in chemostat(mass/volume).</a:t>
            </a:r>
          </a:p>
        </p:txBody>
      </p:sp>
      <p:sp>
        <p:nvSpPr>
          <p:cNvPr id="8" name="文本框 7">
            <a:extLst>
              <a:ext uri="{FF2B5EF4-FFF2-40B4-BE49-F238E27FC236}">
                <a16:creationId xmlns:a16="http://schemas.microsoft.com/office/drawing/2014/main" id="{00B782E1-8F33-EAC8-D071-071C3FEEA126}"/>
              </a:ext>
            </a:extLst>
          </p:cNvPr>
          <p:cNvSpPr txBox="1"/>
          <p:nvPr/>
        </p:nvSpPr>
        <p:spPr>
          <a:xfrm>
            <a:off x="40988418" y="2878015"/>
            <a:ext cx="2726082" cy="707886"/>
          </a:xfrm>
          <a:prstGeom prst="rect">
            <a:avLst/>
          </a:prstGeom>
          <a:noFill/>
        </p:spPr>
        <p:txBody>
          <a:bodyPr wrap="square" rtlCol="0">
            <a:spAutoFit/>
          </a:bodyPr>
          <a:lstStyle/>
          <a:p>
            <a:r>
              <a:rPr kumimoji="1" lang="en-US" altLang="zh-CN" sz="4000" b="1" dirty="0"/>
              <a:t>Jan. 2024</a:t>
            </a:r>
            <a:endParaRPr kumimoji="1" lang="zh-CN" altLang="en-US" sz="4000" b="1" dirty="0"/>
          </a:p>
        </p:txBody>
      </p:sp>
      <p:sp>
        <p:nvSpPr>
          <p:cNvPr id="33" name="文本框 32">
            <a:extLst>
              <a:ext uri="{FF2B5EF4-FFF2-40B4-BE49-F238E27FC236}">
                <a16:creationId xmlns:a16="http://schemas.microsoft.com/office/drawing/2014/main" id="{E3E625FB-38AE-8B8A-A8BE-0F247FDF475A}"/>
              </a:ext>
            </a:extLst>
          </p:cNvPr>
          <p:cNvSpPr txBox="1"/>
          <p:nvPr/>
        </p:nvSpPr>
        <p:spPr>
          <a:xfrm>
            <a:off x="820881" y="4642240"/>
            <a:ext cx="11443931" cy="2939266"/>
          </a:xfrm>
          <a:prstGeom prst="rect">
            <a:avLst/>
          </a:prstGeom>
          <a:noFill/>
        </p:spPr>
        <p:txBody>
          <a:bodyPr wrap="square" rtlCol="0">
            <a:spAutoFit/>
          </a:bodyPr>
          <a:lstStyle>
            <a:defPPr>
              <a:defRPr lang="en-US"/>
            </a:defPPr>
            <a:lvl1pPr marL="457200" indent="-457200">
              <a:buFont typeface="Arial" panose="020B0604020202020204" pitchFamily="34" charset="0"/>
              <a:buChar char="•"/>
              <a:defRPr kumimoji="1" sz="2800"/>
            </a:lvl1pPr>
          </a:lstStyle>
          <a:p>
            <a:pPr marL="0" indent="0">
              <a:spcAft>
                <a:spcPts val="600"/>
              </a:spcAft>
              <a:buNone/>
            </a:pPr>
            <a:r>
              <a:rPr lang="en-US" altLang="zh-CN" sz="3000" b="1" dirty="0"/>
              <a:t>This study will investigate:</a:t>
            </a:r>
          </a:p>
          <a:p>
            <a:pPr marL="0" lvl="1"/>
            <a:r>
              <a:rPr lang="en-US" altLang="zh-CN" sz="3000" dirty="0"/>
              <a:t>i) To test the ability of a promising strain of methanotrophic bacteria for bioconversion of methane to methanol in bioreactor/chemostat apparatus, ii) to develop a biokinetic model for designing the pilot-scale and full-scale systems, and iii) to forecast the bioreactor performance for long-term operation.</a:t>
            </a:r>
          </a:p>
        </p:txBody>
      </p:sp>
      <p:pic>
        <p:nvPicPr>
          <p:cNvPr id="41" name="图片 40">
            <a:extLst>
              <a:ext uri="{FF2B5EF4-FFF2-40B4-BE49-F238E27FC236}">
                <a16:creationId xmlns:a16="http://schemas.microsoft.com/office/drawing/2014/main" id="{A55DFD66-A5E4-2021-0417-7A16F83CABC0}"/>
              </a:ext>
            </a:extLst>
          </p:cNvPr>
          <p:cNvPicPr>
            <a:picLocks noChangeAspect="1"/>
          </p:cNvPicPr>
          <p:nvPr/>
        </p:nvPicPr>
        <p:blipFill>
          <a:blip r:embed="rId11"/>
          <a:stretch>
            <a:fillRect/>
          </a:stretch>
        </p:blipFill>
        <p:spPr>
          <a:xfrm>
            <a:off x="33702155" y="13735511"/>
            <a:ext cx="8878269" cy="5374834"/>
          </a:xfrm>
          <a:prstGeom prst="rect">
            <a:avLst/>
          </a:prstGeom>
        </p:spPr>
      </p:pic>
      <p:sp>
        <p:nvSpPr>
          <p:cNvPr id="40" name="文本框 39">
            <a:extLst>
              <a:ext uri="{FF2B5EF4-FFF2-40B4-BE49-F238E27FC236}">
                <a16:creationId xmlns:a16="http://schemas.microsoft.com/office/drawing/2014/main" id="{89521A1B-C98C-FDD4-D8DE-5DBE7295E5A3}"/>
              </a:ext>
            </a:extLst>
          </p:cNvPr>
          <p:cNvSpPr txBox="1"/>
          <p:nvPr/>
        </p:nvSpPr>
        <p:spPr>
          <a:xfrm>
            <a:off x="572850" y="17536583"/>
            <a:ext cx="10895077" cy="14219277"/>
          </a:xfrm>
          <a:prstGeom prst="rect">
            <a:avLst/>
          </a:prstGeom>
          <a:noFill/>
        </p:spPr>
        <p:txBody>
          <a:bodyPr wrap="square" rtlCol="0">
            <a:spAutoFit/>
          </a:bodyPr>
          <a:lstStyle>
            <a:defPPr>
              <a:defRPr lang="en-US"/>
            </a:defPPr>
            <a:lvl1pPr marL="457200" indent="-457200">
              <a:buFont typeface="Arial" panose="020B0604020202020204" pitchFamily="34" charset="0"/>
              <a:buChar char="•"/>
              <a:defRPr kumimoji="1" sz="2800"/>
            </a:lvl1pPr>
          </a:lstStyle>
          <a:p>
            <a:r>
              <a:rPr lang="en-US" altLang="zh-CN" sz="3400" i="1" dirty="0">
                <a:sym typeface="Calibri"/>
              </a:rPr>
              <a:t>Methylomicrobium buryatense </a:t>
            </a:r>
            <a:r>
              <a:rPr lang="en-US" altLang="zh-CN" sz="3400" dirty="0">
                <a:sym typeface="Calibri"/>
              </a:rPr>
              <a:t>5GB1 (</a:t>
            </a:r>
            <a:r>
              <a:rPr lang="en-US" altLang="zh-CN" sz="3400" i="1" dirty="0">
                <a:sym typeface="Calibri"/>
              </a:rPr>
              <a:t>M.</a:t>
            </a:r>
            <a:r>
              <a:rPr kumimoji="1" lang="en-US" altLang="zh-CN" sz="3400" i="1" dirty="0"/>
              <a:t> buryatense </a:t>
            </a:r>
            <a:r>
              <a:rPr lang="en-US" altLang="zh-CN" sz="3400" dirty="0">
                <a:sym typeface="Calibri"/>
              </a:rPr>
              <a:t>5GB1), has been identified as a candidate to be used in methane conversion processes.</a:t>
            </a:r>
          </a:p>
          <a:p>
            <a:r>
              <a:rPr lang="en-US" altLang="zh-CN" sz="3400" dirty="0">
                <a:sym typeface="Calibri"/>
              </a:rPr>
              <a:t>In </a:t>
            </a:r>
            <a:r>
              <a:rPr lang="en-US" altLang="zh-CN" sz="3400" i="1" dirty="0">
                <a:sym typeface="Calibri"/>
              </a:rPr>
              <a:t>M.</a:t>
            </a:r>
            <a:r>
              <a:rPr kumimoji="1" lang="en-US" altLang="zh-CN" sz="3400" i="1" dirty="0"/>
              <a:t> buryatense </a:t>
            </a:r>
            <a:r>
              <a:rPr lang="en-US" altLang="zh-CN" sz="3400" dirty="0">
                <a:sym typeface="Calibri"/>
              </a:rPr>
              <a:t>5GB1, under specific growth conditions, methane is oxidized to methanol by a membrane-based enzyme called particulate methane monooxygenase (p-MMO).</a:t>
            </a:r>
          </a:p>
          <a:p>
            <a:r>
              <a:rPr lang="en-US" altLang="zh-CN" sz="3400" i="1" dirty="0">
                <a:sym typeface="Calibri"/>
              </a:rPr>
              <a:t>M.</a:t>
            </a:r>
            <a:r>
              <a:rPr kumimoji="1" lang="en-US" altLang="zh-CN" sz="3400" i="1" dirty="0"/>
              <a:t> buryatense </a:t>
            </a:r>
            <a:r>
              <a:rPr lang="en-US" altLang="zh-CN" sz="3400" dirty="0">
                <a:sym typeface="Calibri"/>
              </a:rPr>
              <a:t>5GB1 is a fast-growing methanotroph. It grows optimally at 0.75% along with Sodium Chloride at pH 9.5.</a:t>
            </a:r>
          </a:p>
          <a:p>
            <a:r>
              <a:rPr lang="en-US" altLang="zh-CN" sz="3400" i="1" dirty="0">
                <a:sym typeface="Calibri"/>
              </a:rPr>
              <a:t>M.</a:t>
            </a:r>
            <a:r>
              <a:rPr kumimoji="1" lang="en-US" altLang="zh-CN" sz="3400" i="1" dirty="0"/>
              <a:t> buryatense </a:t>
            </a:r>
            <a:r>
              <a:rPr lang="en-US" altLang="zh-CN" sz="3400" dirty="0">
                <a:sym typeface="Calibri"/>
              </a:rPr>
              <a:t>5GB1 is extremely robust and can withstand a wide range of growth conditions.</a:t>
            </a:r>
          </a:p>
          <a:p>
            <a:r>
              <a:rPr lang="en-US" altLang="zh-CN" sz="3400" i="1" dirty="0">
                <a:sym typeface="Calibri"/>
              </a:rPr>
              <a:t>M.</a:t>
            </a:r>
            <a:r>
              <a:rPr kumimoji="1" lang="en-US" altLang="zh-CN" sz="3400" i="1" dirty="0"/>
              <a:t> buryatense </a:t>
            </a:r>
            <a:r>
              <a:rPr lang="en-US" altLang="zh-CN" sz="3400" dirty="0">
                <a:sym typeface="Calibri"/>
              </a:rPr>
              <a:t>5GB1 stands out as one of the most promising strains for industrialization. This is due to its  short doubling time in comparison to most methanotroph and has remarkable resilience against contamination.</a:t>
            </a:r>
          </a:p>
          <a:p>
            <a:r>
              <a:rPr lang="en-US" altLang="zh-CN" sz="3400" i="1" dirty="0">
                <a:sym typeface="Calibri"/>
              </a:rPr>
              <a:t>M.</a:t>
            </a:r>
            <a:r>
              <a:rPr kumimoji="1" lang="en-US" altLang="zh-CN" sz="3400" i="1" dirty="0"/>
              <a:t> buryatense </a:t>
            </a:r>
            <a:r>
              <a:rPr lang="en-US" altLang="zh-CN" sz="3400" dirty="0">
                <a:sym typeface="Calibri"/>
              </a:rPr>
              <a:t>5GB1 consumes methane at a low volume level, and also thrives to the extent of increasing its own numbers.</a:t>
            </a:r>
          </a:p>
          <a:p>
            <a:r>
              <a:rPr lang="en-US" altLang="zh-CN" sz="3400" i="1" dirty="0">
                <a:sym typeface="Calibri"/>
              </a:rPr>
              <a:t>M.</a:t>
            </a:r>
            <a:r>
              <a:rPr kumimoji="1" lang="en-US" altLang="zh-CN" sz="3400" i="1" dirty="0"/>
              <a:t> buryatense </a:t>
            </a:r>
            <a:r>
              <a:rPr lang="en-US" altLang="zh-CN" sz="3400" dirty="0">
                <a:sym typeface="Calibri"/>
              </a:rPr>
              <a:t>5GB1 bacteria consumes methane faster than other types of bacteria.</a:t>
            </a:r>
          </a:p>
          <a:p>
            <a:r>
              <a:rPr lang="en-US" altLang="zh-CN" sz="3400" dirty="0">
                <a:sym typeface="Calibri"/>
              </a:rPr>
              <a:t>Research is currently underway to genetically modify </a:t>
            </a:r>
            <a:r>
              <a:rPr lang="en-US" altLang="zh-CN" sz="3400" i="1" dirty="0">
                <a:sym typeface="Calibri"/>
              </a:rPr>
              <a:t>M.</a:t>
            </a:r>
            <a:r>
              <a:rPr kumimoji="1" lang="en-US" altLang="zh-CN" sz="3400" i="1" dirty="0"/>
              <a:t> buryatense </a:t>
            </a:r>
            <a:r>
              <a:rPr lang="en-US" altLang="zh-CN" sz="3400" dirty="0">
                <a:sym typeface="Calibri"/>
              </a:rPr>
              <a:t>5GB1 so that it can consume methane quickly at a lower concentration.</a:t>
            </a:r>
          </a:p>
          <a:p>
            <a:r>
              <a:rPr lang="en-US" altLang="zh-CN" sz="3400" dirty="0">
                <a:sym typeface="Calibri"/>
              </a:rPr>
              <a:t>If the goal of widespread deployment were accomplished, these bacteria could be used to break down 300 million tons of methane in 20 years.</a:t>
            </a:r>
          </a:p>
        </p:txBody>
      </p:sp>
      <p:pic>
        <p:nvPicPr>
          <p:cNvPr id="14" name="图片 13">
            <a:extLst>
              <a:ext uri="{FF2B5EF4-FFF2-40B4-BE49-F238E27FC236}">
                <a16:creationId xmlns:a16="http://schemas.microsoft.com/office/drawing/2014/main" id="{5BDF592B-D67F-862E-DDA3-51532824FD55}"/>
              </a:ext>
            </a:extLst>
          </p:cNvPr>
          <p:cNvPicPr>
            <a:picLocks noChangeAspect="1"/>
          </p:cNvPicPr>
          <p:nvPr/>
        </p:nvPicPr>
        <p:blipFill>
          <a:blip r:embed="rId12"/>
          <a:stretch>
            <a:fillRect/>
          </a:stretch>
        </p:blipFill>
        <p:spPr>
          <a:xfrm>
            <a:off x="25886483" y="11020249"/>
            <a:ext cx="4306403" cy="4498821"/>
          </a:xfrm>
          <a:prstGeom prst="rect">
            <a:avLst/>
          </a:prstGeom>
        </p:spPr>
      </p:pic>
      <p:sp>
        <p:nvSpPr>
          <p:cNvPr id="52" name="文本框 51">
            <a:extLst>
              <a:ext uri="{FF2B5EF4-FFF2-40B4-BE49-F238E27FC236}">
                <a16:creationId xmlns:a16="http://schemas.microsoft.com/office/drawing/2014/main" id="{EBDBB695-94FA-91E2-6268-39858356B529}"/>
              </a:ext>
            </a:extLst>
          </p:cNvPr>
          <p:cNvSpPr txBox="1"/>
          <p:nvPr/>
        </p:nvSpPr>
        <p:spPr>
          <a:xfrm>
            <a:off x="25222965" y="15623887"/>
            <a:ext cx="5963374" cy="1077218"/>
          </a:xfrm>
          <a:prstGeom prst="rect">
            <a:avLst/>
          </a:prstGeom>
          <a:noFill/>
        </p:spPr>
        <p:txBody>
          <a:bodyPr wrap="square">
            <a:spAutoFit/>
          </a:bodyPr>
          <a:lstStyle/>
          <a:p>
            <a:pPr algn="ctr" defTabSz="3292005">
              <a:defRPr/>
            </a:pPr>
            <a:r>
              <a:rPr lang="en-US" altLang="zh-CN" sz="3200" b="1" dirty="0">
                <a:solidFill>
                  <a:prstClr val="black"/>
                </a:solidFill>
                <a:latin typeface="Calibri" panose="020F0502020204030204"/>
              </a:rPr>
              <a:t>Figure 3: Water Bath with Sample Vials for Headspace Analysis</a:t>
            </a:r>
          </a:p>
        </p:txBody>
      </p:sp>
      <p:sp>
        <p:nvSpPr>
          <p:cNvPr id="56" name="文本框 55">
            <a:extLst>
              <a:ext uri="{FF2B5EF4-FFF2-40B4-BE49-F238E27FC236}">
                <a16:creationId xmlns:a16="http://schemas.microsoft.com/office/drawing/2014/main" id="{890999F9-3E58-5EB8-FC94-EF92FF55C87C}"/>
              </a:ext>
            </a:extLst>
          </p:cNvPr>
          <p:cNvSpPr txBox="1"/>
          <p:nvPr/>
        </p:nvSpPr>
        <p:spPr>
          <a:xfrm>
            <a:off x="13796328" y="6272396"/>
            <a:ext cx="17005944" cy="5155257"/>
          </a:xfrm>
          <a:prstGeom prst="rect">
            <a:avLst/>
          </a:prstGeom>
          <a:noFill/>
        </p:spPr>
        <p:txBody>
          <a:bodyPr wrap="square" rtlCol="0">
            <a:spAutoFit/>
          </a:bodyPr>
          <a:lstStyle>
            <a:defPPr>
              <a:defRPr lang="en-US"/>
            </a:defPPr>
            <a:lvl1pPr marL="457200" indent="-457200">
              <a:buFont typeface="Arial" panose="020B0604020202020204" pitchFamily="34" charset="0"/>
              <a:buChar char="•"/>
              <a:defRPr kumimoji="1" sz="3200">
                <a:latin typeface="Calibri" panose="020F0502020204030204" pitchFamily="34" charset="0"/>
                <a:cs typeface="Calibri" panose="020F0502020204030204" pitchFamily="34" charset="0"/>
              </a:defRPr>
            </a:lvl1pPr>
          </a:lstStyle>
          <a:p>
            <a:pPr marL="0" indent="0">
              <a:spcAft>
                <a:spcPts val="600"/>
              </a:spcAft>
              <a:buNone/>
            </a:pPr>
            <a:r>
              <a:rPr lang="en-US" altLang="zh-CN" sz="3600" b="1" dirty="0"/>
              <a:t>Major sequential steps:</a:t>
            </a:r>
            <a:endParaRPr lang="zh-CN" altLang="zh-CN" sz="3600" b="1" dirty="0"/>
          </a:p>
          <a:p>
            <a:r>
              <a:rPr lang="en-US" altLang="zh-CN" sz="3600" dirty="0"/>
              <a:t>Bacteria were incubated in a solution of nutrients and buffer for several days.</a:t>
            </a:r>
            <a:endParaRPr lang="zh-CN" altLang="zh-CN" sz="3600" dirty="0"/>
          </a:p>
          <a:p>
            <a:r>
              <a:rPr lang="en-US" altLang="zh-CN" sz="3600" dirty="0"/>
              <a:t>Bacteria were then transferred into the bath bioreactor, followed by introduction of methane and oxygen (Fig.2).</a:t>
            </a:r>
            <a:endParaRPr lang="zh-CN" altLang="zh-CN" sz="3600" dirty="0"/>
          </a:p>
          <a:p>
            <a:r>
              <a:rPr lang="en-US" altLang="zh-CN" sz="3600" dirty="0"/>
              <a:t>Samples of methane and methanol were withdrawn from the sampling ports and analyzed by gas chromatography.</a:t>
            </a:r>
          </a:p>
          <a:p>
            <a:r>
              <a:rPr lang="en-US" altLang="zh-CN" sz="3600" dirty="0"/>
              <a:t>Calibration curves were constructed for methane and methanol to determine the concentration of unknown samples.</a:t>
            </a:r>
          </a:p>
          <a:p>
            <a:pPr marL="0" indent="0">
              <a:buNone/>
            </a:pPr>
            <a:endParaRPr lang="zh-CN" altLang="zh-CN" sz="3600" dirty="0"/>
          </a:p>
        </p:txBody>
      </p:sp>
    </p:spTree>
    <p:extLst>
      <p:ext uri="{BB962C8B-B14F-4D97-AF65-F5344CB8AC3E}">
        <p14:creationId xmlns:p14="http://schemas.microsoft.com/office/powerpoint/2010/main" val="13240701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38875</TotalTime>
  <Words>1114</Words>
  <Application>Microsoft Office PowerPoint</Application>
  <PresentationFormat>Custom</PresentationFormat>
  <Paragraphs>60</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等线</vt:lpstr>
      <vt:lpstr>Arial</vt:lpstr>
      <vt:lpstr>Calibri</vt:lpstr>
      <vt:lpstr>Calibri Light</vt:lpstr>
      <vt:lpstr>Helvetica</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Nazari, Michael</dc:creator>
  <cp:lastModifiedBy>Salina Palacios</cp:lastModifiedBy>
  <cp:revision>265</cp:revision>
  <dcterms:created xsi:type="dcterms:W3CDTF">2022-02-15T20:19:16Z</dcterms:created>
  <dcterms:modified xsi:type="dcterms:W3CDTF">2024-02-26T18:02:22Z</dcterms:modified>
</cp:coreProperties>
</file>